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44" r:id="rId1"/>
  </p:sldMasterIdLst>
  <p:notesMasterIdLst>
    <p:notesMasterId r:id="rId55"/>
  </p:notesMasterIdLst>
  <p:sldIdLst>
    <p:sldId id="339" r:id="rId2"/>
    <p:sldId id="271" r:id="rId3"/>
    <p:sldId id="300" r:id="rId4"/>
    <p:sldId id="302" r:id="rId5"/>
    <p:sldId id="303" r:id="rId6"/>
    <p:sldId id="304" r:id="rId7"/>
    <p:sldId id="305" r:id="rId8"/>
    <p:sldId id="353" r:id="rId9"/>
    <p:sldId id="354" r:id="rId10"/>
    <p:sldId id="306" r:id="rId11"/>
    <p:sldId id="307" r:id="rId12"/>
    <p:sldId id="260" r:id="rId13"/>
    <p:sldId id="350" r:id="rId14"/>
    <p:sldId id="351" r:id="rId15"/>
    <p:sldId id="309" r:id="rId16"/>
    <p:sldId id="310" r:id="rId17"/>
    <p:sldId id="352" r:id="rId18"/>
    <p:sldId id="311" r:id="rId19"/>
    <p:sldId id="313" r:id="rId20"/>
    <p:sldId id="312" r:id="rId21"/>
    <p:sldId id="315" r:id="rId22"/>
    <p:sldId id="331" r:id="rId23"/>
    <p:sldId id="330" r:id="rId24"/>
    <p:sldId id="318" r:id="rId25"/>
    <p:sldId id="319" r:id="rId26"/>
    <p:sldId id="320" r:id="rId27"/>
    <p:sldId id="321" r:id="rId28"/>
    <p:sldId id="281" r:id="rId29"/>
    <p:sldId id="282" r:id="rId30"/>
    <p:sldId id="355" r:id="rId31"/>
    <p:sldId id="357" r:id="rId32"/>
    <p:sldId id="356" r:id="rId33"/>
    <p:sldId id="359" r:id="rId34"/>
    <p:sldId id="358" r:id="rId35"/>
    <p:sldId id="360" r:id="rId36"/>
    <p:sldId id="361" r:id="rId37"/>
    <p:sldId id="363" r:id="rId38"/>
    <p:sldId id="322" r:id="rId39"/>
    <p:sldId id="323" r:id="rId40"/>
    <p:sldId id="324" r:id="rId41"/>
    <p:sldId id="325" r:id="rId42"/>
    <p:sldId id="326" r:id="rId43"/>
    <p:sldId id="349" r:id="rId44"/>
    <p:sldId id="332" r:id="rId45"/>
    <p:sldId id="333" r:id="rId46"/>
    <p:sldId id="328" r:id="rId47"/>
    <p:sldId id="329" r:id="rId48"/>
    <p:sldId id="275" r:id="rId49"/>
    <p:sldId id="342" r:id="rId50"/>
    <p:sldId id="343" r:id="rId51"/>
    <p:sldId id="344" r:id="rId52"/>
    <p:sldId id="345" r:id="rId53"/>
    <p:sldId id="346" r:id="rId54"/>
  </p:sldIdLst>
  <p:sldSz cx="9906000" cy="6858000" type="A4"/>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0"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1F708-6E6C-4837-A3FA-5044E6FDBE93}" v="2" dt="2024-03-13T19:59:14.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683" autoAdjust="0"/>
  </p:normalViewPr>
  <p:slideViewPr>
    <p:cSldViewPr>
      <p:cViewPr varScale="1">
        <p:scale>
          <a:sx n="59" d="100"/>
          <a:sy n="59" d="100"/>
        </p:scale>
        <p:origin x="606" y="66"/>
      </p:cViewPr>
      <p:guideLst>
        <p:guide orient="horz" pos="2160"/>
        <p:guide pos="3120"/>
      </p:guideLst>
    </p:cSldViewPr>
  </p:slideViewPr>
  <p:outlineViewPr>
    <p:cViewPr>
      <p:scale>
        <a:sx n="33" d="100"/>
        <a:sy n="33" d="100"/>
      </p:scale>
      <p:origin x="0" y="1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7D12EC3-99F9-4C7E-BD86-3F37989D28C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F5BF4F5-EFE2-4096-BE29-02D6C70B7294}">
      <dgm:prSet/>
      <dgm:spPr/>
      <dgm:t>
        <a:bodyPr/>
        <a:lstStyle/>
        <a:p>
          <a:r>
            <a:rPr lang="it-IT"/>
            <a:t>Carico tutto l’anno </a:t>
          </a:r>
          <a:endParaRPr lang="en-US"/>
        </a:p>
      </dgm:t>
    </dgm:pt>
    <dgm:pt modelId="{75C0598F-D59C-4959-A558-7334B78A40D6}" type="parTrans" cxnId="{1DAE0F6B-B4A3-4CE8-B4D4-AC1834CBC00C}">
      <dgm:prSet/>
      <dgm:spPr/>
      <dgm:t>
        <a:bodyPr/>
        <a:lstStyle/>
        <a:p>
          <a:endParaRPr lang="en-US"/>
        </a:p>
      </dgm:t>
    </dgm:pt>
    <dgm:pt modelId="{1CD877B6-E26E-4CC7-B8C3-233F92629505}" type="sibTrans" cxnId="{1DAE0F6B-B4A3-4CE8-B4D4-AC1834CBC00C}">
      <dgm:prSet/>
      <dgm:spPr/>
      <dgm:t>
        <a:bodyPr/>
        <a:lstStyle/>
        <a:p>
          <a:endParaRPr lang="en-US"/>
        </a:p>
      </dgm:t>
    </dgm:pt>
    <dgm:pt modelId="{4EFBB83D-702D-4506-903E-98C6D2747F06}">
      <dgm:prSet/>
      <dgm:spPr/>
      <dgm:t>
        <a:bodyPr/>
        <a:lstStyle/>
        <a:p>
          <a:r>
            <a:rPr lang="it-IT"/>
            <a:t>Pause profilattiche (attive) </a:t>
          </a:r>
          <a:endParaRPr lang="en-US"/>
        </a:p>
      </dgm:t>
    </dgm:pt>
    <dgm:pt modelId="{C65869FA-29FC-4A3A-B560-5AA14A3053DA}" type="parTrans" cxnId="{20E45A56-C555-47B1-A5D8-46EF9F850742}">
      <dgm:prSet/>
      <dgm:spPr/>
      <dgm:t>
        <a:bodyPr/>
        <a:lstStyle/>
        <a:p>
          <a:endParaRPr lang="en-US"/>
        </a:p>
      </dgm:t>
    </dgm:pt>
    <dgm:pt modelId="{9F89AAF9-70A0-4D7A-B454-634DEC8FB629}" type="sibTrans" cxnId="{20E45A56-C555-47B1-A5D8-46EF9F850742}">
      <dgm:prSet/>
      <dgm:spPr/>
      <dgm:t>
        <a:bodyPr/>
        <a:lstStyle/>
        <a:p>
          <a:endParaRPr lang="en-US"/>
        </a:p>
      </dgm:t>
    </dgm:pt>
    <dgm:pt modelId="{0E50B12A-E96B-4F01-AA87-5711FB7AEE83}">
      <dgm:prSet/>
      <dgm:spPr/>
      <dgm:t>
        <a:bodyPr/>
        <a:lstStyle/>
        <a:p>
          <a:r>
            <a:rPr lang="it-IT"/>
            <a:t>Organizzazione del carico a lungo termine </a:t>
          </a:r>
          <a:endParaRPr lang="en-US"/>
        </a:p>
      </dgm:t>
    </dgm:pt>
    <dgm:pt modelId="{5F62DF0B-A512-4BA8-94EF-9B3E876C1A93}" type="parTrans" cxnId="{50795003-1ED4-41EF-92FB-390E655958ED}">
      <dgm:prSet/>
      <dgm:spPr/>
      <dgm:t>
        <a:bodyPr/>
        <a:lstStyle/>
        <a:p>
          <a:endParaRPr lang="en-US"/>
        </a:p>
      </dgm:t>
    </dgm:pt>
    <dgm:pt modelId="{6466CC48-A144-4B46-8F5F-B89A54CDDB59}" type="sibTrans" cxnId="{50795003-1ED4-41EF-92FB-390E655958ED}">
      <dgm:prSet/>
      <dgm:spPr/>
      <dgm:t>
        <a:bodyPr/>
        <a:lstStyle/>
        <a:p>
          <a:endParaRPr lang="en-US"/>
        </a:p>
      </dgm:t>
    </dgm:pt>
    <dgm:pt modelId="{4173E0A5-9332-4A7F-AA94-D00A12CD6D1D}" type="pres">
      <dgm:prSet presAssocID="{D7D12EC3-99F9-4C7E-BD86-3F37989D28C3}" presName="root" presStyleCnt="0">
        <dgm:presLayoutVars>
          <dgm:dir/>
          <dgm:resizeHandles val="exact"/>
        </dgm:presLayoutVars>
      </dgm:prSet>
      <dgm:spPr/>
    </dgm:pt>
    <dgm:pt modelId="{93EF67F9-6817-4A7A-8F06-B9E12093EBC3}" type="pres">
      <dgm:prSet presAssocID="{FF5BF4F5-EFE2-4096-BE29-02D6C70B7294}" presName="compNode" presStyleCnt="0"/>
      <dgm:spPr/>
    </dgm:pt>
    <dgm:pt modelId="{5F6057A3-2AA9-4B71-99DB-6BE96F96B98C}" type="pres">
      <dgm:prSet presAssocID="{FF5BF4F5-EFE2-4096-BE29-02D6C70B7294}" presName="bgRect" presStyleLbl="bgShp" presStyleIdx="0" presStyleCnt="3"/>
      <dgm:spPr/>
    </dgm:pt>
    <dgm:pt modelId="{246A03F2-0C90-4A3D-8CAA-B333DEFB7ACF}" type="pres">
      <dgm:prSet presAssocID="{FF5BF4F5-EFE2-4096-BE29-02D6C70B72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mion"/>
        </a:ext>
      </dgm:extLst>
    </dgm:pt>
    <dgm:pt modelId="{FF4C58B6-4820-4D28-9287-7510A59A4B50}" type="pres">
      <dgm:prSet presAssocID="{FF5BF4F5-EFE2-4096-BE29-02D6C70B7294}" presName="spaceRect" presStyleCnt="0"/>
      <dgm:spPr/>
    </dgm:pt>
    <dgm:pt modelId="{DADCF31E-DB7B-4219-975C-5D2C2EC5A58B}" type="pres">
      <dgm:prSet presAssocID="{FF5BF4F5-EFE2-4096-BE29-02D6C70B7294}" presName="parTx" presStyleLbl="revTx" presStyleIdx="0" presStyleCnt="3">
        <dgm:presLayoutVars>
          <dgm:chMax val="0"/>
          <dgm:chPref val="0"/>
        </dgm:presLayoutVars>
      </dgm:prSet>
      <dgm:spPr/>
    </dgm:pt>
    <dgm:pt modelId="{198C9E1E-BBA4-4533-B983-A02946E45F74}" type="pres">
      <dgm:prSet presAssocID="{1CD877B6-E26E-4CC7-B8C3-233F92629505}" presName="sibTrans" presStyleCnt="0"/>
      <dgm:spPr/>
    </dgm:pt>
    <dgm:pt modelId="{7F8D1F52-15EE-4BC0-A277-60DBE5F09130}" type="pres">
      <dgm:prSet presAssocID="{4EFBB83D-702D-4506-903E-98C6D2747F06}" presName="compNode" presStyleCnt="0"/>
      <dgm:spPr/>
    </dgm:pt>
    <dgm:pt modelId="{B67ACA2F-8F1D-4598-9B18-26CFB951A2BE}" type="pres">
      <dgm:prSet presAssocID="{4EFBB83D-702D-4506-903E-98C6D2747F06}" presName="bgRect" presStyleLbl="bgShp" presStyleIdx="1" presStyleCnt="3"/>
      <dgm:spPr/>
    </dgm:pt>
    <dgm:pt modelId="{14B2F184-B8A8-4747-B0A0-8DCA6B71CD59}" type="pres">
      <dgm:prSet presAssocID="{4EFBB83D-702D-4506-903E-98C6D2747F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ospendi"/>
        </a:ext>
      </dgm:extLst>
    </dgm:pt>
    <dgm:pt modelId="{F17C8E52-A744-4DCB-AC9E-C4B5248C5F57}" type="pres">
      <dgm:prSet presAssocID="{4EFBB83D-702D-4506-903E-98C6D2747F06}" presName="spaceRect" presStyleCnt="0"/>
      <dgm:spPr/>
    </dgm:pt>
    <dgm:pt modelId="{7ED7875D-3887-4B6C-AB82-C3DD8E9FFC1B}" type="pres">
      <dgm:prSet presAssocID="{4EFBB83D-702D-4506-903E-98C6D2747F06}" presName="parTx" presStyleLbl="revTx" presStyleIdx="1" presStyleCnt="3">
        <dgm:presLayoutVars>
          <dgm:chMax val="0"/>
          <dgm:chPref val="0"/>
        </dgm:presLayoutVars>
      </dgm:prSet>
      <dgm:spPr/>
    </dgm:pt>
    <dgm:pt modelId="{9C86AAE0-E6A3-4769-BD0D-90F1FAB9F269}" type="pres">
      <dgm:prSet presAssocID="{9F89AAF9-70A0-4D7A-B454-634DEC8FB629}" presName="sibTrans" presStyleCnt="0"/>
      <dgm:spPr/>
    </dgm:pt>
    <dgm:pt modelId="{11AAF6A9-54ED-4C94-9793-A8108D1CE7EC}" type="pres">
      <dgm:prSet presAssocID="{0E50B12A-E96B-4F01-AA87-5711FB7AEE83}" presName="compNode" presStyleCnt="0"/>
      <dgm:spPr/>
    </dgm:pt>
    <dgm:pt modelId="{3C315541-9604-4F9B-965E-89C66BB50355}" type="pres">
      <dgm:prSet presAssocID="{0E50B12A-E96B-4F01-AA87-5711FB7AEE83}" presName="bgRect" presStyleLbl="bgShp" presStyleIdx="2" presStyleCnt="3"/>
      <dgm:spPr/>
    </dgm:pt>
    <dgm:pt modelId="{CF28074D-77C8-4A5D-898C-E26AC0EAA282}" type="pres">
      <dgm:prSet presAssocID="{0E50B12A-E96B-4F01-AA87-5711FB7AEE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bbrica"/>
        </a:ext>
      </dgm:extLst>
    </dgm:pt>
    <dgm:pt modelId="{BA115D59-597F-487A-AD47-14D8C4D5FB16}" type="pres">
      <dgm:prSet presAssocID="{0E50B12A-E96B-4F01-AA87-5711FB7AEE83}" presName="spaceRect" presStyleCnt="0"/>
      <dgm:spPr/>
    </dgm:pt>
    <dgm:pt modelId="{D239DB33-8F7F-40C0-A933-5FAFB1A70ED0}" type="pres">
      <dgm:prSet presAssocID="{0E50B12A-E96B-4F01-AA87-5711FB7AEE83}" presName="parTx" presStyleLbl="revTx" presStyleIdx="2" presStyleCnt="3">
        <dgm:presLayoutVars>
          <dgm:chMax val="0"/>
          <dgm:chPref val="0"/>
        </dgm:presLayoutVars>
      </dgm:prSet>
      <dgm:spPr/>
    </dgm:pt>
  </dgm:ptLst>
  <dgm:cxnLst>
    <dgm:cxn modelId="{50795003-1ED4-41EF-92FB-390E655958ED}" srcId="{D7D12EC3-99F9-4C7E-BD86-3F37989D28C3}" destId="{0E50B12A-E96B-4F01-AA87-5711FB7AEE83}" srcOrd="2" destOrd="0" parTransId="{5F62DF0B-A512-4BA8-94EF-9B3E876C1A93}" sibTransId="{6466CC48-A144-4B46-8F5F-B89A54CDDB59}"/>
    <dgm:cxn modelId="{1DAE0F6B-B4A3-4CE8-B4D4-AC1834CBC00C}" srcId="{D7D12EC3-99F9-4C7E-BD86-3F37989D28C3}" destId="{FF5BF4F5-EFE2-4096-BE29-02D6C70B7294}" srcOrd="0" destOrd="0" parTransId="{75C0598F-D59C-4959-A558-7334B78A40D6}" sibTransId="{1CD877B6-E26E-4CC7-B8C3-233F92629505}"/>
    <dgm:cxn modelId="{20E45A56-C555-47B1-A5D8-46EF9F850742}" srcId="{D7D12EC3-99F9-4C7E-BD86-3F37989D28C3}" destId="{4EFBB83D-702D-4506-903E-98C6D2747F06}" srcOrd="1" destOrd="0" parTransId="{C65869FA-29FC-4A3A-B560-5AA14A3053DA}" sibTransId="{9F89AAF9-70A0-4D7A-B454-634DEC8FB629}"/>
    <dgm:cxn modelId="{7F576C7F-44D9-47CC-B359-B7C83CBC8191}" type="presOf" srcId="{D7D12EC3-99F9-4C7E-BD86-3F37989D28C3}" destId="{4173E0A5-9332-4A7F-AA94-D00A12CD6D1D}" srcOrd="0" destOrd="0" presId="urn:microsoft.com/office/officeart/2018/2/layout/IconVerticalSolidList"/>
    <dgm:cxn modelId="{326F6D8C-A40B-44BE-82F3-15B745CD262F}" type="presOf" srcId="{FF5BF4F5-EFE2-4096-BE29-02D6C70B7294}" destId="{DADCF31E-DB7B-4219-975C-5D2C2EC5A58B}" srcOrd="0" destOrd="0" presId="urn:microsoft.com/office/officeart/2018/2/layout/IconVerticalSolidList"/>
    <dgm:cxn modelId="{6479FBC4-14BE-46B7-A167-EC20988814BE}" type="presOf" srcId="{4EFBB83D-702D-4506-903E-98C6D2747F06}" destId="{7ED7875D-3887-4B6C-AB82-C3DD8E9FFC1B}" srcOrd="0" destOrd="0" presId="urn:microsoft.com/office/officeart/2018/2/layout/IconVerticalSolidList"/>
    <dgm:cxn modelId="{AFF375F0-B2BF-4A15-B6BA-5B5B367EAFA6}" type="presOf" srcId="{0E50B12A-E96B-4F01-AA87-5711FB7AEE83}" destId="{D239DB33-8F7F-40C0-A933-5FAFB1A70ED0}" srcOrd="0" destOrd="0" presId="urn:microsoft.com/office/officeart/2018/2/layout/IconVerticalSolidList"/>
    <dgm:cxn modelId="{8C9F841D-FDC6-4141-8585-39C1FE7DBD33}" type="presParOf" srcId="{4173E0A5-9332-4A7F-AA94-D00A12CD6D1D}" destId="{93EF67F9-6817-4A7A-8F06-B9E12093EBC3}" srcOrd="0" destOrd="0" presId="urn:microsoft.com/office/officeart/2018/2/layout/IconVerticalSolidList"/>
    <dgm:cxn modelId="{C8FDF986-BA3C-4BA0-B9C6-C04A6C0EF839}" type="presParOf" srcId="{93EF67F9-6817-4A7A-8F06-B9E12093EBC3}" destId="{5F6057A3-2AA9-4B71-99DB-6BE96F96B98C}" srcOrd="0" destOrd="0" presId="urn:microsoft.com/office/officeart/2018/2/layout/IconVerticalSolidList"/>
    <dgm:cxn modelId="{DCD39E36-9805-4A91-B727-4C1E816CCBB0}" type="presParOf" srcId="{93EF67F9-6817-4A7A-8F06-B9E12093EBC3}" destId="{246A03F2-0C90-4A3D-8CAA-B333DEFB7ACF}" srcOrd="1" destOrd="0" presId="urn:microsoft.com/office/officeart/2018/2/layout/IconVerticalSolidList"/>
    <dgm:cxn modelId="{F7F67CB4-C75C-44E7-968A-2582EB9F8149}" type="presParOf" srcId="{93EF67F9-6817-4A7A-8F06-B9E12093EBC3}" destId="{FF4C58B6-4820-4D28-9287-7510A59A4B50}" srcOrd="2" destOrd="0" presId="urn:microsoft.com/office/officeart/2018/2/layout/IconVerticalSolidList"/>
    <dgm:cxn modelId="{58756877-928E-4B67-97BB-422D599C7E9E}" type="presParOf" srcId="{93EF67F9-6817-4A7A-8F06-B9E12093EBC3}" destId="{DADCF31E-DB7B-4219-975C-5D2C2EC5A58B}" srcOrd="3" destOrd="0" presId="urn:microsoft.com/office/officeart/2018/2/layout/IconVerticalSolidList"/>
    <dgm:cxn modelId="{8A9574E8-73AF-4B5B-ADBF-BAAEA9F08C22}" type="presParOf" srcId="{4173E0A5-9332-4A7F-AA94-D00A12CD6D1D}" destId="{198C9E1E-BBA4-4533-B983-A02946E45F74}" srcOrd="1" destOrd="0" presId="urn:microsoft.com/office/officeart/2018/2/layout/IconVerticalSolidList"/>
    <dgm:cxn modelId="{1B798607-992E-4507-A4DB-9306884BEF08}" type="presParOf" srcId="{4173E0A5-9332-4A7F-AA94-D00A12CD6D1D}" destId="{7F8D1F52-15EE-4BC0-A277-60DBE5F09130}" srcOrd="2" destOrd="0" presId="urn:microsoft.com/office/officeart/2018/2/layout/IconVerticalSolidList"/>
    <dgm:cxn modelId="{2763C3E5-1060-4539-A74D-06F72F1C6E3D}" type="presParOf" srcId="{7F8D1F52-15EE-4BC0-A277-60DBE5F09130}" destId="{B67ACA2F-8F1D-4598-9B18-26CFB951A2BE}" srcOrd="0" destOrd="0" presId="urn:microsoft.com/office/officeart/2018/2/layout/IconVerticalSolidList"/>
    <dgm:cxn modelId="{AE00D6EF-E8F1-4CE3-9ABF-700878B69FAF}" type="presParOf" srcId="{7F8D1F52-15EE-4BC0-A277-60DBE5F09130}" destId="{14B2F184-B8A8-4747-B0A0-8DCA6B71CD59}" srcOrd="1" destOrd="0" presId="urn:microsoft.com/office/officeart/2018/2/layout/IconVerticalSolidList"/>
    <dgm:cxn modelId="{DA63073E-60D4-4057-9A0D-EF6CA72876A7}" type="presParOf" srcId="{7F8D1F52-15EE-4BC0-A277-60DBE5F09130}" destId="{F17C8E52-A744-4DCB-AC9E-C4B5248C5F57}" srcOrd="2" destOrd="0" presId="urn:microsoft.com/office/officeart/2018/2/layout/IconVerticalSolidList"/>
    <dgm:cxn modelId="{6BB83624-3B00-4FB9-927A-BDC5D8208DB6}" type="presParOf" srcId="{7F8D1F52-15EE-4BC0-A277-60DBE5F09130}" destId="{7ED7875D-3887-4B6C-AB82-C3DD8E9FFC1B}" srcOrd="3" destOrd="0" presId="urn:microsoft.com/office/officeart/2018/2/layout/IconVerticalSolidList"/>
    <dgm:cxn modelId="{5851EFB6-F4E4-4A2B-80F3-BB9682052845}" type="presParOf" srcId="{4173E0A5-9332-4A7F-AA94-D00A12CD6D1D}" destId="{9C86AAE0-E6A3-4769-BD0D-90F1FAB9F269}" srcOrd="3" destOrd="0" presId="urn:microsoft.com/office/officeart/2018/2/layout/IconVerticalSolidList"/>
    <dgm:cxn modelId="{3A7D7F41-8E13-4D25-B4CD-9755D46C0681}" type="presParOf" srcId="{4173E0A5-9332-4A7F-AA94-D00A12CD6D1D}" destId="{11AAF6A9-54ED-4C94-9793-A8108D1CE7EC}" srcOrd="4" destOrd="0" presId="urn:microsoft.com/office/officeart/2018/2/layout/IconVerticalSolidList"/>
    <dgm:cxn modelId="{15F4129C-E95A-454C-89FA-1C362488463A}" type="presParOf" srcId="{11AAF6A9-54ED-4C94-9793-A8108D1CE7EC}" destId="{3C315541-9604-4F9B-965E-89C66BB50355}" srcOrd="0" destOrd="0" presId="urn:microsoft.com/office/officeart/2018/2/layout/IconVerticalSolidList"/>
    <dgm:cxn modelId="{1C5EFF6D-2C92-4F4D-A2F4-5076C4690A42}" type="presParOf" srcId="{11AAF6A9-54ED-4C94-9793-A8108D1CE7EC}" destId="{CF28074D-77C8-4A5D-898C-E26AC0EAA282}" srcOrd="1" destOrd="0" presId="urn:microsoft.com/office/officeart/2018/2/layout/IconVerticalSolidList"/>
    <dgm:cxn modelId="{7E54CC7F-4C90-4475-9C8D-EBC3FF4EF5F5}" type="presParOf" srcId="{11AAF6A9-54ED-4C94-9793-A8108D1CE7EC}" destId="{BA115D59-597F-487A-AD47-14D8C4D5FB16}" srcOrd="2" destOrd="0" presId="urn:microsoft.com/office/officeart/2018/2/layout/IconVerticalSolidList"/>
    <dgm:cxn modelId="{B261C848-6B49-4E8E-AD81-64CEABE7CEDA}" type="presParOf" srcId="{11AAF6A9-54ED-4C94-9793-A8108D1CE7EC}" destId="{D239DB33-8F7F-40C0-A933-5FAFB1A70E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2C5D79-7CC2-425E-A843-F4A31AEF552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45A7823-191F-4D33-A62F-F8CC4A6DD5EB}">
      <dgm:prSet/>
      <dgm:spPr/>
      <dgm:t>
        <a:bodyPr/>
        <a:lstStyle/>
        <a:p>
          <a:r>
            <a:rPr lang="it-IT" dirty="0"/>
            <a:t>Rendere gli allievi coscienti dei processi di sviluppo o trasformazione fisica che stanno vivendo.</a:t>
          </a:r>
          <a:endParaRPr lang="en-US" dirty="0"/>
        </a:p>
      </dgm:t>
    </dgm:pt>
    <dgm:pt modelId="{B45ABB5A-EEAD-44CF-BDFC-F5BB380F4285}" type="parTrans" cxnId="{8DEF0AB9-70B6-4E07-91B8-0B0547D8D1D4}">
      <dgm:prSet/>
      <dgm:spPr/>
      <dgm:t>
        <a:bodyPr/>
        <a:lstStyle/>
        <a:p>
          <a:endParaRPr lang="en-US"/>
        </a:p>
      </dgm:t>
    </dgm:pt>
    <dgm:pt modelId="{0F213E65-4A4E-4249-AEF8-E057465BFC62}" type="sibTrans" cxnId="{8DEF0AB9-70B6-4E07-91B8-0B0547D8D1D4}">
      <dgm:prSet/>
      <dgm:spPr/>
      <dgm:t>
        <a:bodyPr/>
        <a:lstStyle/>
        <a:p>
          <a:endParaRPr lang="en-US"/>
        </a:p>
      </dgm:t>
    </dgm:pt>
    <dgm:pt modelId="{D840A6B6-B215-4621-9A52-DAE896EB8FFB}">
      <dgm:prSet/>
      <dgm:spPr/>
      <dgm:t>
        <a:bodyPr/>
        <a:lstStyle/>
        <a:p>
          <a:r>
            <a:rPr lang="it-IT"/>
            <a:t>Informarli sui principi fondamentali che regolano l’apprendimento e l’allenamento.</a:t>
          </a:r>
          <a:endParaRPr lang="en-US"/>
        </a:p>
      </dgm:t>
    </dgm:pt>
    <dgm:pt modelId="{843352C6-CA30-40E6-B64F-3A291C085A11}" type="parTrans" cxnId="{B1FC1645-03C0-4C71-8A47-6709334AA0E5}">
      <dgm:prSet/>
      <dgm:spPr/>
      <dgm:t>
        <a:bodyPr/>
        <a:lstStyle/>
        <a:p>
          <a:endParaRPr lang="en-US"/>
        </a:p>
      </dgm:t>
    </dgm:pt>
    <dgm:pt modelId="{B42A3825-93DA-4692-B7C1-2EC98D03D955}" type="sibTrans" cxnId="{B1FC1645-03C0-4C71-8A47-6709334AA0E5}">
      <dgm:prSet/>
      <dgm:spPr/>
      <dgm:t>
        <a:bodyPr/>
        <a:lstStyle/>
        <a:p>
          <a:endParaRPr lang="en-US"/>
        </a:p>
      </dgm:t>
    </dgm:pt>
    <dgm:pt modelId="{1F7348F4-0467-4071-B556-DB52ECC8486F}">
      <dgm:prSet/>
      <dgm:spPr/>
      <dgm:t>
        <a:bodyPr/>
        <a:lstStyle/>
        <a:p>
          <a:r>
            <a:rPr lang="it-IT"/>
            <a:t>Concordare con loro gli obiettivi fornendo elementi sufficienti per valutare globalmente ed analiticamente le proprie prestazioni.</a:t>
          </a:r>
          <a:endParaRPr lang="en-US"/>
        </a:p>
      </dgm:t>
    </dgm:pt>
    <dgm:pt modelId="{5658C1CA-A516-406E-8BA9-30F8B3EFEA3A}" type="parTrans" cxnId="{B5F6B4B8-37EC-4F09-874F-15824F239782}">
      <dgm:prSet/>
      <dgm:spPr/>
      <dgm:t>
        <a:bodyPr/>
        <a:lstStyle/>
        <a:p>
          <a:endParaRPr lang="en-US"/>
        </a:p>
      </dgm:t>
    </dgm:pt>
    <dgm:pt modelId="{EEBC86CC-52DD-4184-9F05-A247B95BE06F}" type="sibTrans" cxnId="{B5F6B4B8-37EC-4F09-874F-15824F239782}">
      <dgm:prSet/>
      <dgm:spPr/>
      <dgm:t>
        <a:bodyPr/>
        <a:lstStyle/>
        <a:p>
          <a:endParaRPr lang="en-US"/>
        </a:p>
      </dgm:t>
    </dgm:pt>
    <dgm:pt modelId="{D260DC7B-7824-4A50-8D2B-E1A76E2E2C79}">
      <dgm:prSet/>
      <dgm:spPr/>
      <dgm:t>
        <a:bodyPr/>
        <a:lstStyle/>
        <a:p>
          <a:r>
            <a:rPr lang="it-IT" dirty="0"/>
            <a:t>Coinvolgerli nell’osservazione e valutazione degli altri.</a:t>
          </a:r>
          <a:endParaRPr lang="en-US" dirty="0"/>
        </a:p>
      </dgm:t>
    </dgm:pt>
    <dgm:pt modelId="{23FBA267-B313-4041-8C90-A58968F90F35}" type="parTrans" cxnId="{96B9F2EA-C600-4CAE-A788-6E109FC93F48}">
      <dgm:prSet/>
      <dgm:spPr/>
      <dgm:t>
        <a:bodyPr/>
        <a:lstStyle/>
        <a:p>
          <a:endParaRPr lang="en-US"/>
        </a:p>
      </dgm:t>
    </dgm:pt>
    <dgm:pt modelId="{08E1B861-A379-4B18-B41D-7A4A1470ADE7}" type="sibTrans" cxnId="{96B9F2EA-C600-4CAE-A788-6E109FC93F48}">
      <dgm:prSet/>
      <dgm:spPr/>
      <dgm:t>
        <a:bodyPr/>
        <a:lstStyle/>
        <a:p>
          <a:endParaRPr lang="en-US"/>
        </a:p>
      </dgm:t>
    </dgm:pt>
    <dgm:pt modelId="{1F85CA17-C01C-4633-AF4E-1BDEE69603BF}" type="pres">
      <dgm:prSet presAssocID="{962C5D79-7CC2-425E-A843-F4A31AEF552A}" presName="root" presStyleCnt="0">
        <dgm:presLayoutVars>
          <dgm:dir/>
          <dgm:resizeHandles val="exact"/>
        </dgm:presLayoutVars>
      </dgm:prSet>
      <dgm:spPr/>
    </dgm:pt>
    <dgm:pt modelId="{636CC1B7-3E7D-4D77-82E8-08CBD2592B49}" type="pres">
      <dgm:prSet presAssocID="{345A7823-191F-4D33-A62F-F8CC4A6DD5EB}" presName="compNode" presStyleCnt="0"/>
      <dgm:spPr/>
    </dgm:pt>
    <dgm:pt modelId="{A0164D02-8D56-4165-B110-B3B6D150D026}" type="pres">
      <dgm:prSet presAssocID="{345A7823-191F-4D33-A62F-F8CC4A6DD5EB}" presName="bgRect" presStyleLbl="bgShp" presStyleIdx="0" presStyleCnt="4"/>
      <dgm:spPr/>
    </dgm:pt>
    <dgm:pt modelId="{23EF5253-4FAE-41FD-B005-BED386073508}" type="pres">
      <dgm:prSet presAssocID="{345A7823-191F-4D33-A62F-F8CC4A6DD5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74B6438E-7018-4E98-A9B5-853478A0A011}" type="pres">
      <dgm:prSet presAssocID="{345A7823-191F-4D33-A62F-F8CC4A6DD5EB}" presName="spaceRect" presStyleCnt="0"/>
      <dgm:spPr/>
    </dgm:pt>
    <dgm:pt modelId="{C184F0C1-A5DD-403E-903A-C184A734C647}" type="pres">
      <dgm:prSet presAssocID="{345A7823-191F-4D33-A62F-F8CC4A6DD5EB}" presName="parTx" presStyleLbl="revTx" presStyleIdx="0" presStyleCnt="4">
        <dgm:presLayoutVars>
          <dgm:chMax val="0"/>
          <dgm:chPref val="0"/>
        </dgm:presLayoutVars>
      </dgm:prSet>
      <dgm:spPr/>
    </dgm:pt>
    <dgm:pt modelId="{2DBA3206-27CC-46BE-B039-BE710B72C615}" type="pres">
      <dgm:prSet presAssocID="{0F213E65-4A4E-4249-AEF8-E057465BFC62}" presName="sibTrans" presStyleCnt="0"/>
      <dgm:spPr/>
    </dgm:pt>
    <dgm:pt modelId="{6277B647-F9F1-4495-8E66-6168FFFE610C}" type="pres">
      <dgm:prSet presAssocID="{D840A6B6-B215-4621-9A52-DAE896EB8FFB}" presName="compNode" presStyleCnt="0"/>
      <dgm:spPr/>
    </dgm:pt>
    <dgm:pt modelId="{54CB9AA8-08AC-4C36-A7E5-21E34850AFF0}" type="pres">
      <dgm:prSet presAssocID="{D840A6B6-B215-4621-9A52-DAE896EB8FFB}" presName="bgRect" presStyleLbl="bgShp" presStyleIdx="1" presStyleCnt="4"/>
      <dgm:spPr/>
    </dgm:pt>
    <dgm:pt modelId="{470CC7C0-1841-49A5-AD6D-1A6A1A289383}" type="pres">
      <dgm:prSet presAssocID="{D840A6B6-B215-4621-9A52-DAE896EB8FF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stle scene"/>
        </a:ext>
      </dgm:extLst>
    </dgm:pt>
    <dgm:pt modelId="{A5B3CEDD-8173-4EDE-9EA7-21EDBEE7909F}" type="pres">
      <dgm:prSet presAssocID="{D840A6B6-B215-4621-9A52-DAE896EB8FFB}" presName="spaceRect" presStyleCnt="0"/>
      <dgm:spPr/>
    </dgm:pt>
    <dgm:pt modelId="{E87BF2B6-58D7-46AF-B1E2-303FAB3E26A1}" type="pres">
      <dgm:prSet presAssocID="{D840A6B6-B215-4621-9A52-DAE896EB8FFB}" presName="parTx" presStyleLbl="revTx" presStyleIdx="1" presStyleCnt="4">
        <dgm:presLayoutVars>
          <dgm:chMax val="0"/>
          <dgm:chPref val="0"/>
        </dgm:presLayoutVars>
      </dgm:prSet>
      <dgm:spPr/>
    </dgm:pt>
    <dgm:pt modelId="{71DCAB50-1C97-4C86-B805-458211430C1D}" type="pres">
      <dgm:prSet presAssocID="{B42A3825-93DA-4692-B7C1-2EC98D03D955}" presName="sibTrans" presStyleCnt="0"/>
      <dgm:spPr/>
    </dgm:pt>
    <dgm:pt modelId="{ACDDF30A-B69E-421E-A892-C42D93DF107F}" type="pres">
      <dgm:prSet presAssocID="{1F7348F4-0467-4071-B556-DB52ECC8486F}" presName="compNode" presStyleCnt="0"/>
      <dgm:spPr/>
    </dgm:pt>
    <dgm:pt modelId="{7BC96978-0E44-466C-B09E-2EAB261910D5}" type="pres">
      <dgm:prSet presAssocID="{1F7348F4-0467-4071-B556-DB52ECC8486F}" presName="bgRect" presStyleLbl="bgShp" presStyleIdx="2" presStyleCnt="4"/>
      <dgm:spPr/>
    </dgm:pt>
    <dgm:pt modelId="{FBBD2AB8-FC9A-46C5-A26B-3C3A4C6E89F6}" type="pres">
      <dgm:prSet presAssocID="{1F7348F4-0467-4071-B556-DB52ECC8486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iro a segno"/>
        </a:ext>
      </dgm:extLst>
    </dgm:pt>
    <dgm:pt modelId="{2A0C05EF-A881-4420-BCC0-57A80337AAAC}" type="pres">
      <dgm:prSet presAssocID="{1F7348F4-0467-4071-B556-DB52ECC8486F}" presName="spaceRect" presStyleCnt="0"/>
      <dgm:spPr/>
    </dgm:pt>
    <dgm:pt modelId="{54998CE0-052E-4984-9FC6-4E0196B84512}" type="pres">
      <dgm:prSet presAssocID="{1F7348F4-0467-4071-B556-DB52ECC8486F}" presName="parTx" presStyleLbl="revTx" presStyleIdx="2" presStyleCnt="4">
        <dgm:presLayoutVars>
          <dgm:chMax val="0"/>
          <dgm:chPref val="0"/>
        </dgm:presLayoutVars>
      </dgm:prSet>
      <dgm:spPr/>
    </dgm:pt>
    <dgm:pt modelId="{0363BD9C-7AB1-4D14-9FB8-DEFE7CB751F1}" type="pres">
      <dgm:prSet presAssocID="{EEBC86CC-52DD-4184-9F05-A247B95BE06F}" presName="sibTrans" presStyleCnt="0"/>
      <dgm:spPr/>
    </dgm:pt>
    <dgm:pt modelId="{51EA5583-8C8C-42ED-BDA5-DE92C2D96DAF}" type="pres">
      <dgm:prSet presAssocID="{D260DC7B-7824-4A50-8D2B-E1A76E2E2C79}" presName="compNode" presStyleCnt="0"/>
      <dgm:spPr/>
    </dgm:pt>
    <dgm:pt modelId="{8AFD502E-B867-47E7-BE6A-6DDF58BCEA53}" type="pres">
      <dgm:prSet presAssocID="{D260DC7B-7824-4A50-8D2B-E1A76E2E2C79}" presName="bgRect" presStyleLbl="bgShp" presStyleIdx="3" presStyleCnt="4"/>
      <dgm:spPr/>
    </dgm:pt>
    <dgm:pt modelId="{407B7042-BAE3-47D6-ABF1-083F04EB9770}" type="pres">
      <dgm:prSet presAssocID="{D260DC7B-7824-4A50-8D2B-E1A76E2E2C7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5E1B344D-6645-48CE-83A0-D1BDCAF49283}" type="pres">
      <dgm:prSet presAssocID="{D260DC7B-7824-4A50-8D2B-E1A76E2E2C79}" presName="spaceRect" presStyleCnt="0"/>
      <dgm:spPr/>
    </dgm:pt>
    <dgm:pt modelId="{8AE314A7-FC73-43CA-ACC0-F87AD8A4FD33}" type="pres">
      <dgm:prSet presAssocID="{D260DC7B-7824-4A50-8D2B-E1A76E2E2C79}" presName="parTx" presStyleLbl="revTx" presStyleIdx="3" presStyleCnt="4">
        <dgm:presLayoutVars>
          <dgm:chMax val="0"/>
          <dgm:chPref val="0"/>
        </dgm:presLayoutVars>
      </dgm:prSet>
      <dgm:spPr/>
    </dgm:pt>
  </dgm:ptLst>
  <dgm:cxnLst>
    <dgm:cxn modelId="{66C6CE11-19A0-4E2D-9F9B-D5B9B1A18B9E}" type="presOf" srcId="{D260DC7B-7824-4A50-8D2B-E1A76E2E2C79}" destId="{8AE314A7-FC73-43CA-ACC0-F87AD8A4FD33}" srcOrd="0" destOrd="0" presId="urn:microsoft.com/office/officeart/2018/2/layout/IconVerticalSolidList"/>
    <dgm:cxn modelId="{75D4FD2E-9E26-40C6-9361-45A681B9AEAD}" type="presOf" srcId="{D840A6B6-B215-4621-9A52-DAE896EB8FFB}" destId="{E87BF2B6-58D7-46AF-B1E2-303FAB3E26A1}" srcOrd="0" destOrd="0" presId="urn:microsoft.com/office/officeart/2018/2/layout/IconVerticalSolidList"/>
    <dgm:cxn modelId="{B1FC1645-03C0-4C71-8A47-6709334AA0E5}" srcId="{962C5D79-7CC2-425E-A843-F4A31AEF552A}" destId="{D840A6B6-B215-4621-9A52-DAE896EB8FFB}" srcOrd="1" destOrd="0" parTransId="{843352C6-CA30-40E6-B64F-3A291C085A11}" sibTransId="{B42A3825-93DA-4692-B7C1-2EC98D03D955}"/>
    <dgm:cxn modelId="{65C861B2-9483-4292-878C-3EB649C1A73F}" type="presOf" srcId="{345A7823-191F-4D33-A62F-F8CC4A6DD5EB}" destId="{C184F0C1-A5DD-403E-903A-C184A734C647}" srcOrd="0" destOrd="0" presId="urn:microsoft.com/office/officeart/2018/2/layout/IconVerticalSolidList"/>
    <dgm:cxn modelId="{B5F6B4B8-37EC-4F09-874F-15824F239782}" srcId="{962C5D79-7CC2-425E-A843-F4A31AEF552A}" destId="{1F7348F4-0467-4071-B556-DB52ECC8486F}" srcOrd="2" destOrd="0" parTransId="{5658C1CA-A516-406E-8BA9-30F8B3EFEA3A}" sibTransId="{EEBC86CC-52DD-4184-9F05-A247B95BE06F}"/>
    <dgm:cxn modelId="{8DEF0AB9-70B6-4E07-91B8-0B0547D8D1D4}" srcId="{962C5D79-7CC2-425E-A843-F4A31AEF552A}" destId="{345A7823-191F-4D33-A62F-F8CC4A6DD5EB}" srcOrd="0" destOrd="0" parTransId="{B45ABB5A-EEAD-44CF-BDFC-F5BB380F4285}" sibTransId="{0F213E65-4A4E-4249-AEF8-E057465BFC62}"/>
    <dgm:cxn modelId="{DB1AF8D1-4B12-4699-A5AB-02313E0FFEE0}" type="presOf" srcId="{1F7348F4-0467-4071-B556-DB52ECC8486F}" destId="{54998CE0-052E-4984-9FC6-4E0196B84512}" srcOrd="0" destOrd="0" presId="urn:microsoft.com/office/officeart/2018/2/layout/IconVerticalSolidList"/>
    <dgm:cxn modelId="{43258EE6-7FFA-443C-8333-70DC52CCCCA7}" type="presOf" srcId="{962C5D79-7CC2-425E-A843-F4A31AEF552A}" destId="{1F85CA17-C01C-4633-AF4E-1BDEE69603BF}" srcOrd="0" destOrd="0" presId="urn:microsoft.com/office/officeart/2018/2/layout/IconVerticalSolidList"/>
    <dgm:cxn modelId="{96B9F2EA-C600-4CAE-A788-6E109FC93F48}" srcId="{962C5D79-7CC2-425E-A843-F4A31AEF552A}" destId="{D260DC7B-7824-4A50-8D2B-E1A76E2E2C79}" srcOrd="3" destOrd="0" parTransId="{23FBA267-B313-4041-8C90-A58968F90F35}" sibTransId="{08E1B861-A379-4B18-B41D-7A4A1470ADE7}"/>
    <dgm:cxn modelId="{9DD838FF-1521-4386-80D5-8B9B1FC0E706}" type="presParOf" srcId="{1F85CA17-C01C-4633-AF4E-1BDEE69603BF}" destId="{636CC1B7-3E7D-4D77-82E8-08CBD2592B49}" srcOrd="0" destOrd="0" presId="urn:microsoft.com/office/officeart/2018/2/layout/IconVerticalSolidList"/>
    <dgm:cxn modelId="{C37F5EBB-1594-4D4D-85E6-EC09BEF673E7}" type="presParOf" srcId="{636CC1B7-3E7D-4D77-82E8-08CBD2592B49}" destId="{A0164D02-8D56-4165-B110-B3B6D150D026}" srcOrd="0" destOrd="0" presId="urn:microsoft.com/office/officeart/2018/2/layout/IconVerticalSolidList"/>
    <dgm:cxn modelId="{7512DCC4-9079-4355-8247-CAE58B348434}" type="presParOf" srcId="{636CC1B7-3E7D-4D77-82E8-08CBD2592B49}" destId="{23EF5253-4FAE-41FD-B005-BED386073508}" srcOrd="1" destOrd="0" presId="urn:microsoft.com/office/officeart/2018/2/layout/IconVerticalSolidList"/>
    <dgm:cxn modelId="{8794F53F-E795-411C-AF52-949D36485B84}" type="presParOf" srcId="{636CC1B7-3E7D-4D77-82E8-08CBD2592B49}" destId="{74B6438E-7018-4E98-A9B5-853478A0A011}" srcOrd="2" destOrd="0" presId="urn:microsoft.com/office/officeart/2018/2/layout/IconVerticalSolidList"/>
    <dgm:cxn modelId="{D92BEDE4-7DDB-4F96-9362-FF18B39E62A0}" type="presParOf" srcId="{636CC1B7-3E7D-4D77-82E8-08CBD2592B49}" destId="{C184F0C1-A5DD-403E-903A-C184A734C647}" srcOrd="3" destOrd="0" presId="urn:microsoft.com/office/officeart/2018/2/layout/IconVerticalSolidList"/>
    <dgm:cxn modelId="{ACA41F58-3DD5-4495-8699-8F42A71B2954}" type="presParOf" srcId="{1F85CA17-C01C-4633-AF4E-1BDEE69603BF}" destId="{2DBA3206-27CC-46BE-B039-BE710B72C615}" srcOrd="1" destOrd="0" presId="urn:microsoft.com/office/officeart/2018/2/layout/IconVerticalSolidList"/>
    <dgm:cxn modelId="{7749E300-3F19-45E1-A50D-2A40492A5DA5}" type="presParOf" srcId="{1F85CA17-C01C-4633-AF4E-1BDEE69603BF}" destId="{6277B647-F9F1-4495-8E66-6168FFFE610C}" srcOrd="2" destOrd="0" presId="urn:microsoft.com/office/officeart/2018/2/layout/IconVerticalSolidList"/>
    <dgm:cxn modelId="{0633FFF6-1E24-4E85-995F-93E0954D11AB}" type="presParOf" srcId="{6277B647-F9F1-4495-8E66-6168FFFE610C}" destId="{54CB9AA8-08AC-4C36-A7E5-21E34850AFF0}" srcOrd="0" destOrd="0" presId="urn:microsoft.com/office/officeart/2018/2/layout/IconVerticalSolidList"/>
    <dgm:cxn modelId="{7269DD0D-FE6B-4241-82D3-E2712C062A39}" type="presParOf" srcId="{6277B647-F9F1-4495-8E66-6168FFFE610C}" destId="{470CC7C0-1841-49A5-AD6D-1A6A1A289383}" srcOrd="1" destOrd="0" presId="urn:microsoft.com/office/officeart/2018/2/layout/IconVerticalSolidList"/>
    <dgm:cxn modelId="{29A257CD-9E03-4924-BC49-DC4039082806}" type="presParOf" srcId="{6277B647-F9F1-4495-8E66-6168FFFE610C}" destId="{A5B3CEDD-8173-4EDE-9EA7-21EDBEE7909F}" srcOrd="2" destOrd="0" presId="urn:microsoft.com/office/officeart/2018/2/layout/IconVerticalSolidList"/>
    <dgm:cxn modelId="{F07C2AB6-DFBF-40A3-82CA-B075BD137ED0}" type="presParOf" srcId="{6277B647-F9F1-4495-8E66-6168FFFE610C}" destId="{E87BF2B6-58D7-46AF-B1E2-303FAB3E26A1}" srcOrd="3" destOrd="0" presId="urn:microsoft.com/office/officeart/2018/2/layout/IconVerticalSolidList"/>
    <dgm:cxn modelId="{F6DF83DF-AE6A-4022-9C8C-1CF55B7A3D28}" type="presParOf" srcId="{1F85CA17-C01C-4633-AF4E-1BDEE69603BF}" destId="{71DCAB50-1C97-4C86-B805-458211430C1D}" srcOrd="3" destOrd="0" presId="urn:microsoft.com/office/officeart/2018/2/layout/IconVerticalSolidList"/>
    <dgm:cxn modelId="{39AC1874-E721-40D5-B9A2-D0EF676C0ABB}" type="presParOf" srcId="{1F85CA17-C01C-4633-AF4E-1BDEE69603BF}" destId="{ACDDF30A-B69E-421E-A892-C42D93DF107F}" srcOrd="4" destOrd="0" presId="urn:microsoft.com/office/officeart/2018/2/layout/IconVerticalSolidList"/>
    <dgm:cxn modelId="{DB1BCAC9-F7D3-4651-B2B0-61FA3E3BDF7E}" type="presParOf" srcId="{ACDDF30A-B69E-421E-A892-C42D93DF107F}" destId="{7BC96978-0E44-466C-B09E-2EAB261910D5}" srcOrd="0" destOrd="0" presId="urn:microsoft.com/office/officeart/2018/2/layout/IconVerticalSolidList"/>
    <dgm:cxn modelId="{25E88550-47FE-4B1B-83F9-FE9829F9EE04}" type="presParOf" srcId="{ACDDF30A-B69E-421E-A892-C42D93DF107F}" destId="{FBBD2AB8-FC9A-46C5-A26B-3C3A4C6E89F6}" srcOrd="1" destOrd="0" presId="urn:microsoft.com/office/officeart/2018/2/layout/IconVerticalSolidList"/>
    <dgm:cxn modelId="{F0E09615-DCF9-4B57-B8D4-044C566F4BC7}" type="presParOf" srcId="{ACDDF30A-B69E-421E-A892-C42D93DF107F}" destId="{2A0C05EF-A881-4420-BCC0-57A80337AAAC}" srcOrd="2" destOrd="0" presId="urn:microsoft.com/office/officeart/2018/2/layout/IconVerticalSolidList"/>
    <dgm:cxn modelId="{5B9712EB-AA41-403E-ACA9-32A53B2326CF}" type="presParOf" srcId="{ACDDF30A-B69E-421E-A892-C42D93DF107F}" destId="{54998CE0-052E-4984-9FC6-4E0196B84512}" srcOrd="3" destOrd="0" presId="urn:microsoft.com/office/officeart/2018/2/layout/IconVerticalSolidList"/>
    <dgm:cxn modelId="{94201F45-B778-480E-9A5F-275FAE26A2D0}" type="presParOf" srcId="{1F85CA17-C01C-4633-AF4E-1BDEE69603BF}" destId="{0363BD9C-7AB1-4D14-9FB8-DEFE7CB751F1}" srcOrd="5" destOrd="0" presId="urn:microsoft.com/office/officeart/2018/2/layout/IconVerticalSolidList"/>
    <dgm:cxn modelId="{DB2FB8FE-63B6-4115-8138-115309E1394D}" type="presParOf" srcId="{1F85CA17-C01C-4633-AF4E-1BDEE69603BF}" destId="{51EA5583-8C8C-42ED-BDA5-DE92C2D96DAF}" srcOrd="6" destOrd="0" presId="urn:microsoft.com/office/officeart/2018/2/layout/IconVerticalSolidList"/>
    <dgm:cxn modelId="{9EBFFC71-AB8E-4189-B968-9D917E314CB9}" type="presParOf" srcId="{51EA5583-8C8C-42ED-BDA5-DE92C2D96DAF}" destId="{8AFD502E-B867-47E7-BE6A-6DDF58BCEA53}" srcOrd="0" destOrd="0" presId="urn:microsoft.com/office/officeart/2018/2/layout/IconVerticalSolidList"/>
    <dgm:cxn modelId="{076A3EDB-89E9-42C5-ADE2-8926FCE0F97D}" type="presParOf" srcId="{51EA5583-8C8C-42ED-BDA5-DE92C2D96DAF}" destId="{407B7042-BAE3-47D6-ABF1-083F04EB9770}" srcOrd="1" destOrd="0" presId="urn:microsoft.com/office/officeart/2018/2/layout/IconVerticalSolidList"/>
    <dgm:cxn modelId="{0B1B25B9-0D6A-4400-A5F2-1418E8070514}" type="presParOf" srcId="{51EA5583-8C8C-42ED-BDA5-DE92C2D96DAF}" destId="{5E1B344D-6645-48CE-83A0-D1BDCAF49283}" srcOrd="2" destOrd="0" presId="urn:microsoft.com/office/officeart/2018/2/layout/IconVerticalSolidList"/>
    <dgm:cxn modelId="{289E3374-C8EA-442C-9EA9-48B1210FC69C}" type="presParOf" srcId="{51EA5583-8C8C-42ED-BDA5-DE92C2D96DAF}" destId="{8AE314A7-FC73-43CA-ACC0-F87AD8A4FD3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057A3-2AA9-4B71-99DB-6BE96F96B98C}">
      <dsp:nvSpPr>
        <dsp:cNvPr id="0" name=""/>
        <dsp:cNvSpPr/>
      </dsp:nvSpPr>
      <dsp:spPr>
        <a:xfrm>
          <a:off x="0" y="512"/>
          <a:ext cx="6480719" cy="11989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A03F2-0C90-4A3D-8CAA-B333DEFB7ACF}">
      <dsp:nvSpPr>
        <dsp:cNvPr id="0" name=""/>
        <dsp:cNvSpPr/>
      </dsp:nvSpPr>
      <dsp:spPr>
        <a:xfrm>
          <a:off x="362669" y="270266"/>
          <a:ext cx="659399" cy="659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DCF31E-DB7B-4219-975C-5D2C2EC5A58B}">
      <dsp:nvSpPr>
        <dsp:cNvPr id="0" name=""/>
        <dsp:cNvSpPr/>
      </dsp:nvSpPr>
      <dsp:spPr>
        <a:xfrm>
          <a:off x="1384738" y="512"/>
          <a:ext cx="5095980"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84" tIns="126884" rIns="126884" bIns="126884" numCol="1" spcCol="1270" anchor="ctr" anchorCtr="0">
          <a:noAutofit/>
        </a:bodyPr>
        <a:lstStyle/>
        <a:p>
          <a:pPr marL="0" lvl="0" indent="0" algn="l" defTabSz="1111250">
            <a:lnSpc>
              <a:spcPct val="90000"/>
            </a:lnSpc>
            <a:spcBef>
              <a:spcPct val="0"/>
            </a:spcBef>
            <a:spcAft>
              <a:spcPct val="35000"/>
            </a:spcAft>
            <a:buNone/>
          </a:pPr>
          <a:r>
            <a:rPr lang="it-IT" sz="2500" kern="1200"/>
            <a:t>Carico tutto l’anno </a:t>
          </a:r>
          <a:endParaRPr lang="en-US" sz="2500" kern="1200"/>
        </a:p>
      </dsp:txBody>
      <dsp:txXfrm>
        <a:off x="1384738" y="512"/>
        <a:ext cx="5095980" cy="1198907"/>
      </dsp:txXfrm>
    </dsp:sp>
    <dsp:sp modelId="{B67ACA2F-8F1D-4598-9B18-26CFB951A2BE}">
      <dsp:nvSpPr>
        <dsp:cNvPr id="0" name=""/>
        <dsp:cNvSpPr/>
      </dsp:nvSpPr>
      <dsp:spPr>
        <a:xfrm>
          <a:off x="0" y="1499146"/>
          <a:ext cx="6480719" cy="11989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2F184-B8A8-4747-B0A0-8DCA6B71CD59}">
      <dsp:nvSpPr>
        <dsp:cNvPr id="0" name=""/>
        <dsp:cNvSpPr/>
      </dsp:nvSpPr>
      <dsp:spPr>
        <a:xfrm>
          <a:off x="362669" y="1768900"/>
          <a:ext cx="659399" cy="6593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D7875D-3887-4B6C-AB82-C3DD8E9FFC1B}">
      <dsp:nvSpPr>
        <dsp:cNvPr id="0" name=""/>
        <dsp:cNvSpPr/>
      </dsp:nvSpPr>
      <dsp:spPr>
        <a:xfrm>
          <a:off x="1384738" y="1499146"/>
          <a:ext cx="5095980"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84" tIns="126884" rIns="126884" bIns="126884" numCol="1" spcCol="1270" anchor="ctr" anchorCtr="0">
          <a:noAutofit/>
        </a:bodyPr>
        <a:lstStyle/>
        <a:p>
          <a:pPr marL="0" lvl="0" indent="0" algn="l" defTabSz="1111250">
            <a:lnSpc>
              <a:spcPct val="90000"/>
            </a:lnSpc>
            <a:spcBef>
              <a:spcPct val="0"/>
            </a:spcBef>
            <a:spcAft>
              <a:spcPct val="35000"/>
            </a:spcAft>
            <a:buNone/>
          </a:pPr>
          <a:r>
            <a:rPr lang="it-IT" sz="2500" kern="1200"/>
            <a:t>Pause profilattiche (attive) </a:t>
          </a:r>
          <a:endParaRPr lang="en-US" sz="2500" kern="1200"/>
        </a:p>
      </dsp:txBody>
      <dsp:txXfrm>
        <a:off x="1384738" y="1499146"/>
        <a:ext cx="5095980" cy="1198907"/>
      </dsp:txXfrm>
    </dsp:sp>
    <dsp:sp modelId="{3C315541-9604-4F9B-965E-89C66BB50355}">
      <dsp:nvSpPr>
        <dsp:cNvPr id="0" name=""/>
        <dsp:cNvSpPr/>
      </dsp:nvSpPr>
      <dsp:spPr>
        <a:xfrm>
          <a:off x="0" y="2997781"/>
          <a:ext cx="6480719" cy="11989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28074D-77C8-4A5D-898C-E26AC0EAA282}">
      <dsp:nvSpPr>
        <dsp:cNvPr id="0" name=""/>
        <dsp:cNvSpPr/>
      </dsp:nvSpPr>
      <dsp:spPr>
        <a:xfrm>
          <a:off x="362669" y="3267535"/>
          <a:ext cx="659399" cy="6593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239DB33-8F7F-40C0-A933-5FAFB1A70ED0}">
      <dsp:nvSpPr>
        <dsp:cNvPr id="0" name=""/>
        <dsp:cNvSpPr/>
      </dsp:nvSpPr>
      <dsp:spPr>
        <a:xfrm>
          <a:off x="1384738" y="2997781"/>
          <a:ext cx="5095980" cy="119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884" tIns="126884" rIns="126884" bIns="126884" numCol="1" spcCol="1270" anchor="ctr" anchorCtr="0">
          <a:noAutofit/>
        </a:bodyPr>
        <a:lstStyle/>
        <a:p>
          <a:pPr marL="0" lvl="0" indent="0" algn="l" defTabSz="1111250">
            <a:lnSpc>
              <a:spcPct val="90000"/>
            </a:lnSpc>
            <a:spcBef>
              <a:spcPct val="0"/>
            </a:spcBef>
            <a:spcAft>
              <a:spcPct val="35000"/>
            </a:spcAft>
            <a:buNone/>
          </a:pPr>
          <a:r>
            <a:rPr lang="it-IT" sz="2500" kern="1200"/>
            <a:t>Organizzazione del carico a lungo termine </a:t>
          </a:r>
          <a:endParaRPr lang="en-US" sz="2500" kern="1200"/>
        </a:p>
      </dsp:txBody>
      <dsp:txXfrm>
        <a:off x="1384738" y="2997781"/>
        <a:ext cx="5095980" cy="1198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64D02-8D56-4165-B110-B3B6D150D026}">
      <dsp:nvSpPr>
        <dsp:cNvPr id="0" name=""/>
        <dsp:cNvSpPr/>
      </dsp:nvSpPr>
      <dsp:spPr>
        <a:xfrm>
          <a:off x="0" y="1831"/>
          <a:ext cx="7344815" cy="9283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F5253-4FAE-41FD-B005-BED386073508}">
      <dsp:nvSpPr>
        <dsp:cNvPr id="0" name=""/>
        <dsp:cNvSpPr/>
      </dsp:nvSpPr>
      <dsp:spPr>
        <a:xfrm>
          <a:off x="280819" y="210705"/>
          <a:ext cx="510580" cy="510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84F0C1-A5DD-403E-903A-C184A734C647}">
      <dsp:nvSpPr>
        <dsp:cNvPr id="0" name=""/>
        <dsp:cNvSpPr/>
      </dsp:nvSpPr>
      <dsp:spPr>
        <a:xfrm>
          <a:off x="1072219" y="1831"/>
          <a:ext cx="6272595" cy="92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8" tIns="98248" rIns="98248" bIns="98248" numCol="1" spcCol="1270" anchor="ctr" anchorCtr="0">
          <a:noAutofit/>
        </a:bodyPr>
        <a:lstStyle/>
        <a:p>
          <a:pPr marL="0" lvl="0" indent="0" algn="l" defTabSz="800100">
            <a:lnSpc>
              <a:spcPct val="90000"/>
            </a:lnSpc>
            <a:spcBef>
              <a:spcPct val="0"/>
            </a:spcBef>
            <a:spcAft>
              <a:spcPct val="35000"/>
            </a:spcAft>
            <a:buNone/>
          </a:pPr>
          <a:r>
            <a:rPr lang="it-IT" sz="1800" kern="1200" dirty="0"/>
            <a:t>Rendere gli allievi coscienti dei processi di sviluppo o trasformazione fisica che stanno vivendo.</a:t>
          </a:r>
          <a:endParaRPr lang="en-US" sz="1800" kern="1200" dirty="0"/>
        </a:p>
      </dsp:txBody>
      <dsp:txXfrm>
        <a:off x="1072219" y="1831"/>
        <a:ext cx="6272595" cy="928328"/>
      </dsp:txXfrm>
    </dsp:sp>
    <dsp:sp modelId="{54CB9AA8-08AC-4C36-A7E5-21E34850AFF0}">
      <dsp:nvSpPr>
        <dsp:cNvPr id="0" name=""/>
        <dsp:cNvSpPr/>
      </dsp:nvSpPr>
      <dsp:spPr>
        <a:xfrm>
          <a:off x="0" y="1162242"/>
          <a:ext cx="7344815" cy="9283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CC7C0-1841-49A5-AD6D-1A6A1A289383}">
      <dsp:nvSpPr>
        <dsp:cNvPr id="0" name=""/>
        <dsp:cNvSpPr/>
      </dsp:nvSpPr>
      <dsp:spPr>
        <a:xfrm>
          <a:off x="280819" y="1371116"/>
          <a:ext cx="510580" cy="510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7BF2B6-58D7-46AF-B1E2-303FAB3E26A1}">
      <dsp:nvSpPr>
        <dsp:cNvPr id="0" name=""/>
        <dsp:cNvSpPr/>
      </dsp:nvSpPr>
      <dsp:spPr>
        <a:xfrm>
          <a:off x="1072219" y="1162242"/>
          <a:ext cx="6272595" cy="92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8" tIns="98248" rIns="98248" bIns="98248" numCol="1" spcCol="1270" anchor="ctr" anchorCtr="0">
          <a:noAutofit/>
        </a:bodyPr>
        <a:lstStyle/>
        <a:p>
          <a:pPr marL="0" lvl="0" indent="0" algn="l" defTabSz="800100">
            <a:lnSpc>
              <a:spcPct val="90000"/>
            </a:lnSpc>
            <a:spcBef>
              <a:spcPct val="0"/>
            </a:spcBef>
            <a:spcAft>
              <a:spcPct val="35000"/>
            </a:spcAft>
            <a:buNone/>
          </a:pPr>
          <a:r>
            <a:rPr lang="it-IT" sz="1800" kern="1200"/>
            <a:t>Informarli sui principi fondamentali che regolano l’apprendimento e l’allenamento.</a:t>
          </a:r>
          <a:endParaRPr lang="en-US" sz="1800" kern="1200"/>
        </a:p>
      </dsp:txBody>
      <dsp:txXfrm>
        <a:off x="1072219" y="1162242"/>
        <a:ext cx="6272595" cy="928328"/>
      </dsp:txXfrm>
    </dsp:sp>
    <dsp:sp modelId="{7BC96978-0E44-466C-B09E-2EAB261910D5}">
      <dsp:nvSpPr>
        <dsp:cNvPr id="0" name=""/>
        <dsp:cNvSpPr/>
      </dsp:nvSpPr>
      <dsp:spPr>
        <a:xfrm>
          <a:off x="0" y="2322653"/>
          <a:ext cx="7344815" cy="9283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BD2AB8-FC9A-46C5-A26B-3C3A4C6E89F6}">
      <dsp:nvSpPr>
        <dsp:cNvPr id="0" name=""/>
        <dsp:cNvSpPr/>
      </dsp:nvSpPr>
      <dsp:spPr>
        <a:xfrm>
          <a:off x="280819" y="2531527"/>
          <a:ext cx="510580" cy="5105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998CE0-052E-4984-9FC6-4E0196B84512}">
      <dsp:nvSpPr>
        <dsp:cNvPr id="0" name=""/>
        <dsp:cNvSpPr/>
      </dsp:nvSpPr>
      <dsp:spPr>
        <a:xfrm>
          <a:off x="1072219" y="2322653"/>
          <a:ext cx="6272595" cy="92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8" tIns="98248" rIns="98248" bIns="98248" numCol="1" spcCol="1270" anchor="ctr" anchorCtr="0">
          <a:noAutofit/>
        </a:bodyPr>
        <a:lstStyle/>
        <a:p>
          <a:pPr marL="0" lvl="0" indent="0" algn="l" defTabSz="800100">
            <a:lnSpc>
              <a:spcPct val="90000"/>
            </a:lnSpc>
            <a:spcBef>
              <a:spcPct val="0"/>
            </a:spcBef>
            <a:spcAft>
              <a:spcPct val="35000"/>
            </a:spcAft>
            <a:buNone/>
          </a:pPr>
          <a:r>
            <a:rPr lang="it-IT" sz="1800" kern="1200"/>
            <a:t>Concordare con loro gli obiettivi fornendo elementi sufficienti per valutare globalmente ed analiticamente le proprie prestazioni.</a:t>
          </a:r>
          <a:endParaRPr lang="en-US" sz="1800" kern="1200"/>
        </a:p>
      </dsp:txBody>
      <dsp:txXfrm>
        <a:off x="1072219" y="2322653"/>
        <a:ext cx="6272595" cy="928328"/>
      </dsp:txXfrm>
    </dsp:sp>
    <dsp:sp modelId="{8AFD502E-B867-47E7-BE6A-6DDF58BCEA53}">
      <dsp:nvSpPr>
        <dsp:cNvPr id="0" name=""/>
        <dsp:cNvSpPr/>
      </dsp:nvSpPr>
      <dsp:spPr>
        <a:xfrm>
          <a:off x="0" y="3483064"/>
          <a:ext cx="7344815" cy="9283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7B7042-BAE3-47D6-ABF1-083F04EB9770}">
      <dsp:nvSpPr>
        <dsp:cNvPr id="0" name=""/>
        <dsp:cNvSpPr/>
      </dsp:nvSpPr>
      <dsp:spPr>
        <a:xfrm>
          <a:off x="280819" y="3691938"/>
          <a:ext cx="510580" cy="51058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E314A7-FC73-43CA-ACC0-F87AD8A4FD33}">
      <dsp:nvSpPr>
        <dsp:cNvPr id="0" name=""/>
        <dsp:cNvSpPr/>
      </dsp:nvSpPr>
      <dsp:spPr>
        <a:xfrm>
          <a:off x="1072219" y="3483064"/>
          <a:ext cx="6272595" cy="928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8" tIns="98248" rIns="98248" bIns="98248" numCol="1" spcCol="1270" anchor="ctr" anchorCtr="0">
          <a:noAutofit/>
        </a:bodyPr>
        <a:lstStyle/>
        <a:p>
          <a:pPr marL="0" lvl="0" indent="0" algn="l" defTabSz="800100">
            <a:lnSpc>
              <a:spcPct val="90000"/>
            </a:lnSpc>
            <a:spcBef>
              <a:spcPct val="0"/>
            </a:spcBef>
            <a:spcAft>
              <a:spcPct val="35000"/>
            </a:spcAft>
            <a:buNone/>
          </a:pPr>
          <a:r>
            <a:rPr lang="it-IT" sz="1800" kern="1200" dirty="0"/>
            <a:t>Coinvolgerli nell’osservazione e valutazione degli altri.</a:t>
          </a:r>
          <a:endParaRPr lang="en-US" sz="1800" kern="1200" dirty="0"/>
        </a:p>
      </dsp:txBody>
      <dsp:txXfrm>
        <a:off x="1072219" y="3483064"/>
        <a:ext cx="6272595" cy="92832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BF48E-5BFC-40E9-86CC-353AA809E0F6}" type="datetimeFigureOut">
              <a:rPr lang="it-IT" smtClean="0"/>
              <a:pPr/>
              <a:t>10/05/2024</a:t>
            </a:fld>
            <a:endParaRPr lang="it-IT"/>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1DD10-593B-426B-AA6B-6B45774D3FFB}" type="slidenum">
              <a:rPr lang="it-IT" smtClean="0"/>
              <a:pPr/>
              <a:t>‹N›</a:t>
            </a:fld>
            <a:endParaRPr lang="it-IT"/>
          </a:p>
        </p:txBody>
      </p:sp>
    </p:spTree>
    <p:extLst>
      <p:ext uri="{BB962C8B-B14F-4D97-AF65-F5344CB8AC3E}">
        <p14:creationId xmlns:p14="http://schemas.microsoft.com/office/powerpoint/2010/main" val="190553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761DD10-593B-426B-AA6B-6B45774D3FFB}" type="slidenum">
              <a:rPr lang="it-IT" smtClean="0"/>
              <a:pPr/>
              <a:t>1</a:t>
            </a:fld>
            <a:endParaRPr lang="it-IT"/>
          </a:p>
        </p:txBody>
      </p:sp>
    </p:spTree>
    <p:extLst>
      <p:ext uri="{BB962C8B-B14F-4D97-AF65-F5344CB8AC3E}">
        <p14:creationId xmlns:p14="http://schemas.microsoft.com/office/powerpoint/2010/main" val="954906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30</a:t>
            </a:fld>
            <a:endParaRPr lang="it-IT"/>
          </a:p>
        </p:txBody>
      </p:sp>
    </p:spTree>
    <p:extLst>
      <p:ext uri="{BB962C8B-B14F-4D97-AF65-F5344CB8AC3E}">
        <p14:creationId xmlns:p14="http://schemas.microsoft.com/office/powerpoint/2010/main" val="2471367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31</a:t>
            </a:fld>
            <a:endParaRPr lang="it-IT"/>
          </a:p>
        </p:txBody>
      </p:sp>
    </p:spTree>
    <p:extLst>
      <p:ext uri="{BB962C8B-B14F-4D97-AF65-F5344CB8AC3E}">
        <p14:creationId xmlns:p14="http://schemas.microsoft.com/office/powerpoint/2010/main" val="281298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32</a:t>
            </a:fld>
            <a:endParaRPr lang="it-IT"/>
          </a:p>
        </p:txBody>
      </p:sp>
    </p:spTree>
    <p:extLst>
      <p:ext uri="{BB962C8B-B14F-4D97-AF65-F5344CB8AC3E}">
        <p14:creationId xmlns:p14="http://schemas.microsoft.com/office/powerpoint/2010/main" val="3118001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33</a:t>
            </a:fld>
            <a:endParaRPr lang="it-IT"/>
          </a:p>
        </p:txBody>
      </p:sp>
    </p:spTree>
    <p:extLst>
      <p:ext uri="{BB962C8B-B14F-4D97-AF65-F5344CB8AC3E}">
        <p14:creationId xmlns:p14="http://schemas.microsoft.com/office/powerpoint/2010/main" val="20623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34</a:t>
            </a:fld>
            <a:endParaRPr lang="it-IT"/>
          </a:p>
        </p:txBody>
      </p:sp>
    </p:spTree>
    <p:extLst>
      <p:ext uri="{BB962C8B-B14F-4D97-AF65-F5344CB8AC3E}">
        <p14:creationId xmlns:p14="http://schemas.microsoft.com/office/powerpoint/2010/main" val="12946527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35</a:t>
            </a:fld>
            <a:endParaRPr lang="it-IT"/>
          </a:p>
        </p:txBody>
      </p:sp>
    </p:spTree>
    <p:extLst>
      <p:ext uri="{BB962C8B-B14F-4D97-AF65-F5344CB8AC3E}">
        <p14:creationId xmlns:p14="http://schemas.microsoft.com/office/powerpoint/2010/main" val="2891642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36</a:t>
            </a:fld>
            <a:endParaRPr lang="it-IT"/>
          </a:p>
        </p:txBody>
      </p:sp>
    </p:spTree>
    <p:extLst>
      <p:ext uri="{BB962C8B-B14F-4D97-AF65-F5344CB8AC3E}">
        <p14:creationId xmlns:p14="http://schemas.microsoft.com/office/powerpoint/2010/main" val="255057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37</a:t>
            </a:fld>
            <a:endParaRPr lang="it-IT"/>
          </a:p>
        </p:txBody>
      </p:sp>
    </p:spTree>
    <p:extLst>
      <p:ext uri="{BB962C8B-B14F-4D97-AF65-F5344CB8AC3E}">
        <p14:creationId xmlns:p14="http://schemas.microsoft.com/office/powerpoint/2010/main" val="593878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48</a:t>
            </a:fld>
            <a:endParaRPr lang="it-IT"/>
          </a:p>
        </p:txBody>
      </p:sp>
    </p:spTree>
    <p:extLst>
      <p:ext uri="{BB962C8B-B14F-4D97-AF65-F5344CB8AC3E}">
        <p14:creationId xmlns:p14="http://schemas.microsoft.com/office/powerpoint/2010/main" val="188861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52</a:t>
            </a:fld>
            <a:endParaRPr lang="it-IT"/>
          </a:p>
        </p:txBody>
      </p:sp>
    </p:spTree>
    <p:extLst>
      <p:ext uri="{BB962C8B-B14F-4D97-AF65-F5344CB8AC3E}">
        <p14:creationId xmlns:p14="http://schemas.microsoft.com/office/powerpoint/2010/main" val="66856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a:t>
            </a:fld>
            <a:endParaRPr lang="it-IT"/>
          </a:p>
        </p:txBody>
      </p:sp>
    </p:spTree>
    <p:extLst>
      <p:ext uri="{BB962C8B-B14F-4D97-AF65-F5344CB8AC3E}">
        <p14:creationId xmlns:p14="http://schemas.microsoft.com/office/powerpoint/2010/main" val="248311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12</a:t>
            </a:fld>
            <a:endParaRPr lang="it-IT"/>
          </a:p>
        </p:txBody>
      </p:sp>
    </p:spTree>
    <p:extLst>
      <p:ext uri="{BB962C8B-B14F-4D97-AF65-F5344CB8AC3E}">
        <p14:creationId xmlns:p14="http://schemas.microsoft.com/office/powerpoint/2010/main" val="3524790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20</a:t>
            </a:fld>
            <a:endParaRPr lang="it-IT"/>
          </a:p>
        </p:txBody>
      </p:sp>
    </p:spTree>
    <p:extLst>
      <p:ext uri="{BB962C8B-B14F-4D97-AF65-F5344CB8AC3E}">
        <p14:creationId xmlns:p14="http://schemas.microsoft.com/office/powerpoint/2010/main" val="9118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21</a:t>
            </a:fld>
            <a:endParaRPr lang="it-IT"/>
          </a:p>
        </p:txBody>
      </p:sp>
    </p:spTree>
    <p:extLst>
      <p:ext uri="{BB962C8B-B14F-4D97-AF65-F5344CB8AC3E}">
        <p14:creationId xmlns:p14="http://schemas.microsoft.com/office/powerpoint/2010/main" val="800856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22</a:t>
            </a:fld>
            <a:endParaRPr lang="it-IT"/>
          </a:p>
        </p:txBody>
      </p:sp>
    </p:spTree>
    <p:extLst>
      <p:ext uri="{BB962C8B-B14F-4D97-AF65-F5344CB8AC3E}">
        <p14:creationId xmlns:p14="http://schemas.microsoft.com/office/powerpoint/2010/main" val="22207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23</a:t>
            </a:fld>
            <a:endParaRPr lang="it-IT"/>
          </a:p>
        </p:txBody>
      </p:sp>
    </p:spTree>
    <p:extLst>
      <p:ext uri="{BB962C8B-B14F-4D97-AF65-F5344CB8AC3E}">
        <p14:creationId xmlns:p14="http://schemas.microsoft.com/office/powerpoint/2010/main" val="1705678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28</a:t>
            </a:fld>
            <a:endParaRPr lang="it-IT"/>
          </a:p>
        </p:txBody>
      </p:sp>
    </p:spTree>
    <p:extLst>
      <p:ext uri="{BB962C8B-B14F-4D97-AF65-F5344CB8AC3E}">
        <p14:creationId xmlns:p14="http://schemas.microsoft.com/office/powerpoint/2010/main" val="1917612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52500" y="685800"/>
            <a:ext cx="4953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29</a:t>
            </a:fld>
            <a:endParaRPr lang="it-IT"/>
          </a:p>
        </p:txBody>
      </p:sp>
    </p:spTree>
    <p:extLst>
      <p:ext uri="{BB962C8B-B14F-4D97-AF65-F5344CB8AC3E}">
        <p14:creationId xmlns:p14="http://schemas.microsoft.com/office/powerpoint/2010/main" val="539923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9171" y="-8468"/>
            <a:ext cx="993395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24812" y="2404534"/>
            <a:ext cx="6312279"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224812" y="4050835"/>
            <a:ext cx="631227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073D15C-E190-4B7C-A2A3-AE03AD34DF52}"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70095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60400" y="4470400"/>
            <a:ext cx="687669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DBC1C4-FE2F-4AB0-920E-58732BA75899}"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09279468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192830" y="3632200"/>
            <a:ext cx="58714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60399" y="4470400"/>
            <a:ext cx="687669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DBC1C4-FE2F-4AB0-920E-58732BA75899}"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12087895"/>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60399" y="1931988"/>
            <a:ext cx="6876691"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DBC1C4-FE2F-4AB0-920E-58732BA75899}"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472606538"/>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39459" y="609600"/>
            <a:ext cx="6578197"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DBC1C4-FE2F-4AB0-920E-58732BA75899}"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522937" y="790378"/>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310008" y="288655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74296618"/>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67169" y="609600"/>
            <a:ext cx="6869920"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60397" y="4013200"/>
            <a:ext cx="687669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60399" y="4527448"/>
            <a:ext cx="687669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9DBC1C4-FE2F-4AB0-920E-58732BA75899}"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94847900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7DECB13-9ABC-4E43-8ACF-4DB4BC6C41BE}"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15197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5421" y="609601"/>
            <a:ext cx="1060380"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60399" y="609601"/>
            <a:ext cx="5627945" cy="5251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0195B62-C185-4072-AA33-A8353D116360}"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605763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0EDE45-BC0C-4BB6-A84D-6A72096BE59C}"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990464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60399" y="2700869"/>
            <a:ext cx="6876691"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60399" y="4527448"/>
            <a:ext cx="687669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A40E3709-F230-414A-A51E-DB6DE15B2A8A}" type="datetime1">
              <a:rPr lang="it-IT" smtClean="0"/>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63308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90" cy="1320800"/>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60401" y="2160589"/>
            <a:ext cx="3345451"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191637" y="2160590"/>
            <a:ext cx="3345453"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51EA4A3-E945-49A8-AD42-EBB8389A47A1}" type="datetime1">
              <a:rPr lang="it-IT" smtClean="0"/>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4130622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60400" y="609600"/>
            <a:ext cx="6876689" cy="1320800"/>
          </a:xfrm>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60399"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60399" y="2737247"/>
            <a:ext cx="3348228"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188860" y="2160983"/>
            <a:ext cx="334822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188860" y="2737247"/>
            <a:ext cx="3348228"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79BC209-DB7D-410E-A904-A0706BAF8BB8}" type="datetime1">
              <a:rPr lang="it-IT" smtClean="0"/>
              <a:t>10/05/2024</a:t>
            </a:fld>
            <a:endParaRPr lang="it-IT"/>
          </a:p>
        </p:txBody>
      </p:sp>
      <p:sp>
        <p:nvSpPr>
          <p:cNvPr id="8" name="Footer Placeholder 7"/>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9" name="Slide Number Placeholder 8"/>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303189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60399" y="609600"/>
            <a:ext cx="6876690"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EA82EF49-EB3F-4F1B-A327-B245BBBF73F3}" type="datetime1">
              <a:rPr lang="it-IT" smtClean="0"/>
              <a:t>10/05/2024</a:t>
            </a:fld>
            <a:endParaRPr lang="it-IT"/>
          </a:p>
        </p:txBody>
      </p:sp>
      <p:sp>
        <p:nvSpPr>
          <p:cNvPr id="4" name="Footer Placeholder 3"/>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5" name="Slide Number Placeholder 4"/>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76557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7569-2840-4AEB-8591-87B98DA59EEC}" type="datetime1">
              <a:rPr lang="it-IT" smtClean="0"/>
              <a:t>10/05/2024</a:t>
            </a:fld>
            <a:endParaRPr lang="it-IT"/>
          </a:p>
        </p:txBody>
      </p:sp>
      <p:sp>
        <p:nvSpPr>
          <p:cNvPr id="3" name="Footer Placeholder 2"/>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4" name="Slide Number Placeholder 3"/>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48936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60399" y="1498604"/>
            <a:ext cx="3022697"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3868882" y="514926"/>
            <a:ext cx="3668207"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60399" y="2777069"/>
            <a:ext cx="302269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C7550FB2-5F8C-4CAC-BC3C-7854636D10AE}" type="datetime1">
              <a:rPr lang="it-IT" smtClean="0"/>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06928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60399" y="4800600"/>
            <a:ext cx="6876690"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60399" y="609600"/>
            <a:ext cx="6876690"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60399" y="5367338"/>
            <a:ext cx="687669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69D39E2-CE38-4110-ADD3-8762D1433331}" type="datetime1">
              <a:rPr lang="it-IT" smtClean="0"/>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423936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172" y="-8468"/>
            <a:ext cx="993395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60400" y="609600"/>
            <a:ext cx="6876689"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60399" y="2160590"/>
            <a:ext cx="6876690"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855696" y="6041364"/>
            <a:ext cx="741143"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DBC1C4-FE2F-4AB0-920E-58732BA75899}" type="datetime1">
              <a:rPr lang="it-IT" smtClean="0"/>
              <a:t>10/05/2024</a:t>
            </a:fld>
            <a:endParaRPr lang="it-IT"/>
          </a:p>
        </p:txBody>
      </p:sp>
      <p:sp>
        <p:nvSpPr>
          <p:cNvPr id="5" name="Footer Placeholder 4"/>
          <p:cNvSpPr>
            <a:spLocks noGrp="1"/>
          </p:cNvSpPr>
          <p:nvPr>
            <p:ph type="ftr" sz="quarter" idx="3"/>
          </p:nvPr>
        </p:nvSpPr>
        <p:spPr>
          <a:xfrm>
            <a:off x="660399" y="6041364"/>
            <a:ext cx="5008221"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Proprietà della Scuola di Formazione Insegnanti Tecnici. E' vietata la riproduzione e la diffusione con qualsiasi mezzo.</a:t>
            </a:r>
          </a:p>
        </p:txBody>
      </p:sp>
      <p:sp>
        <p:nvSpPr>
          <p:cNvPr id="6" name="Slide Number Placeholder 5"/>
          <p:cNvSpPr>
            <a:spLocks noGrp="1"/>
          </p:cNvSpPr>
          <p:nvPr>
            <p:ph type="sldNum" sz="quarter" idx="4"/>
          </p:nvPr>
        </p:nvSpPr>
        <p:spPr>
          <a:xfrm>
            <a:off x="6981732" y="6041364"/>
            <a:ext cx="555358" cy="365125"/>
          </a:xfrm>
          <a:prstGeom prst="rect">
            <a:avLst/>
          </a:prstGeom>
        </p:spPr>
        <p:txBody>
          <a:bodyPr vert="horz" lIns="91440" tIns="45720" rIns="91440" bIns="45720" rtlCol="0" anchor="ctr"/>
          <a:lstStyle>
            <a:lvl1pPr algn="r">
              <a:defRPr sz="900">
                <a:solidFill>
                  <a:schemeClr val="accent1"/>
                </a:solidFill>
              </a:defRPr>
            </a:lvl1pPr>
          </a:lstStyle>
          <a:p>
            <a:fld id="{B9B2617A-FCB4-443B-8552-DD3D7CDBFDAD}" type="slidenum">
              <a:rPr lang="it-IT" smtClean="0"/>
              <a:pPr/>
              <a:t>‹N›</a:t>
            </a:fld>
            <a:endParaRPr lang="it-IT"/>
          </a:p>
        </p:txBody>
      </p:sp>
    </p:spTree>
    <p:extLst>
      <p:ext uri="{BB962C8B-B14F-4D97-AF65-F5344CB8AC3E}">
        <p14:creationId xmlns:p14="http://schemas.microsoft.com/office/powerpoint/2010/main" val="58902478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0552" y="1268760"/>
            <a:ext cx="6984776" cy="4032448"/>
          </a:xfrm>
        </p:spPr>
        <p:txBody>
          <a:bodyPr>
            <a:normAutofit fontScale="90000"/>
          </a:bodyPr>
          <a:lstStyle/>
          <a:p>
            <a:pPr marR="64008">
              <a:spcBef>
                <a:spcPts val="400"/>
              </a:spcBef>
            </a:pPr>
            <a:br>
              <a:rPr lang="it-IT" dirty="0"/>
            </a:br>
            <a:br>
              <a:rPr lang="it-IT" dirty="0"/>
            </a:br>
            <a:r>
              <a:rPr lang="it-IT" dirty="0"/>
              <a:t>Metodologia generale parte 2</a:t>
            </a:r>
            <a:br>
              <a:rPr lang="it-IT"/>
            </a:br>
            <a:r>
              <a:rPr lang="it-IT" sz="2000">
                <a:solidFill>
                  <a:schemeClr val="tx1"/>
                </a:solidFill>
              </a:rPr>
              <a:t>Principi </a:t>
            </a:r>
            <a:r>
              <a:rPr lang="it-IT" sz="2000" dirty="0">
                <a:solidFill>
                  <a:schemeClr val="tx1"/>
                </a:solidFill>
              </a:rPr>
              <a:t>dell’Allenamento</a:t>
            </a:r>
            <a:br>
              <a:rPr lang="it-IT" dirty="0"/>
            </a:br>
            <a:br>
              <a:rPr lang="it-IT"/>
            </a:br>
            <a:r>
              <a:rPr lang="it-IT" sz="2000" i="1">
                <a:solidFill>
                  <a:schemeClr val="tx1"/>
                </a:solidFill>
              </a:rPr>
              <a:t>2024</a:t>
            </a:r>
            <a:br>
              <a:rPr lang="it-IT" sz="2000" dirty="0">
                <a:solidFill>
                  <a:schemeClr val="tx1"/>
                </a:solidFill>
                <a:latin typeface="Palace Script MT" panose="030303020206070C0B05" pitchFamily="66" charset="0"/>
              </a:rPr>
            </a:br>
            <a:r>
              <a:rPr lang="it-IT" sz="3100" dirty="0">
                <a:solidFill>
                  <a:schemeClr val="tx1"/>
                </a:solidFill>
                <a:latin typeface="Kunstler Script" panose="030304020206070D0D06" pitchFamily="66" charset="0"/>
              </a:rPr>
              <a:t>Prof.ssa Letizia Fioravanti</a:t>
            </a:r>
            <a:r>
              <a:rPr lang="it-IT" sz="3100" dirty="0">
                <a:solidFill>
                  <a:schemeClr val="tx1"/>
                </a:solidFill>
              </a:rPr>
              <a:t> </a:t>
            </a:r>
          </a:p>
        </p:txBody>
      </p:sp>
      <p:pic>
        <p:nvPicPr>
          <p:cNvPr id="3" name="Immagine 2"/>
          <p:cNvPicPr>
            <a:picLocks noChangeAspect="1"/>
          </p:cNvPicPr>
          <p:nvPr/>
        </p:nvPicPr>
        <p:blipFill>
          <a:blip r:embed="rId3"/>
          <a:stretch>
            <a:fillRect/>
          </a:stretch>
        </p:blipFill>
        <p:spPr>
          <a:xfrm>
            <a:off x="1208584" y="260648"/>
            <a:ext cx="4944285" cy="1008112"/>
          </a:xfrm>
          <a:prstGeom prst="rect">
            <a:avLst/>
          </a:prstGeom>
        </p:spPr>
      </p:pic>
    </p:spTree>
    <p:extLst>
      <p:ext uri="{BB962C8B-B14F-4D97-AF65-F5344CB8AC3E}">
        <p14:creationId xmlns:p14="http://schemas.microsoft.com/office/powerpoint/2010/main" val="428822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C00000"/>
                </a:solidFill>
              </a:rPr>
              <a:t>II -</a:t>
            </a:r>
            <a:r>
              <a:rPr lang="it-IT" b="0" dirty="0">
                <a:solidFill>
                  <a:srgbClr val="C00000"/>
                </a:solidFill>
              </a:rPr>
              <a:t> Unità tra carico e recupero</a:t>
            </a:r>
            <a:endParaRPr lang="it-IT" dirty="0">
              <a:solidFill>
                <a:srgbClr val="C00000"/>
              </a:solidFill>
            </a:endParaRPr>
          </a:p>
        </p:txBody>
      </p:sp>
      <p:sp>
        <p:nvSpPr>
          <p:cNvPr id="2" name="Segnaposto contenuto 1"/>
          <p:cNvSpPr>
            <a:spLocks noGrp="1"/>
          </p:cNvSpPr>
          <p:nvPr>
            <p:ph idx="1"/>
          </p:nvPr>
        </p:nvSpPr>
        <p:spPr>
          <a:xfrm>
            <a:off x="660399" y="1412776"/>
            <a:ext cx="6876690" cy="4282116"/>
          </a:xfrm>
        </p:spPr>
        <p:txBody>
          <a:bodyPr>
            <a:normAutofit fontScale="77500" lnSpcReduction="20000"/>
          </a:bodyPr>
          <a:lstStyle/>
          <a:p>
            <a:pPr marL="109728" indent="0" algn="ctr">
              <a:lnSpc>
                <a:spcPct val="160000"/>
              </a:lnSpc>
              <a:buNone/>
            </a:pPr>
            <a:endParaRPr lang="it-IT" dirty="0"/>
          </a:p>
          <a:p>
            <a:pPr marL="109728" indent="0" algn="ctr">
              <a:lnSpc>
                <a:spcPct val="160000"/>
              </a:lnSpc>
              <a:buNone/>
            </a:pPr>
            <a:endParaRPr lang="it-IT" dirty="0"/>
          </a:p>
          <a:p>
            <a:pPr marL="109728" indent="0" algn="ctr">
              <a:lnSpc>
                <a:spcPct val="160000"/>
              </a:lnSpc>
              <a:buNone/>
            </a:pPr>
            <a:endParaRPr lang="it-IT" dirty="0"/>
          </a:p>
          <a:p>
            <a:pPr marL="109728" indent="0" algn="ctr">
              <a:lnSpc>
                <a:spcPct val="160000"/>
              </a:lnSpc>
              <a:buNone/>
            </a:pPr>
            <a:r>
              <a:rPr lang="it-IT" dirty="0"/>
              <a:t>L’organizzazione del recupero (passivo o attivo) è guidata da tre principi fondamentali: </a:t>
            </a:r>
          </a:p>
          <a:p>
            <a:pPr marL="395478" indent="-285750" algn="ctr">
              <a:lnSpc>
                <a:spcPct val="160000"/>
              </a:lnSpc>
              <a:buFontTx/>
              <a:buChar char="-"/>
            </a:pPr>
            <a:r>
              <a:rPr lang="it-IT" dirty="0"/>
              <a:t>I vari sistemi ed apparati coinvolti nelle prestazioni fisiche si adattano con velocità diverse. </a:t>
            </a:r>
          </a:p>
          <a:p>
            <a:pPr marL="395478" indent="-285750" algn="ctr">
              <a:lnSpc>
                <a:spcPct val="160000"/>
              </a:lnSpc>
              <a:buFontTx/>
              <a:buChar char="-"/>
            </a:pPr>
            <a:r>
              <a:rPr lang="it-IT" dirty="0"/>
              <a:t>La dinamica (velocità e durata) dei processi di recupero dipende da intensità e volume del carico e dai sistemi coinvolti nello sforzo. </a:t>
            </a:r>
          </a:p>
          <a:p>
            <a:pPr marL="395478" indent="-285750" algn="ctr">
              <a:lnSpc>
                <a:spcPct val="160000"/>
              </a:lnSpc>
              <a:buFontTx/>
              <a:buChar char="-"/>
            </a:pPr>
            <a:r>
              <a:rPr lang="it-IT" dirty="0"/>
              <a:t>Il tempo di recupero deve consentire all'allievo di affrontare adeguatamente il carico successivo.</a:t>
            </a:r>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a:t>
            </a:fld>
            <a:endParaRPr lang="it-IT"/>
          </a:p>
        </p:txBody>
      </p:sp>
      <p:sp>
        <p:nvSpPr>
          <p:cNvPr id="6" name="Ovale 5">
            <a:extLst>
              <a:ext uri="{FF2B5EF4-FFF2-40B4-BE49-F238E27FC236}">
                <a16:creationId xmlns:a16="http://schemas.microsoft.com/office/drawing/2014/main" id="{836A74BE-6B31-E004-9ECB-62C47A613574}"/>
              </a:ext>
            </a:extLst>
          </p:cNvPr>
          <p:cNvSpPr/>
          <p:nvPr/>
        </p:nvSpPr>
        <p:spPr>
          <a:xfrm>
            <a:off x="1064568" y="1371014"/>
            <a:ext cx="6120680" cy="90585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9728" indent="0" algn="ctr">
              <a:lnSpc>
                <a:spcPct val="160000"/>
              </a:lnSpc>
              <a:buNone/>
            </a:pPr>
            <a:r>
              <a:rPr lang="it-IT" dirty="0"/>
              <a:t>Carico e recupero rappresentano un processo unitario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488504" y="274638"/>
            <a:ext cx="7128792" cy="1143000"/>
          </a:xfrm>
        </p:spPr>
        <p:txBody>
          <a:bodyPr>
            <a:normAutofit/>
          </a:bodyPr>
          <a:lstStyle/>
          <a:p>
            <a:pPr algn="ctr"/>
            <a:r>
              <a:rPr lang="it-IT" dirty="0">
                <a:solidFill>
                  <a:srgbClr val="C00000"/>
                </a:solidFill>
              </a:rPr>
              <a:t>II -</a:t>
            </a:r>
            <a:r>
              <a:rPr lang="it-IT" b="0" dirty="0">
                <a:solidFill>
                  <a:srgbClr val="C00000"/>
                </a:solidFill>
              </a:rPr>
              <a:t> Unità tra carico e recupero</a:t>
            </a:r>
            <a:endParaRPr lang="it-IT" dirty="0">
              <a:solidFill>
                <a:srgbClr val="C00000"/>
              </a:solidFill>
            </a:endParaRPr>
          </a:p>
        </p:txBody>
      </p:sp>
      <p:sp>
        <p:nvSpPr>
          <p:cNvPr id="2" name="Segnaposto contenuto 1"/>
          <p:cNvSpPr>
            <a:spLocks noGrp="1"/>
          </p:cNvSpPr>
          <p:nvPr>
            <p:ph idx="1"/>
          </p:nvPr>
        </p:nvSpPr>
        <p:spPr>
          <a:xfrm>
            <a:off x="660400" y="2159847"/>
            <a:ext cx="6876690" cy="3880773"/>
          </a:xfrm>
        </p:spPr>
        <p:txBody>
          <a:bodyPr/>
          <a:lstStyle/>
          <a:p>
            <a:pPr marL="109728" indent="0" algn="ctr">
              <a:lnSpc>
                <a:spcPct val="150000"/>
              </a:lnSpc>
              <a:buNone/>
            </a:pPr>
            <a:r>
              <a:rPr lang="it-IT" dirty="0"/>
              <a:t>Bisogna tenere in considerazione che </a:t>
            </a:r>
          </a:p>
          <a:p>
            <a:pPr marL="395478" indent="-285750" algn="ctr">
              <a:lnSpc>
                <a:spcPct val="150000"/>
              </a:lnSpc>
            </a:pPr>
            <a:r>
              <a:rPr lang="it-IT" dirty="0"/>
              <a:t>l’allenamento della </a:t>
            </a:r>
            <a:r>
              <a:rPr lang="it-IT" dirty="0">
                <a:solidFill>
                  <a:srgbClr val="0070C0"/>
                </a:solidFill>
              </a:rPr>
              <a:t>tecnica</a:t>
            </a:r>
            <a:r>
              <a:rPr lang="it-IT" dirty="0"/>
              <a:t> e quello della </a:t>
            </a:r>
            <a:r>
              <a:rPr lang="it-IT" dirty="0">
                <a:solidFill>
                  <a:srgbClr val="0070C0"/>
                </a:solidFill>
              </a:rPr>
              <a:t>rapidità</a:t>
            </a:r>
            <a:r>
              <a:rPr lang="it-IT" dirty="0"/>
              <a:t> richiedono che l’organismo sia riposato, </a:t>
            </a:r>
          </a:p>
          <a:p>
            <a:pPr marL="395478" indent="-285750" algn="ctr">
              <a:lnSpc>
                <a:spcPct val="150000"/>
              </a:lnSpc>
            </a:pPr>
            <a:r>
              <a:rPr lang="it-IT" dirty="0"/>
              <a:t>mentre l’allenamento della </a:t>
            </a:r>
            <a:r>
              <a:rPr lang="it-IT" dirty="0">
                <a:solidFill>
                  <a:srgbClr val="0070C0"/>
                </a:solidFill>
              </a:rPr>
              <a:t>resistenza</a:t>
            </a:r>
            <a:r>
              <a:rPr lang="it-IT" dirty="0"/>
              <a:t> di base può essere effettuato anche in condizioni di recupero incompleto dei sistemi energetici.</a:t>
            </a:r>
          </a:p>
          <a:p>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235992"/>
            <a:ext cx="6876689" cy="1320800"/>
          </a:xfrm>
        </p:spPr>
        <p:txBody>
          <a:bodyPr>
            <a:normAutofit/>
          </a:bodyPr>
          <a:lstStyle/>
          <a:p>
            <a:pPr algn="ctr"/>
            <a:r>
              <a:rPr lang="it-IT" dirty="0">
                <a:solidFill>
                  <a:srgbClr val="C00000"/>
                </a:solidFill>
              </a:rPr>
              <a:t>III - Progressività del carico</a:t>
            </a:r>
          </a:p>
        </p:txBody>
      </p:sp>
      <p:sp>
        <p:nvSpPr>
          <p:cNvPr id="3" name="Content Placeholder 2"/>
          <p:cNvSpPr>
            <a:spLocks noGrp="1"/>
          </p:cNvSpPr>
          <p:nvPr>
            <p:ph idx="1"/>
          </p:nvPr>
        </p:nvSpPr>
        <p:spPr>
          <a:xfrm>
            <a:off x="128464" y="983270"/>
            <a:ext cx="7920880" cy="4891459"/>
          </a:xfrm>
        </p:spPr>
        <p:txBody>
          <a:bodyPr>
            <a:noAutofit/>
          </a:bodyPr>
          <a:lstStyle/>
          <a:p>
            <a:pPr marL="0" indent="0" algn="ctr">
              <a:lnSpc>
                <a:spcPct val="150000"/>
              </a:lnSpc>
              <a:buNone/>
            </a:pPr>
            <a:r>
              <a:rPr lang="it-IT" sz="2000" dirty="0"/>
              <a:t>La PROGRESSIONE nelle abilità e capacità dell’atleta è strettamente correlata alla</a:t>
            </a:r>
          </a:p>
          <a:p>
            <a:pPr marL="0" indent="0" algn="ctr">
              <a:lnSpc>
                <a:spcPct val="150000"/>
              </a:lnSpc>
              <a:buNone/>
            </a:pPr>
            <a:r>
              <a:rPr lang="it-IT" sz="2000" b="1" dirty="0">
                <a:solidFill>
                  <a:srgbClr val="2B4A76"/>
                </a:solidFill>
              </a:rPr>
              <a:t>PROGRESSIVITÀ NEI CARICHI DI LAVORO</a:t>
            </a:r>
          </a:p>
          <a:p>
            <a:pPr marL="0" indent="0" algn="ctr">
              <a:lnSpc>
                <a:spcPct val="150000"/>
              </a:lnSpc>
              <a:buNone/>
            </a:pPr>
            <a:endParaRPr lang="it-IT" sz="2000" b="1" dirty="0">
              <a:solidFill>
                <a:srgbClr val="2B4A76"/>
              </a:solidFill>
            </a:endParaRPr>
          </a:p>
          <a:p>
            <a:pPr marL="0" indent="0" algn="ctr">
              <a:lnSpc>
                <a:spcPct val="150000"/>
              </a:lnSpc>
              <a:buNone/>
            </a:pPr>
            <a:endParaRPr lang="it-IT" sz="1400" dirty="0"/>
          </a:p>
          <a:p>
            <a:pPr marL="0" indent="0" algn="ctr">
              <a:lnSpc>
                <a:spcPct val="150000"/>
              </a:lnSpc>
              <a:buNone/>
            </a:pPr>
            <a:r>
              <a:rPr lang="it-IT" sz="1600" dirty="0"/>
              <a:t>Una volta raggiunti gli adattamenti organici e psichici ad un certo carico, l’organismo smette di progredire perchè non trova più difficoltà</a:t>
            </a:r>
          </a:p>
          <a:p>
            <a:pPr marL="0" indent="0" algn="ctr">
              <a:lnSpc>
                <a:spcPct val="150000"/>
              </a:lnSpc>
              <a:buNone/>
            </a:pPr>
            <a:r>
              <a:rPr lang="it-IT" sz="1600" dirty="0"/>
              <a:t>Per tale motivo l’allenamento dovrà essere</a:t>
            </a:r>
          </a:p>
          <a:p>
            <a:pPr marL="0" indent="0" algn="ctr">
              <a:lnSpc>
                <a:spcPct val="150000"/>
              </a:lnSpc>
              <a:buNone/>
            </a:pPr>
            <a:r>
              <a:rPr lang="it-IT" sz="1600" b="1" dirty="0">
                <a:solidFill>
                  <a:schemeClr val="accent4">
                    <a:lumMod val="75000"/>
                  </a:schemeClr>
                </a:solidFill>
              </a:rPr>
              <a:t>PROGRESSIVAMENTE CRESCENTE NELLA DIFFICOLTÀ</a:t>
            </a:r>
          </a:p>
          <a:p>
            <a:pPr marL="0" indent="0" algn="ctr">
              <a:lnSpc>
                <a:spcPct val="150000"/>
              </a:lnSpc>
              <a:buNone/>
            </a:pPr>
            <a:r>
              <a:rPr lang="it-IT" sz="1600" dirty="0"/>
              <a:t>in proporzione alle capacità raggiunte dall’individuo fino a quel momento</a:t>
            </a:r>
            <a:r>
              <a:rPr lang="it-IT" sz="1800" dirty="0"/>
              <a:t>.</a:t>
            </a:r>
          </a:p>
        </p:txBody>
      </p:sp>
      <p:sp>
        <p:nvSpPr>
          <p:cNvPr id="5" name="Segnaposto piè di pagina 7"/>
          <p:cNvSpPr>
            <a:spLocks noGrp="1"/>
          </p:cNvSpPr>
          <p:nvPr>
            <p:ph type="ftr" sz="quarter" idx="11"/>
          </p:nvPr>
        </p:nvSpPr>
        <p:spPr>
          <a:xfrm>
            <a:off x="5220231" y="6520259"/>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4" name="Segnaposto numero diapositiva 3"/>
          <p:cNvSpPr>
            <a:spLocks noGrp="1"/>
          </p:cNvSpPr>
          <p:nvPr>
            <p:ph type="sldNum" sz="quarter" idx="12"/>
          </p:nvPr>
        </p:nvSpPr>
        <p:spPr/>
        <p:txBody>
          <a:bodyPr/>
          <a:lstStyle/>
          <a:p>
            <a:fld id="{B9B2617A-FCB4-443B-8552-DD3D7CDBFDAD}" type="slidenum">
              <a:rPr lang="it-IT" smtClean="0"/>
              <a:pPr/>
              <a:t>12</a:t>
            </a:fld>
            <a:endParaRPr lang="it-IT"/>
          </a:p>
        </p:txBody>
      </p:sp>
      <p:sp>
        <p:nvSpPr>
          <p:cNvPr id="7" name="Oval 3"/>
          <p:cNvSpPr/>
          <p:nvPr/>
        </p:nvSpPr>
        <p:spPr>
          <a:xfrm>
            <a:off x="2792760" y="2754374"/>
            <a:ext cx="2736304" cy="746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PERCHE?</a:t>
            </a:r>
          </a:p>
        </p:txBody>
      </p:sp>
    </p:spTree>
    <p:extLst>
      <p:ext uri="{BB962C8B-B14F-4D97-AF65-F5344CB8AC3E}">
        <p14:creationId xmlns:p14="http://schemas.microsoft.com/office/powerpoint/2010/main" val="4033940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C00000"/>
                </a:solidFill>
              </a:rPr>
              <a:t>SUPERCOMPENSAZIONE</a:t>
            </a:r>
          </a:p>
        </p:txBody>
      </p:sp>
      <p:pic>
        <p:nvPicPr>
          <p:cNvPr id="1027" name="Picture 3"/>
          <p:cNvPicPr>
            <a:picLocks noGrp="1" noChangeAspect="1" noChangeArrowheads="1"/>
          </p:cNvPicPr>
          <p:nvPr>
            <p:ph idx="1"/>
          </p:nvPr>
        </p:nvPicPr>
        <p:blipFill>
          <a:blip r:embed="rId2" cstate="print"/>
          <a:srcRect/>
          <a:stretch>
            <a:fillRect/>
          </a:stretch>
        </p:blipFill>
        <p:spPr bwMode="auto">
          <a:xfrm>
            <a:off x="851107" y="1270001"/>
            <a:ext cx="6626697" cy="4549719"/>
          </a:xfrm>
          <a:prstGeom prst="rect">
            <a:avLst/>
          </a:prstGeom>
          <a:noFill/>
          <a:ln w="9525">
            <a:noFill/>
            <a:miter lim="800000"/>
            <a:headEnd/>
            <a:tailEnd/>
          </a:ln>
          <a:effectLst/>
        </p:spPr>
      </p:pic>
      <p:sp>
        <p:nvSpPr>
          <p:cNvPr id="6"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Tree>
    <p:extLst>
      <p:ext uri="{BB962C8B-B14F-4D97-AF65-F5344CB8AC3E}">
        <p14:creationId xmlns:p14="http://schemas.microsoft.com/office/powerpoint/2010/main" val="3990831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5097016" y="6520259"/>
            <a:ext cx="2852441"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3" name="Segnaposto contenuto 2"/>
          <p:cNvSpPr>
            <a:spLocks noGrp="1"/>
          </p:cNvSpPr>
          <p:nvPr>
            <p:ph idx="4294967295"/>
          </p:nvPr>
        </p:nvSpPr>
        <p:spPr>
          <a:xfrm>
            <a:off x="0" y="2355850"/>
            <a:ext cx="7472363" cy="3305175"/>
          </a:xfrm>
        </p:spPr>
        <p:txBody>
          <a:bodyPr>
            <a:normAutofit/>
          </a:bodyPr>
          <a:lstStyle/>
          <a:p>
            <a:endParaRPr lang="it-IT" dirty="0"/>
          </a:p>
          <a:p>
            <a:pPr marL="0" indent="0" algn="ctr">
              <a:buNone/>
            </a:pPr>
            <a:r>
              <a:rPr lang="it-IT" dirty="0"/>
              <a:t>Per non soccombere al ripresentarsi di un carico della medesima intensità, l'organismo innesca così un processo di super compensazione, che ha lo scopo di migliorare il livello prestativo originale. Le riserve metaboliche, il metabolismo e le varie strutture anatomiche sollecitate, non tornano quindi allo stato iniziale ma, per breve tempo, lo superano, collocandosi ad un valore leggermente superiore.</a:t>
            </a:r>
          </a:p>
          <a:p>
            <a:pPr algn="ctr"/>
            <a:endParaRPr lang="it-IT" dirty="0"/>
          </a:p>
          <a:p>
            <a:pPr marL="0" indent="0">
              <a:buNone/>
            </a:pPr>
            <a:r>
              <a:rPr lang="it-IT" dirty="0"/>
              <a:t> </a:t>
            </a:r>
          </a:p>
        </p:txBody>
      </p:sp>
      <p:sp>
        <p:nvSpPr>
          <p:cNvPr id="6" name="Ovale 5"/>
          <p:cNvSpPr/>
          <p:nvPr/>
        </p:nvSpPr>
        <p:spPr>
          <a:xfrm>
            <a:off x="990600" y="609600"/>
            <a:ext cx="6347713" cy="15509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a:t>La supercompensazione è la risposta fisiologica alla rottura dell'omeostasi da parte dello stimolo allenante</a:t>
            </a:r>
            <a:endParaRPr lang="it-IT" dirty="0"/>
          </a:p>
        </p:txBody>
      </p:sp>
    </p:spTree>
    <p:extLst>
      <p:ext uri="{BB962C8B-B14F-4D97-AF65-F5344CB8AC3E}">
        <p14:creationId xmlns:p14="http://schemas.microsoft.com/office/powerpoint/2010/main" val="178098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38200" y="274638"/>
            <a:ext cx="6779096" cy="1143000"/>
          </a:xfrm>
        </p:spPr>
        <p:txBody>
          <a:bodyPr>
            <a:normAutofit/>
          </a:bodyPr>
          <a:lstStyle/>
          <a:p>
            <a:pPr algn="ctr"/>
            <a:r>
              <a:rPr lang="it-IT" sz="3200" dirty="0">
                <a:solidFill>
                  <a:srgbClr val="C00000"/>
                </a:solidFill>
              </a:rPr>
              <a:t>III - Progressività del carico</a:t>
            </a:r>
            <a:br>
              <a:rPr lang="it-IT" sz="3200" dirty="0">
                <a:solidFill>
                  <a:srgbClr val="C00000"/>
                </a:solidFill>
              </a:rPr>
            </a:br>
            <a:r>
              <a:rPr lang="it-IT" sz="3200" dirty="0">
                <a:solidFill>
                  <a:srgbClr val="C00000"/>
                </a:solidFill>
              </a:rPr>
              <a:t>I FATTORI DEL CARICO</a:t>
            </a:r>
          </a:p>
        </p:txBody>
      </p:sp>
      <p:sp>
        <p:nvSpPr>
          <p:cNvPr id="2" name="Segnaposto contenuto 1"/>
          <p:cNvSpPr>
            <a:spLocks noGrp="1"/>
          </p:cNvSpPr>
          <p:nvPr>
            <p:ph idx="1"/>
          </p:nvPr>
        </p:nvSpPr>
        <p:spPr>
          <a:xfrm>
            <a:off x="660399" y="2160591"/>
            <a:ext cx="6876690" cy="3644674"/>
          </a:xfrm>
        </p:spPr>
        <p:txBody>
          <a:bodyPr>
            <a:normAutofit fontScale="85000" lnSpcReduction="10000"/>
          </a:bodyPr>
          <a:lstStyle/>
          <a:p>
            <a:pPr marL="109728" indent="0" algn="ctr">
              <a:lnSpc>
                <a:spcPct val="150000"/>
              </a:lnSpc>
              <a:buNone/>
            </a:pPr>
            <a:r>
              <a:rPr lang="it-IT" dirty="0">
                <a:solidFill>
                  <a:schemeClr val="tx1"/>
                </a:solidFill>
              </a:rPr>
              <a:t>Il carico deve essere aumentato costantemente. I fattori del carico (volume, durata, intensità e densità) devono essere intensificati uno alla volta.</a:t>
            </a:r>
          </a:p>
          <a:p>
            <a:pPr marL="109728" indent="0" algn="ctr">
              <a:lnSpc>
                <a:spcPct val="150000"/>
              </a:lnSpc>
              <a:buNone/>
            </a:pPr>
            <a:r>
              <a:rPr lang="it-IT" dirty="0">
                <a:solidFill>
                  <a:schemeClr val="tx1"/>
                </a:solidFill>
              </a:rPr>
              <a:t>La capacità di carico soggettiva dipende:</a:t>
            </a:r>
          </a:p>
          <a:p>
            <a:pPr marL="624078" indent="-514350">
              <a:lnSpc>
                <a:spcPct val="150000"/>
              </a:lnSpc>
              <a:buFont typeface="+mj-lt"/>
              <a:buAutoNum type="alphaUcPeriod"/>
            </a:pPr>
            <a:r>
              <a:rPr lang="it-IT" dirty="0">
                <a:solidFill>
                  <a:schemeClr val="tx1"/>
                </a:solidFill>
              </a:rPr>
              <a:t>Dal tempo a disposizione</a:t>
            </a:r>
          </a:p>
          <a:p>
            <a:pPr marL="624078" indent="-514350">
              <a:lnSpc>
                <a:spcPct val="150000"/>
              </a:lnSpc>
              <a:buFont typeface="+mj-lt"/>
              <a:buAutoNum type="alphaUcPeriod"/>
            </a:pPr>
            <a:r>
              <a:rPr lang="it-IT" dirty="0">
                <a:solidFill>
                  <a:schemeClr val="tx1"/>
                </a:solidFill>
              </a:rPr>
              <a:t>Dall'età biologica e cronologica</a:t>
            </a:r>
          </a:p>
          <a:p>
            <a:pPr marL="624078" indent="-514350">
              <a:lnSpc>
                <a:spcPct val="150000"/>
              </a:lnSpc>
              <a:buFont typeface="+mj-lt"/>
              <a:buAutoNum type="alphaUcPeriod"/>
            </a:pPr>
            <a:r>
              <a:rPr lang="it-IT" dirty="0">
                <a:solidFill>
                  <a:schemeClr val="tx1"/>
                </a:solidFill>
              </a:rPr>
              <a:t>Dall'anzianità e dal livello di allenamento </a:t>
            </a:r>
          </a:p>
          <a:p>
            <a:pPr marL="624078" indent="-514350">
              <a:lnSpc>
                <a:spcPct val="150000"/>
              </a:lnSpc>
              <a:buFont typeface="+mj-lt"/>
              <a:buAutoNum type="alphaUcPeriod"/>
            </a:pPr>
            <a:r>
              <a:rPr lang="it-IT" dirty="0">
                <a:solidFill>
                  <a:schemeClr val="tx1"/>
                </a:solidFill>
              </a:rPr>
              <a:t>Dallo stato di "forma" e di salute </a:t>
            </a:r>
          </a:p>
          <a:p>
            <a:pPr marL="624078" indent="-514350">
              <a:lnSpc>
                <a:spcPct val="150000"/>
              </a:lnSpc>
              <a:buFont typeface="+mj-lt"/>
              <a:buAutoNum type="alphaUcPeriod"/>
            </a:pPr>
            <a:r>
              <a:rPr lang="it-IT" dirty="0">
                <a:solidFill>
                  <a:schemeClr val="tx1"/>
                </a:solidFill>
              </a:rPr>
              <a:t>Da aspetti psicologici e motivazionali</a:t>
            </a:r>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15</a:t>
            </a:fld>
            <a:endParaRPr lang="it-IT"/>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60398" y="1844824"/>
            <a:ext cx="7316938" cy="3500658"/>
          </a:xfrm>
        </p:spPr>
        <p:txBody>
          <a:bodyPr>
            <a:normAutofit fontScale="85000" lnSpcReduction="10000"/>
          </a:bodyPr>
          <a:lstStyle/>
          <a:p>
            <a:pPr marL="109728" indent="0">
              <a:lnSpc>
                <a:spcPct val="170000"/>
              </a:lnSpc>
              <a:buNone/>
            </a:pPr>
            <a:r>
              <a:rPr lang="it-IT" dirty="0">
                <a:solidFill>
                  <a:schemeClr val="tx1"/>
                </a:solidFill>
              </a:rPr>
              <a:t>L'aumento del carico dovrebbe essere molto graduale ed avvenire attraverso: </a:t>
            </a:r>
          </a:p>
          <a:p>
            <a:pPr marL="624078" indent="-514350">
              <a:lnSpc>
                <a:spcPct val="170000"/>
              </a:lnSpc>
              <a:buFont typeface="+mj-lt"/>
              <a:buAutoNum type="alphaUcPeriod"/>
            </a:pPr>
            <a:r>
              <a:rPr lang="it-IT" dirty="0">
                <a:solidFill>
                  <a:schemeClr val="tx1"/>
                </a:solidFill>
              </a:rPr>
              <a:t>Aumento del volume totale di lavoro (frequenza giornaliera, aumento della durata e del volume della singola seduta, percentuale rispetto ai massimali) </a:t>
            </a:r>
          </a:p>
          <a:p>
            <a:pPr marL="624078" indent="-514350">
              <a:lnSpc>
                <a:spcPct val="170000"/>
              </a:lnSpc>
              <a:buFont typeface="+mj-lt"/>
              <a:buAutoNum type="alphaUcPeriod"/>
            </a:pPr>
            <a:r>
              <a:rPr lang="it-IT" dirty="0">
                <a:solidFill>
                  <a:schemeClr val="tx1"/>
                </a:solidFill>
              </a:rPr>
              <a:t>Incremento dei carichi specifici rispetto a quelli generali. </a:t>
            </a:r>
          </a:p>
          <a:p>
            <a:pPr marL="624078" indent="-514350">
              <a:lnSpc>
                <a:spcPct val="170000"/>
              </a:lnSpc>
              <a:buFont typeface="+mj-lt"/>
              <a:buAutoNum type="alphaUcPeriod"/>
            </a:pPr>
            <a:r>
              <a:rPr lang="it-IT" dirty="0">
                <a:solidFill>
                  <a:schemeClr val="tx1"/>
                </a:solidFill>
              </a:rPr>
              <a:t>Aumento della densità degli stimoli (riduzione dei tempi di recupero) </a:t>
            </a:r>
          </a:p>
          <a:p>
            <a:pPr marL="624078" indent="-514350">
              <a:lnSpc>
                <a:spcPct val="170000"/>
              </a:lnSpc>
              <a:buFont typeface="+mj-lt"/>
              <a:buAutoNum type="alphaUcPeriod"/>
            </a:pPr>
            <a:r>
              <a:rPr lang="it-IT" dirty="0">
                <a:solidFill>
                  <a:schemeClr val="tx1"/>
                </a:solidFill>
              </a:rPr>
              <a:t>Aumento dell'intensità degli stimoli. </a:t>
            </a:r>
          </a:p>
          <a:p>
            <a:pPr marL="109728" indent="0">
              <a:lnSpc>
                <a:spcPct val="170000"/>
              </a:lnSpc>
              <a:buNone/>
            </a:pPr>
            <a:endParaRPr lang="it-IT" dirty="0">
              <a:solidFill>
                <a:schemeClr val="tx1"/>
              </a:solidFill>
            </a:endParaRPr>
          </a:p>
          <a:p>
            <a:pPr marL="109728" indent="0">
              <a:buNone/>
            </a:pPr>
            <a:endParaRPr lang="it-IT" dirty="0"/>
          </a:p>
        </p:txBody>
      </p:sp>
      <p:sp>
        <p:nvSpPr>
          <p:cNvPr id="4" name="Segnaposto piè di pagina 7"/>
          <p:cNvSpPr>
            <a:spLocks noGrp="1"/>
          </p:cNvSpPr>
          <p:nvPr>
            <p:ph type="ftr" sz="quarter" idx="11"/>
          </p:nvPr>
        </p:nvSpPr>
        <p:spPr>
          <a:xfrm>
            <a:off x="5292239"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16</a:t>
            </a:fld>
            <a:endParaRPr lang="it-IT"/>
          </a:p>
        </p:txBody>
      </p:sp>
      <p:sp>
        <p:nvSpPr>
          <p:cNvPr id="6" name="Title 1"/>
          <p:cNvSpPr txBox="1">
            <a:spLocks/>
          </p:cNvSpPr>
          <p:nvPr/>
        </p:nvSpPr>
        <p:spPr>
          <a:xfrm>
            <a:off x="990600" y="427038"/>
            <a:ext cx="6698704"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t-IT" sz="3200" dirty="0">
                <a:solidFill>
                  <a:srgbClr val="C00000"/>
                </a:solidFill>
              </a:rPr>
              <a:t>III - Progressività del carico</a:t>
            </a:r>
            <a:br>
              <a:rPr lang="it-IT" sz="3200" dirty="0">
                <a:solidFill>
                  <a:srgbClr val="C00000"/>
                </a:solidFill>
              </a:rPr>
            </a:br>
            <a:r>
              <a:rPr lang="it-IT" sz="3200" dirty="0">
                <a:solidFill>
                  <a:srgbClr val="C00000"/>
                </a:solidFill>
              </a:rPr>
              <a:t>AUMENTO DEL CARICO</a:t>
            </a:r>
          </a:p>
        </p:txBody>
      </p:sp>
      <p:sp>
        <p:nvSpPr>
          <p:cNvPr id="7" name="Ovale 6"/>
          <p:cNvSpPr/>
          <p:nvPr/>
        </p:nvSpPr>
        <p:spPr>
          <a:xfrm>
            <a:off x="488504" y="5020834"/>
            <a:ext cx="6984776" cy="12884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dirty="0"/>
              <a:t>Bisogna ricordare che ogni incremento di carico deve essere preceduto da una adeguata preparazione dell’atleta (aumento della tollerabilità del carico a livello generale e locale), inoltre l’impiego di esercizi speciali e di gara viene preparato con un allenamento generale e multilaterale.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CAAF1D-E6B4-91BF-A96F-0E39E233CA25}"/>
              </a:ext>
            </a:extLst>
          </p:cNvPr>
          <p:cNvSpPr>
            <a:spLocks noGrp="1"/>
          </p:cNvSpPr>
          <p:nvPr>
            <p:ph type="title"/>
          </p:nvPr>
        </p:nvSpPr>
        <p:spPr>
          <a:xfrm>
            <a:off x="522816" y="816638"/>
            <a:ext cx="2735980" cy="5060634"/>
          </a:xfrm>
        </p:spPr>
        <p:txBody>
          <a:bodyPr anchor="ctr">
            <a:normAutofit/>
          </a:bodyPr>
          <a:lstStyle/>
          <a:p>
            <a:r>
              <a:rPr lang="it-IT" sz="3300" dirty="0"/>
              <a:t>Progressività del carico</a:t>
            </a:r>
          </a:p>
        </p:txBody>
      </p:sp>
      <p:sp>
        <p:nvSpPr>
          <p:cNvPr id="3" name="Segnaposto contenuto 2"/>
          <p:cNvSpPr>
            <a:spLocks noGrp="1"/>
          </p:cNvSpPr>
          <p:nvPr>
            <p:ph idx="1"/>
          </p:nvPr>
        </p:nvSpPr>
        <p:spPr>
          <a:xfrm>
            <a:off x="3634136" y="816638"/>
            <a:ext cx="3900990" cy="5224724"/>
          </a:xfrm>
        </p:spPr>
        <p:txBody>
          <a:bodyPr anchor="ctr">
            <a:normAutofit/>
          </a:bodyPr>
          <a:lstStyle/>
          <a:p>
            <a:pPr>
              <a:lnSpc>
                <a:spcPct val="90000"/>
              </a:lnSpc>
            </a:pPr>
            <a:r>
              <a:rPr lang="it-IT" sz="1500" dirty="0"/>
              <a:t>Se il carico applicato fosse troppo debole il processo di super compensazione non avverrebbe.</a:t>
            </a:r>
          </a:p>
          <a:p>
            <a:pPr>
              <a:lnSpc>
                <a:spcPct val="90000"/>
              </a:lnSpc>
            </a:pPr>
            <a:r>
              <a:rPr lang="it-IT" sz="1500" dirty="0"/>
              <a:t>Se il carico di allenamento è eccessivo e non viene compensato da un adeguato periodo di recupero, si crea un pericoloso stato di sovrallenamento, con declino o ristagno prestativo</a:t>
            </a:r>
          </a:p>
          <a:p>
            <a:pPr marL="0" indent="0">
              <a:lnSpc>
                <a:spcPct val="90000"/>
              </a:lnSpc>
              <a:buNone/>
            </a:pPr>
            <a:endParaRPr lang="it-IT" sz="1500" dirty="0"/>
          </a:p>
          <a:p>
            <a:pPr marL="0" indent="0">
              <a:lnSpc>
                <a:spcPct val="90000"/>
              </a:lnSpc>
              <a:buNone/>
            </a:pPr>
            <a:r>
              <a:rPr lang="it-IT" sz="1500" dirty="0">
                <a:solidFill>
                  <a:srgbClr val="0070C0"/>
                </a:solidFill>
              </a:rPr>
              <a:t>Per sfruttare tale caratteristica, l'esercizio fisico deve prendere in considerazione vari parametri, quali: intensità, durata, densità, volume e frequenza dello stimolo, obiettivi, metodi, contenuti e mezzi dell'allenamento. Questi elementi caratterizzano il carico ESTERNO (oggettivo), ma esiste anche un carico INTERNO, variabile da persona a persona, che rappresenta il tipo di effetti che l'esercizio induce su un determinato organismo</a:t>
            </a:r>
          </a:p>
        </p:txBody>
      </p:sp>
      <p:sp>
        <p:nvSpPr>
          <p:cNvPr id="4" name="Segnaposto piè di pagina 3"/>
          <p:cNvSpPr>
            <a:spLocks noGrp="1"/>
          </p:cNvSpPr>
          <p:nvPr>
            <p:ph type="ftr" sz="quarter" idx="11"/>
          </p:nvPr>
        </p:nvSpPr>
        <p:spPr>
          <a:xfrm>
            <a:off x="5662901" y="6401402"/>
            <a:ext cx="2098411" cy="627998"/>
          </a:xfrm>
        </p:spPr>
        <p:txBody>
          <a:bodyPr>
            <a:normAutofit/>
          </a:bodyPr>
          <a:lstStyle/>
          <a:p>
            <a:pPr lvl="0">
              <a:spcAft>
                <a:spcPts val="600"/>
              </a:spcAft>
            </a:pPr>
            <a:r>
              <a:rPr lang="it-IT" sz="2400" b="1" dirty="0">
                <a:solidFill>
                  <a:srgbClr val="002060"/>
                </a:solidFill>
                <a:latin typeface="Edwardian Script ITC" panose="030303020407070D0804" pitchFamily="66" charset="0"/>
              </a:rPr>
              <a:t>Letizia Fioravanti</a:t>
            </a:r>
          </a:p>
          <a:p>
            <a:pPr>
              <a:spcAft>
                <a:spcPts val="600"/>
              </a:spcAft>
            </a:pPr>
            <a:endParaRPr lang="it-IT" sz="2400" dirty="0"/>
          </a:p>
        </p:txBody>
      </p:sp>
    </p:spTree>
    <p:extLst>
      <p:ext uri="{BB962C8B-B14F-4D97-AF65-F5344CB8AC3E}">
        <p14:creationId xmlns:p14="http://schemas.microsoft.com/office/powerpoint/2010/main" val="262957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a:xfrm>
            <a:off x="632520" y="404664"/>
            <a:ext cx="7200801" cy="1099457"/>
          </a:xfrm>
        </p:spPr>
        <p:txBody>
          <a:bodyPr>
            <a:normAutofit/>
          </a:bodyPr>
          <a:lstStyle/>
          <a:p>
            <a:pPr algn="ctr">
              <a:lnSpc>
                <a:spcPct val="90000"/>
              </a:lnSpc>
            </a:pPr>
            <a:r>
              <a:rPr lang="it-IT" dirty="0">
                <a:solidFill>
                  <a:srgbClr val="C00000"/>
                </a:solidFill>
              </a:rPr>
              <a:t>IV -</a:t>
            </a:r>
            <a:r>
              <a:rPr lang="it-IT" b="0" dirty="0">
                <a:solidFill>
                  <a:srgbClr val="C00000"/>
                </a:solidFill>
              </a:rPr>
              <a:t> Continuità del carico e divisione in cicli</a:t>
            </a:r>
            <a:endParaRPr lang="it-IT" b="0" i="0" dirty="0">
              <a:solidFill>
                <a:srgbClr val="C00000"/>
              </a:solidFill>
            </a:endParaRPr>
          </a:p>
        </p:txBody>
      </p:sp>
      <p:graphicFrame>
        <p:nvGraphicFramePr>
          <p:cNvPr id="7" name="Segnaposto contenuto 1">
            <a:extLst>
              <a:ext uri="{FF2B5EF4-FFF2-40B4-BE49-F238E27FC236}">
                <a16:creationId xmlns:a16="http://schemas.microsoft.com/office/drawing/2014/main" id="{A3A1769F-FB84-3ADF-E9C0-733268C059DB}"/>
              </a:ext>
            </a:extLst>
          </p:cNvPr>
          <p:cNvGraphicFramePr>
            <a:graphicFrameLocks noGrp="1"/>
          </p:cNvGraphicFramePr>
          <p:nvPr>
            <p:ph idx="1"/>
            <p:extLst>
              <p:ext uri="{D42A27DB-BD31-4B8C-83A1-F6EECF244321}">
                <p14:modId xmlns:p14="http://schemas.microsoft.com/office/powerpoint/2010/main" val="2317908918"/>
              </p:ext>
            </p:extLst>
          </p:nvPr>
        </p:nvGraphicFramePr>
        <p:xfrm>
          <a:off x="632521" y="1844824"/>
          <a:ext cx="6480719" cy="4197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7"/>
          <p:cNvSpPr>
            <a:spLocks noGrp="1"/>
          </p:cNvSpPr>
          <p:nvPr>
            <p:ph type="ftr" sz="quarter" idx="11"/>
          </p:nvPr>
        </p:nvSpPr>
        <p:spPr>
          <a:xfrm>
            <a:off x="5642175" y="6470908"/>
            <a:ext cx="2047129" cy="486484"/>
          </a:xfrm>
        </p:spPr>
        <p:txBody>
          <a:bodyPr>
            <a:normAutofit/>
          </a:bodyPr>
          <a:lstStyle/>
          <a:p>
            <a:pPr lvl="0"/>
            <a:r>
              <a:rPr lang="it-IT" sz="2400" dirty="0">
                <a:solidFill>
                  <a:srgbClr val="002060"/>
                </a:solidFill>
                <a:latin typeface="Edwardian Script ITC" panose="030303020407070D0804" pitchFamily="66" charset="0"/>
              </a:rPr>
              <a:t>Letizia Fioravanti</a:t>
            </a:r>
          </a:p>
          <a:p>
            <a:pPr marL="109728" lvl="0" defTabSz="457200">
              <a:spcBef>
                <a:spcPts val="1000"/>
              </a:spcBef>
              <a:buClr>
                <a:srgbClr val="4F81BD"/>
              </a:buClr>
              <a:buSzPct val="80000"/>
            </a:pPr>
            <a:endParaRPr lang="it-IT" dirty="0"/>
          </a:p>
        </p:txBody>
      </p:sp>
      <p:sp>
        <p:nvSpPr>
          <p:cNvPr id="3" name="Segnaposto numero diapositiva 2"/>
          <p:cNvSpPr>
            <a:spLocks noGrp="1"/>
          </p:cNvSpPr>
          <p:nvPr>
            <p:ph type="sldNum" sz="quarter" idx="12"/>
          </p:nvPr>
        </p:nvSpPr>
        <p:spPr>
          <a:xfrm>
            <a:off x="8039307" y="6182876"/>
            <a:ext cx="555213" cy="365125"/>
          </a:xfrm>
        </p:spPr>
        <p:txBody>
          <a:bodyPr>
            <a:normAutofit/>
          </a:bodyPr>
          <a:lstStyle/>
          <a:p>
            <a:pPr>
              <a:spcAft>
                <a:spcPts val="600"/>
              </a:spcAft>
            </a:pPr>
            <a:fld id="{B9B2617A-FCB4-443B-8552-DD3D7CDBFDAD}" type="slidenum">
              <a:rPr lang="it-IT" smtClean="0"/>
              <a:pPr>
                <a:spcAft>
                  <a:spcPts val="600"/>
                </a:spcAft>
              </a:pPr>
              <a:t>18</a:t>
            </a:fld>
            <a:endParaRPr 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C00000"/>
                </a:solidFill>
              </a:rPr>
              <a:t>V - </a:t>
            </a:r>
            <a:r>
              <a:rPr lang="it-IT" b="0" dirty="0">
                <a:solidFill>
                  <a:srgbClr val="C00000"/>
                </a:solidFill>
              </a:rPr>
              <a:t>Variazione e corretta successione dei carichi</a:t>
            </a:r>
            <a:endParaRPr lang="it-IT" b="0" i="0" dirty="0">
              <a:solidFill>
                <a:srgbClr val="C00000"/>
              </a:solidFill>
            </a:endParaRPr>
          </a:p>
        </p:txBody>
      </p:sp>
      <p:sp>
        <p:nvSpPr>
          <p:cNvPr id="2" name="Segnaposto contenuto 1"/>
          <p:cNvSpPr>
            <a:spLocks noGrp="1"/>
          </p:cNvSpPr>
          <p:nvPr>
            <p:ph idx="1"/>
          </p:nvPr>
        </p:nvSpPr>
        <p:spPr/>
        <p:txBody>
          <a:bodyPr/>
          <a:lstStyle/>
          <a:p>
            <a:endParaRPr lang="it-IT" dirty="0"/>
          </a:p>
          <a:p>
            <a:pPr marL="109728" indent="0" algn="ctr">
              <a:lnSpc>
                <a:spcPct val="150000"/>
              </a:lnSpc>
              <a:buNone/>
            </a:pPr>
            <a:r>
              <a:rPr lang="it-IT" dirty="0"/>
              <a:t>E’ indispensabile una continua variazione dell’allenamento per contrastare la perdita del potenziale allenante. I carichi di allenamento devono essere somministrati nel tempo in maniera da interagire positivamente.</a:t>
            </a:r>
          </a:p>
          <a:p>
            <a:endParaRPr lang="it-IT" dirty="0"/>
          </a:p>
        </p:txBody>
      </p:sp>
      <p:sp>
        <p:nvSpPr>
          <p:cNvPr id="5" name="Segnaposto piè di pagina 7"/>
          <p:cNvSpPr>
            <a:spLocks noGrp="1"/>
          </p:cNvSpPr>
          <p:nvPr>
            <p:ph type="ftr" sz="quarter" idx="11"/>
          </p:nvPr>
        </p:nvSpPr>
        <p:spPr>
          <a:xfrm>
            <a:off x="5169024" y="6520259"/>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19</a:t>
            </a:fld>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2792760" y="692696"/>
            <a:ext cx="5760640" cy="4968552"/>
          </a:xfrm>
          <a:prstGeom prst="rect">
            <a:avLst/>
          </a:prstGeom>
        </p:spPr>
        <p:txBody>
          <a:bodyPr vert="horz" anchor="b">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lnSpc>
                <a:spcPct val="150000"/>
              </a:lnSpc>
              <a:buNone/>
            </a:pPr>
            <a:br>
              <a:rPr lang="it-IT" sz="1600" b="1" dirty="0">
                <a:solidFill>
                  <a:srgbClr val="464646"/>
                </a:solidFill>
              </a:rPr>
            </a:br>
            <a:r>
              <a:rPr lang="it-IT" sz="1600" dirty="0">
                <a:solidFill>
                  <a:schemeClr val="accent5">
                    <a:lumMod val="75000"/>
                  </a:schemeClr>
                </a:solidFill>
              </a:rPr>
              <a:t>Le basi della prestazione, della progettazione e della valutazione dell'allenamento sportivo</a:t>
            </a:r>
            <a:br>
              <a:rPr lang="it-IT" sz="1800" dirty="0">
                <a:solidFill>
                  <a:schemeClr val="accent5">
                    <a:lumMod val="75000"/>
                  </a:schemeClr>
                </a:solidFill>
              </a:rPr>
            </a:br>
            <a:endParaRPr lang="it-IT" sz="1400" dirty="0">
              <a:solidFill>
                <a:schemeClr val="accent5">
                  <a:lumMod val="75000"/>
                </a:schemeClr>
              </a:solidFill>
            </a:endParaRPr>
          </a:p>
          <a:p>
            <a:pPr marL="285750" indent="-285750">
              <a:buFont typeface="Arial" panose="020B0604020202020204" pitchFamily="34" charset="0"/>
              <a:buChar char="•"/>
            </a:pPr>
            <a:endParaRPr lang="it-IT" sz="1400" dirty="0">
              <a:solidFill>
                <a:srgbClr val="464646"/>
              </a:solidFill>
            </a:endParaRPr>
          </a:p>
          <a:p>
            <a:pPr marL="285750" indent="-285750">
              <a:buFont typeface="Arial" panose="020B0604020202020204" pitchFamily="34" charset="0"/>
              <a:buChar char="•"/>
            </a:pPr>
            <a:r>
              <a:rPr lang="it-IT" sz="1400" dirty="0"/>
              <a:t>I principi dell’allenamento</a:t>
            </a:r>
          </a:p>
          <a:p>
            <a:pPr marL="285750" indent="-285750">
              <a:buFont typeface="Arial" panose="020B0604020202020204" pitchFamily="34" charset="0"/>
              <a:buChar char="•"/>
            </a:pPr>
            <a:r>
              <a:rPr lang="it-IT" sz="1400" dirty="0"/>
              <a:t>Ciclo di allenamento</a:t>
            </a:r>
          </a:p>
          <a:p>
            <a:pPr marL="285750" indent="-285750">
              <a:buFont typeface="Arial" panose="020B0604020202020204" pitchFamily="34" charset="0"/>
              <a:buChar char="•"/>
            </a:pPr>
            <a:r>
              <a:rPr lang="it-IT" sz="1400" dirty="0"/>
              <a:t>Il piano strategico</a:t>
            </a:r>
          </a:p>
          <a:p>
            <a:pPr marL="285750" indent="-285750">
              <a:buFont typeface="Arial" panose="020B0604020202020204" pitchFamily="34" charset="0"/>
              <a:buChar char="•"/>
            </a:pPr>
            <a:r>
              <a:rPr lang="it-IT" sz="1400" dirty="0"/>
              <a:t>Multilateralità</a:t>
            </a:r>
          </a:p>
          <a:p>
            <a:pPr marL="285750" indent="-285750">
              <a:buFont typeface="Arial" panose="020B0604020202020204" pitchFamily="34" charset="0"/>
              <a:buChar char="•"/>
            </a:pPr>
            <a:r>
              <a:rPr lang="it-IT" sz="1400" dirty="0"/>
              <a:t>Specificità dell’insegnamento</a:t>
            </a:r>
          </a:p>
          <a:p>
            <a:pPr marL="285750" indent="-285750">
              <a:buFont typeface="Arial" panose="020B0604020202020204" pitchFamily="34" charset="0"/>
              <a:buChar char="•"/>
            </a:pPr>
            <a:r>
              <a:rPr lang="it-IT" sz="1400" dirty="0"/>
              <a:t>La valutazione</a:t>
            </a:r>
          </a:p>
          <a:p>
            <a:pPr marL="0" indent="0">
              <a:buNone/>
            </a:pPr>
            <a:endParaRPr lang="it-IT" sz="1400" dirty="0"/>
          </a:p>
          <a:p>
            <a:pPr marL="0" indent="0">
              <a:buNone/>
            </a:pPr>
            <a:endParaRPr lang="it-IT" sz="1400" dirty="0"/>
          </a:p>
        </p:txBody>
      </p:sp>
      <p:sp>
        <p:nvSpPr>
          <p:cNvPr id="8"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2" name="Segnaposto numero diapositiva 1"/>
          <p:cNvSpPr>
            <a:spLocks noGrp="1"/>
          </p:cNvSpPr>
          <p:nvPr>
            <p:ph type="sldNum" sz="quarter" idx="12"/>
          </p:nvPr>
        </p:nvSpPr>
        <p:spPr/>
        <p:txBody>
          <a:bodyPr/>
          <a:lstStyle/>
          <a:p>
            <a:fld id="{B9B2617A-FCB4-443B-8552-DD3D7CDBFDAD}" type="slidenum">
              <a:rPr lang="it-IT" smtClean="0"/>
              <a:pPr/>
              <a:t>2</a:t>
            </a:fld>
            <a:endParaRPr lang="it-IT"/>
          </a:p>
        </p:txBody>
      </p:sp>
    </p:spTree>
    <p:extLst>
      <p:ext uri="{BB962C8B-B14F-4D97-AF65-F5344CB8AC3E}">
        <p14:creationId xmlns:p14="http://schemas.microsoft.com/office/powerpoint/2010/main" val="114250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it-IT" sz="2400" dirty="0">
                <a:solidFill>
                  <a:srgbClr val="C00000"/>
                </a:solidFill>
              </a:rPr>
              <a:t>V - </a:t>
            </a:r>
            <a:r>
              <a:rPr lang="it-IT" sz="2400" b="0" dirty="0">
                <a:solidFill>
                  <a:srgbClr val="C00000"/>
                </a:solidFill>
              </a:rPr>
              <a:t>variazione e corretta successione dei carichi</a:t>
            </a:r>
            <a:br>
              <a:rPr lang="it-IT" sz="2400" b="0" dirty="0">
                <a:solidFill>
                  <a:srgbClr val="C00000"/>
                </a:solidFill>
              </a:rPr>
            </a:br>
            <a:r>
              <a:rPr lang="it-IT" sz="2400" dirty="0">
                <a:solidFill>
                  <a:srgbClr val="C00000"/>
                </a:solidFill>
              </a:rPr>
              <a:t>CORRETTA SUCCESSIONE DEI CARICHI</a:t>
            </a:r>
          </a:p>
        </p:txBody>
      </p:sp>
      <p:sp>
        <p:nvSpPr>
          <p:cNvPr id="3" name="Content Placeholder 2"/>
          <p:cNvSpPr>
            <a:spLocks noGrp="1"/>
          </p:cNvSpPr>
          <p:nvPr>
            <p:ph idx="1"/>
          </p:nvPr>
        </p:nvSpPr>
        <p:spPr>
          <a:xfrm>
            <a:off x="344488" y="1556792"/>
            <a:ext cx="7992888" cy="3960440"/>
          </a:xfrm>
        </p:spPr>
        <p:txBody>
          <a:bodyPr>
            <a:noAutofit/>
          </a:bodyPr>
          <a:lstStyle/>
          <a:p>
            <a:pPr marL="0" indent="0" algn="ctr">
              <a:lnSpc>
                <a:spcPct val="150000"/>
              </a:lnSpc>
              <a:buNone/>
            </a:pPr>
            <a:r>
              <a:rPr lang="it-IT" sz="1600" dirty="0">
                <a:solidFill>
                  <a:schemeClr val="tx1"/>
                </a:solidFill>
              </a:rPr>
              <a:t>Importante soprattutto nelle unità di allenamento in cui si devono</a:t>
            </a:r>
          </a:p>
          <a:p>
            <a:pPr marL="0" indent="0" algn="ctr">
              <a:lnSpc>
                <a:spcPct val="150000"/>
              </a:lnSpc>
              <a:buNone/>
            </a:pPr>
            <a:r>
              <a:rPr lang="it-IT" sz="1600" dirty="0">
                <a:solidFill>
                  <a:schemeClr val="tx1"/>
                </a:solidFill>
              </a:rPr>
              <a:t>esercitare più componenti della prestazione. </a:t>
            </a:r>
          </a:p>
          <a:p>
            <a:pPr marL="0" indent="0">
              <a:lnSpc>
                <a:spcPct val="150000"/>
              </a:lnSpc>
              <a:buNone/>
            </a:pPr>
            <a:r>
              <a:rPr lang="it-IT" sz="1600" dirty="0">
                <a:solidFill>
                  <a:schemeClr val="tx2">
                    <a:lumMod val="60000"/>
                    <a:lumOff val="40000"/>
                  </a:schemeClr>
                </a:solidFill>
              </a:rPr>
              <a:t>CRITERI</a:t>
            </a:r>
            <a:r>
              <a:rPr lang="it-IT" sz="1600" dirty="0">
                <a:solidFill>
                  <a:schemeClr val="tx1"/>
                </a:solidFill>
              </a:rPr>
              <a:t> per la successione delle esercitazioni nella seduta d’allenamento:</a:t>
            </a:r>
          </a:p>
          <a:p>
            <a:pPr marL="457200" indent="-457200">
              <a:lnSpc>
                <a:spcPct val="150000"/>
              </a:lnSpc>
              <a:buFont typeface="+mj-lt"/>
              <a:buAutoNum type="arabicPeriod"/>
            </a:pPr>
            <a:r>
              <a:rPr lang="it-IT" sz="1600" dirty="0">
                <a:solidFill>
                  <a:schemeClr val="accent5"/>
                </a:solidFill>
              </a:rPr>
              <a:t>coordinazione, tecnica, velocità</a:t>
            </a:r>
          </a:p>
          <a:p>
            <a:pPr marL="457200" indent="-457200">
              <a:lnSpc>
                <a:spcPct val="150000"/>
              </a:lnSpc>
              <a:buFont typeface="+mj-lt"/>
              <a:buAutoNum type="arabicPeriod"/>
            </a:pPr>
            <a:r>
              <a:rPr lang="it-IT" sz="1600" dirty="0">
                <a:solidFill>
                  <a:srgbClr val="FF0000"/>
                </a:solidFill>
              </a:rPr>
              <a:t>forza veloce, forza massima </a:t>
            </a:r>
          </a:p>
          <a:p>
            <a:pPr marL="457200" indent="-457200">
              <a:lnSpc>
                <a:spcPct val="150000"/>
              </a:lnSpc>
              <a:buFont typeface="+mj-lt"/>
              <a:buAutoNum type="arabicPeriod"/>
            </a:pPr>
            <a:r>
              <a:rPr lang="it-IT" sz="1600" dirty="0">
                <a:solidFill>
                  <a:srgbClr val="92D050"/>
                </a:solidFill>
              </a:rPr>
              <a:t>resistenza alla velocità</a:t>
            </a:r>
          </a:p>
          <a:p>
            <a:pPr marL="457200" indent="-457200">
              <a:lnSpc>
                <a:spcPct val="150000"/>
              </a:lnSpc>
              <a:buFont typeface="+mj-lt"/>
              <a:buAutoNum type="arabicPeriod"/>
            </a:pPr>
            <a:r>
              <a:rPr lang="it-IT" sz="1600" dirty="0">
                <a:solidFill>
                  <a:schemeClr val="accent3">
                    <a:lumMod val="50000"/>
                  </a:schemeClr>
                </a:solidFill>
              </a:rPr>
              <a:t>resistenza alla forza</a:t>
            </a:r>
            <a:r>
              <a:rPr lang="it-IT" sz="1600" dirty="0">
                <a:solidFill>
                  <a:schemeClr val="tx1"/>
                </a:solidFill>
              </a:rPr>
              <a:t> </a:t>
            </a:r>
          </a:p>
          <a:p>
            <a:pPr marL="457200" indent="-457200">
              <a:lnSpc>
                <a:spcPct val="150000"/>
              </a:lnSpc>
              <a:buFont typeface="+mj-lt"/>
              <a:buAutoNum type="arabicPeriod"/>
            </a:pPr>
            <a:r>
              <a:rPr lang="it-IT" sz="1600" dirty="0">
                <a:solidFill>
                  <a:srgbClr val="00B050"/>
                </a:solidFill>
              </a:rPr>
              <a:t>resistenza aerobica</a:t>
            </a:r>
            <a:r>
              <a:rPr lang="it-IT" sz="1600" dirty="0">
                <a:solidFill>
                  <a:schemeClr val="tx1"/>
                </a:solidFill>
              </a:rPr>
              <a:t> </a:t>
            </a:r>
          </a:p>
        </p:txBody>
      </p:sp>
      <p:sp>
        <p:nvSpPr>
          <p:cNvPr id="4" name="Segnaposto piè di pagina 7"/>
          <p:cNvSpPr>
            <a:spLocks noGrp="1"/>
          </p:cNvSpPr>
          <p:nvPr>
            <p:ph type="ftr" sz="quarter" idx="11"/>
          </p:nvPr>
        </p:nvSpPr>
        <p:spPr>
          <a:xfrm>
            <a:off x="5241032" y="6525344"/>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6" name="Segnaposto numero diapositiva 5"/>
          <p:cNvSpPr>
            <a:spLocks noGrp="1"/>
          </p:cNvSpPr>
          <p:nvPr>
            <p:ph type="sldNum" sz="quarter" idx="12"/>
          </p:nvPr>
        </p:nvSpPr>
        <p:spPr/>
        <p:txBody>
          <a:bodyPr/>
          <a:lstStyle/>
          <a:p>
            <a:fld id="{B9B2617A-FCB4-443B-8552-DD3D7CDBFDAD}" type="slidenum">
              <a:rPr lang="it-IT" smtClean="0"/>
              <a:pPr/>
              <a:t>20</a:t>
            </a:fld>
            <a:endParaRPr lang="it-IT"/>
          </a:p>
        </p:txBody>
      </p:sp>
    </p:spTree>
    <p:extLst>
      <p:ext uri="{BB962C8B-B14F-4D97-AF65-F5344CB8AC3E}">
        <p14:creationId xmlns:p14="http://schemas.microsoft.com/office/powerpoint/2010/main" val="1198996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it-IT" sz="2800" dirty="0">
                <a:solidFill>
                  <a:srgbClr val="C00000"/>
                </a:solidFill>
              </a:rPr>
              <a:t>VI - </a:t>
            </a:r>
            <a:r>
              <a:rPr lang="it-IT" sz="2800" b="0" dirty="0">
                <a:solidFill>
                  <a:srgbClr val="C00000"/>
                </a:solidFill>
              </a:rPr>
              <a:t>Sistematicità dell’insegnamento</a:t>
            </a:r>
            <a:br>
              <a:rPr lang="it-IT" sz="2800" b="0" dirty="0">
                <a:solidFill>
                  <a:srgbClr val="C00000"/>
                </a:solidFill>
              </a:rPr>
            </a:br>
            <a:r>
              <a:rPr lang="it-IT" sz="2800" dirty="0">
                <a:solidFill>
                  <a:srgbClr val="C00000"/>
                </a:solidFill>
              </a:rPr>
              <a:t>SPECIFICITA’ DELL’INSEGNAMENTO </a:t>
            </a:r>
          </a:p>
        </p:txBody>
      </p:sp>
      <p:sp>
        <p:nvSpPr>
          <p:cNvPr id="3" name="Content Placeholder 2"/>
          <p:cNvSpPr>
            <a:spLocks noGrp="1"/>
          </p:cNvSpPr>
          <p:nvPr>
            <p:ph idx="1"/>
          </p:nvPr>
        </p:nvSpPr>
        <p:spPr>
          <a:xfrm>
            <a:off x="200472" y="2160591"/>
            <a:ext cx="7987660" cy="3140617"/>
          </a:xfrm>
        </p:spPr>
        <p:txBody>
          <a:bodyPr>
            <a:noAutofit/>
          </a:bodyPr>
          <a:lstStyle/>
          <a:p>
            <a:pPr marL="109728" indent="0" algn="ctr">
              <a:lnSpc>
                <a:spcPct val="170000"/>
              </a:lnSpc>
              <a:buNone/>
            </a:pPr>
            <a:r>
              <a:rPr lang="it-IT" sz="1600" dirty="0">
                <a:solidFill>
                  <a:schemeClr val="tx2">
                    <a:lumMod val="60000"/>
                    <a:lumOff val="40000"/>
                  </a:schemeClr>
                </a:solidFill>
              </a:rPr>
              <a:t>Per garantire all’apprendimento continuità e stabilità, eliminare l’ansia e creare alto livello motivazionale è indispensabile partire da conoscenze, abilità e capacità già in possesso dell’allievo per poi incrementarle e svilupparle. QUESTI I CRITERI:</a:t>
            </a:r>
          </a:p>
          <a:p>
            <a:pPr algn="ctr">
              <a:lnSpc>
                <a:spcPct val="170000"/>
              </a:lnSpc>
            </a:pPr>
            <a:r>
              <a:rPr lang="it-IT" sz="1800" b="1" dirty="0"/>
              <a:t>Dal conosciuto all’ignoto</a:t>
            </a:r>
          </a:p>
          <a:p>
            <a:pPr algn="ctr">
              <a:lnSpc>
                <a:spcPct val="170000"/>
              </a:lnSpc>
            </a:pPr>
            <a:r>
              <a:rPr lang="it-IT" sz="1800" b="1" dirty="0"/>
              <a:t>Dal semplice al complesso</a:t>
            </a:r>
          </a:p>
          <a:p>
            <a:pPr algn="ctr">
              <a:lnSpc>
                <a:spcPct val="170000"/>
              </a:lnSpc>
            </a:pPr>
            <a:r>
              <a:rPr lang="it-IT" sz="1800" b="1" dirty="0"/>
              <a:t>Dal facile al difficile</a:t>
            </a:r>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6" name="Segnaposto numero diapositiva 5"/>
          <p:cNvSpPr>
            <a:spLocks noGrp="1"/>
          </p:cNvSpPr>
          <p:nvPr>
            <p:ph type="sldNum" sz="quarter" idx="12"/>
          </p:nvPr>
        </p:nvSpPr>
        <p:spPr/>
        <p:txBody>
          <a:bodyPr/>
          <a:lstStyle/>
          <a:p>
            <a:fld id="{B9B2617A-FCB4-443B-8552-DD3D7CDBFDAD}" type="slidenum">
              <a:rPr lang="it-IT" smtClean="0"/>
              <a:pPr/>
              <a:t>21</a:t>
            </a:fld>
            <a:endParaRPr lang="it-IT"/>
          </a:p>
        </p:txBody>
      </p:sp>
    </p:spTree>
    <p:extLst>
      <p:ext uri="{BB962C8B-B14F-4D97-AF65-F5344CB8AC3E}">
        <p14:creationId xmlns:p14="http://schemas.microsoft.com/office/powerpoint/2010/main" val="4078620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t-IT" sz="3200" dirty="0">
                <a:solidFill>
                  <a:srgbClr val="C00000"/>
                </a:solidFill>
              </a:rPr>
              <a:t>VII - CONSAPEVOLEZZA E AUTONOMIA</a:t>
            </a:r>
          </a:p>
        </p:txBody>
      </p:sp>
      <p:sp>
        <p:nvSpPr>
          <p:cNvPr id="3" name="Content Placeholder 2"/>
          <p:cNvSpPr>
            <a:spLocks noGrp="1"/>
          </p:cNvSpPr>
          <p:nvPr>
            <p:ph idx="1"/>
          </p:nvPr>
        </p:nvSpPr>
        <p:spPr>
          <a:xfrm>
            <a:off x="272480" y="1932483"/>
            <a:ext cx="7915652" cy="3880773"/>
          </a:xfrm>
        </p:spPr>
        <p:txBody>
          <a:bodyPr>
            <a:noAutofit/>
          </a:bodyPr>
          <a:lstStyle/>
          <a:p>
            <a:pPr marL="109728" indent="0" algn="ctr">
              <a:lnSpc>
                <a:spcPct val="150000"/>
              </a:lnSpc>
              <a:buNone/>
            </a:pPr>
            <a:r>
              <a:rPr lang="it-IT" sz="2000" dirty="0"/>
              <a:t>Un alto grado di consapevolezza aumenta l’autonomia dell’allievo.</a:t>
            </a:r>
          </a:p>
          <a:p>
            <a:pPr marL="109728" indent="0" algn="ctr">
              <a:lnSpc>
                <a:spcPct val="150000"/>
              </a:lnSpc>
              <a:buNone/>
            </a:pPr>
            <a:r>
              <a:rPr lang="it-IT" sz="2000" dirty="0"/>
              <a:t>I compiti di allenamento devono essere scelti ed impostati in modo che gli allievi ne capiscano bene il significato e possano prevederne gli esiti.</a:t>
            </a:r>
          </a:p>
          <a:p>
            <a:pPr marL="109728" indent="0" algn="ctr">
              <a:lnSpc>
                <a:spcPct val="150000"/>
              </a:lnSpc>
              <a:buNone/>
            </a:pPr>
            <a:r>
              <a:rPr lang="it-IT" sz="2000" dirty="0"/>
              <a:t>A questo scopo sono necessarie spiegazioni, dimostrazioni incitamenti, correzioni ed aiuti di ogni genere. </a:t>
            </a:r>
          </a:p>
        </p:txBody>
      </p:sp>
      <p:sp>
        <p:nvSpPr>
          <p:cNvPr id="4" name="Segnaposto piè di pagina 7"/>
          <p:cNvSpPr>
            <a:spLocks noGrp="1"/>
          </p:cNvSpPr>
          <p:nvPr>
            <p:ph type="ftr" sz="quarter" idx="11"/>
          </p:nvPr>
        </p:nvSpPr>
        <p:spPr>
          <a:xfrm>
            <a:off x="5169024" y="6520259"/>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6" name="Segnaposto numero diapositiva 5"/>
          <p:cNvSpPr>
            <a:spLocks noGrp="1"/>
          </p:cNvSpPr>
          <p:nvPr>
            <p:ph type="sldNum" sz="quarter" idx="12"/>
          </p:nvPr>
        </p:nvSpPr>
        <p:spPr/>
        <p:txBody>
          <a:bodyPr/>
          <a:lstStyle/>
          <a:p>
            <a:fld id="{B9B2617A-FCB4-443B-8552-DD3D7CDBFDAD}" type="slidenum">
              <a:rPr lang="it-IT" smtClean="0"/>
              <a:pPr/>
              <a:t>22</a:t>
            </a:fld>
            <a:endParaRPr lang="it-IT"/>
          </a:p>
        </p:txBody>
      </p:sp>
    </p:spTree>
    <p:extLst>
      <p:ext uri="{BB962C8B-B14F-4D97-AF65-F5344CB8AC3E}">
        <p14:creationId xmlns:p14="http://schemas.microsoft.com/office/powerpoint/2010/main" val="123015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2521" y="260648"/>
            <a:ext cx="7200800" cy="1152129"/>
          </a:xfrm>
        </p:spPr>
        <p:txBody>
          <a:bodyPr>
            <a:normAutofit/>
          </a:bodyPr>
          <a:lstStyle/>
          <a:p>
            <a:pPr>
              <a:lnSpc>
                <a:spcPct val="90000"/>
              </a:lnSpc>
            </a:pPr>
            <a:r>
              <a:rPr lang="it-IT" dirty="0">
                <a:solidFill>
                  <a:srgbClr val="C00000"/>
                </a:solidFill>
              </a:rPr>
              <a:t>VII - consapevolezza e autonomia</a:t>
            </a:r>
            <a:br>
              <a:rPr lang="it-IT" dirty="0">
                <a:solidFill>
                  <a:srgbClr val="C00000"/>
                </a:solidFill>
              </a:rPr>
            </a:br>
            <a:r>
              <a:rPr lang="it-IT" dirty="0">
                <a:solidFill>
                  <a:srgbClr val="C00000"/>
                </a:solidFill>
              </a:rPr>
              <a:t>SUGGERIMENTI  UTILI</a:t>
            </a:r>
          </a:p>
        </p:txBody>
      </p:sp>
      <p:graphicFrame>
        <p:nvGraphicFramePr>
          <p:cNvPr id="8" name="Content Placeholder 2">
            <a:extLst>
              <a:ext uri="{FF2B5EF4-FFF2-40B4-BE49-F238E27FC236}">
                <a16:creationId xmlns:a16="http://schemas.microsoft.com/office/drawing/2014/main" id="{187066F8-59EA-FFB1-F230-48CC1D97ECEB}"/>
              </a:ext>
            </a:extLst>
          </p:cNvPr>
          <p:cNvGraphicFramePr>
            <a:graphicFrameLocks noGrp="1"/>
          </p:cNvGraphicFramePr>
          <p:nvPr>
            <p:ph idx="1"/>
            <p:extLst>
              <p:ext uri="{D42A27DB-BD31-4B8C-83A1-F6EECF244321}">
                <p14:modId xmlns:p14="http://schemas.microsoft.com/office/powerpoint/2010/main" val="3764400570"/>
              </p:ext>
            </p:extLst>
          </p:nvPr>
        </p:nvGraphicFramePr>
        <p:xfrm>
          <a:off x="632521" y="1628800"/>
          <a:ext cx="7344815" cy="4413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egnaposto piè di pagina 7"/>
          <p:cNvSpPr>
            <a:spLocks noGrp="1"/>
          </p:cNvSpPr>
          <p:nvPr>
            <p:ph type="ftr" sz="quarter" idx="11"/>
          </p:nvPr>
        </p:nvSpPr>
        <p:spPr>
          <a:xfrm>
            <a:off x="5771751" y="6398900"/>
            <a:ext cx="2421609" cy="558492"/>
          </a:xfrm>
        </p:spPr>
        <p:txBody>
          <a:bodyPr>
            <a:normAutofit/>
          </a:bodyPr>
          <a:lstStyle/>
          <a:p>
            <a:pPr lvl="0">
              <a:spcAft>
                <a:spcPts val="600"/>
              </a:spcAft>
            </a:pPr>
            <a:r>
              <a:rPr lang="it-IT" sz="2400" b="1" dirty="0">
                <a:solidFill>
                  <a:srgbClr val="002060"/>
                </a:solidFill>
                <a:latin typeface="Edwardian Script ITC" panose="030303020407070D0804" pitchFamily="66" charset="0"/>
              </a:rPr>
              <a:t>Letizia Fioravanti</a:t>
            </a:r>
          </a:p>
          <a:p>
            <a:pPr>
              <a:spcAft>
                <a:spcPts val="600"/>
              </a:spcAft>
            </a:pPr>
            <a:endParaRPr lang="it-IT" dirty="0"/>
          </a:p>
        </p:txBody>
      </p:sp>
      <p:sp>
        <p:nvSpPr>
          <p:cNvPr id="6" name="Segnaposto numero diapositiva 5"/>
          <p:cNvSpPr>
            <a:spLocks noGrp="1"/>
          </p:cNvSpPr>
          <p:nvPr>
            <p:ph type="sldNum" sz="quarter" idx="12"/>
          </p:nvPr>
        </p:nvSpPr>
        <p:spPr>
          <a:xfrm>
            <a:off x="8039307" y="6182876"/>
            <a:ext cx="555213" cy="365125"/>
          </a:xfrm>
        </p:spPr>
        <p:txBody>
          <a:bodyPr>
            <a:normAutofit/>
          </a:bodyPr>
          <a:lstStyle/>
          <a:p>
            <a:pPr>
              <a:spcAft>
                <a:spcPts val="600"/>
              </a:spcAft>
            </a:pPr>
            <a:fld id="{B9B2617A-FCB4-443B-8552-DD3D7CDBFDAD}" type="slidenum">
              <a:rPr lang="it-IT" smtClean="0"/>
              <a:pPr>
                <a:spcAft>
                  <a:spcPts val="600"/>
                </a:spcAft>
              </a:pPr>
              <a:t>23</a:t>
            </a:fld>
            <a:endParaRPr lang="it-IT"/>
          </a:p>
        </p:txBody>
      </p:sp>
    </p:spTree>
    <p:extLst>
      <p:ext uri="{BB962C8B-B14F-4D97-AF65-F5344CB8AC3E}">
        <p14:creationId xmlns:p14="http://schemas.microsoft.com/office/powerpoint/2010/main" val="2936526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600" dirty="0">
                <a:solidFill>
                  <a:srgbClr val="C00000"/>
                </a:solidFill>
              </a:rPr>
              <a:t>VIII - EVIDENZA</a:t>
            </a:r>
          </a:p>
        </p:txBody>
      </p:sp>
      <p:sp>
        <p:nvSpPr>
          <p:cNvPr id="2" name="Segnaposto contenuto 1"/>
          <p:cNvSpPr>
            <a:spLocks noGrp="1"/>
          </p:cNvSpPr>
          <p:nvPr>
            <p:ph idx="1"/>
          </p:nvPr>
        </p:nvSpPr>
        <p:spPr>
          <a:xfrm>
            <a:off x="416496" y="1484784"/>
            <a:ext cx="7488832" cy="3880773"/>
          </a:xfrm>
        </p:spPr>
        <p:txBody>
          <a:bodyPr>
            <a:normAutofit lnSpcReduction="10000"/>
          </a:bodyPr>
          <a:lstStyle/>
          <a:p>
            <a:pPr marL="109728" indent="0" algn="ctr">
              <a:lnSpc>
                <a:spcPct val="160000"/>
              </a:lnSpc>
              <a:buNone/>
            </a:pPr>
            <a:r>
              <a:rPr lang="it-IT" dirty="0"/>
              <a:t>Una rappresentazione del movimento ben studiata e ben presentata, che pone in risalto l'essenziale, favorisce l'attività conoscitiva degli allievi, produce emozioni positive e rafforza la motivazione all'allenamento ed all’apprendimento. Le istruzioni devono essere fornite nel modo più chiaro possibile. Le informazioni verbali non sempre sono sufficienti a creare una buona rappresentazione del movimento. Oltre alle istruzioni verbali sono pertanto importanti dimostrazioni attive, esempi, metafore e anche mezzi illustrativi più complessi (foto, video, disegni, computer).</a:t>
            </a:r>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it-IT" dirty="0">
                <a:solidFill>
                  <a:srgbClr val="C00000"/>
                </a:solidFill>
              </a:rPr>
              <a:t>IX - </a:t>
            </a:r>
            <a:r>
              <a:rPr lang="it-IT" sz="4000" b="0" dirty="0">
                <a:solidFill>
                  <a:srgbClr val="C00000"/>
                </a:solidFill>
              </a:rPr>
              <a:t>RAZIONALITÀ</a:t>
            </a:r>
            <a:r>
              <a:rPr lang="it-IT" b="0" dirty="0">
                <a:solidFill>
                  <a:srgbClr val="C00000"/>
                </a:solidFill>
              </a:rPr>
              <a:t> (ADEGUATEZZA)</a:t>
            </a:r>
            <a:br>
              <a:rPr lang="it-IT" b="0" dirty="0">
                <a:solidFill>
                  <a:srgbClr val="C00000"/>
                </a:solidFill>
              </a:rPr>
            </a:br>
            <a:endParaRPr lang="it-IT" dirty="0">
              <a:solidFill>
                <a:srgbClr val="C00000"/>
              </a:solidFill>
            </a:endParaRPr>
          </a:p>
        </p:txBody>
      </p:sp>
      <p:sp>
        <p:nvSpPr>
          <p:cNvPr id="2" name="Segnaposto contenuto 1"/>
          <p:cNvSpPr>
            <a:spLocks noGrp="1"/>
          </p:cNvSpPr>
          <p:nvPr>
            <p:ph idx="1"/>
          </p:nvPr>
        </p:nvSpPr>
        <p:spPr>
          <a:xfrm>
            <a:off x="660399" y="2160591"/>
            <a:ext cx="6876690" cy="2924594"/>
          </a:xfrm>
        </p:spPr>
        <p:txBody>
          <a:bodyPr/>
          <a:lstStyle/>
          <a:p>
            <a:pPr marL="109728" indent="0" algn="ctr">
              <a:lnSpc>
                <a:spcPct val="150000"/>
              </a:lnSpc>
              <a:buNone/>
            </a:pPr>
            <a:r>
              <a:rPr lang="it-IT" dirty="0"/>
              <a:t>Se le possibilità di carico dell'allievo vengono utilizzate razionalmente si ottiene un buon rapporto "costi - ricavi". </a:t>
            </a:r>
          </a:p>
          <a:p>
            <a:pPr marL="109728" indent="0" algn="ctr">
              <a:lnSpc>
                <a:spcPct val="150000"/>
              </a:lnSpc>
              <a:buNone/>
            </a:pPr>
            <a:r>
              <a:rPr lang="it-IT" dirty="0"/>
              <a:t>E’ necessario adeguare le esercitazioni a: Sesso, Età, Livello motorio, Anzianità di allenamento, Motivazioni ed interessi </a:t>
            </a:r>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3600" dirty="0">
                <a:solidFill>
                  <a:srgbClr val="C00000"/>
                </a:solidFill>
              </a:rPr>
              <a:t>X -</a:t>
            </a:r>
            <a:r>
              <a:rPr lang="it-IT" sz="3600" b="0" dirty="0">
                <a:solidFill>
                  <a:srgbClr val="C00000"/>
                </a:solidFill>
              </a:rPr>
              <a:t> STABILITÀ</a:t>
            </a:r>
            <a:br>
              <a:rPr lang="it-IT" sz="3600" dirty="0">
                <a:solidFill>
                  <a:srgbClr val="C00000"/>
                </a:solidFill>
              </a:rPr>
            </a:br>
            <a:endParaRPr lang="it-IT" sz="3600" dirty="0">
              <a:solidFill>
                <a:srgbClr val="C00000"/>
              </a:solidFill>
            </a:endParaRPr>
          </a:p>
        </p:txBody>
      </p:sp>
      <p:sp>
        <p:nvSpPr>
          <p:cNvPr id="2" name="Segnaposto contenuto 1"/>
          <p:cNvSpPr>
            <a:spLocks noGrp="1"/>
          </p:cNvSpPr>
          <p:nvPr>
            <p:ph idx="1"/>
          </p:nvPr>
        </p:nvSpPr>
        <p:spPr/>
        <p:txBody>
          <a:bodyPr/>
          <a:lstStyle/>
          <a:p>
            <a:pPr marL="109728" indent="0" algn="ctr">
              <a:lnSpc>
                <a:spcPct val="150000"/>
              </a:lnSpc>
              <a:buNone/>
            </a:pPr>
            <a:r>
              <a:rPr lang="it-IT" dirty="0"/>
              <a:t>Prima di passare a forme più difficili di movimento è essenziale consolidare quelle già acquisite</a:t>
            </a:r>
            <a:r>
              <a:rPr lang="it-IT"/>
              <a:t>. </a:t>
            </a:r>
          </a:p>
          <a:p>
            <a:pPr marL="109728" indent="0" algn="ctr">
              <a:lnSpc>
                <a:spcPct val="150000"/>
              </a:lnSpc>
              <a:buNone/>
            </a:pPr>
            <a:r>
              <a:rPr lang="it-IT"/>
              <a:t>E</a:t>
            </a:r>
            <a:r>
              <a:rPr lang="it-IT" dirty="0"/>
              <a:t>’ indispensabile stabilizzare correttamente le abilità tecniche e tattiche prima di renderle più complesse, variarle o combinarle tra loro.</a:t>
            </a:r>
          </a:p>
          <a:p>
            <a:endParaRPr lang="it-IT" dirty="0"/>
          </a:p>
        </p:txBody>
      </p:sp>
      <p:sp>
        <p:nvSpPr>
          <p:cNvPr id="5" name="Segnaposto piè di pagina 7"/>
          <p:cNvSpPr>
            <a:spLocks noGrp="1"/>
          </p:cNvSpPr>
          <p:nvPr>
            <p:ph type="ftr" sz="quarter" idx="11"/>
          </p:nvPr>
        </p:nvSpPr>
        <p:spPr>
          <a:xfrm>
            <a:off x="5148223" y="6525344"/>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600">
                <a:solidFill>
                  <a:srgbClr val="C00000"/>
                </a:solidFill>
              </a:rPr>
              <a:t>CICLO DI ALLENAMENTO</a:t>
            </a:r>
            <a:endParaRPr lang="it-IT" sz="3600" dirty="0">
              <a:solidFill>
                <a:srgbClr val="C00000"/>
              </a:solidFill>
            </a:endParaRPr>
          </a:p>
        </p:txBody>
      </p:sp>
      <p:sp>
        <p:nvSpPr>
          <p:cNvPr id="2" name="Segnaposto contenuto 1"/>
          <p:cNvSpPr>
            <a:spLocks noGrp="1"/>
          </p:cNvSpPr>
          <p:nvPr>
            <p:ph idx="1"/>
          </p:nvPr>
        </p:nvSpPr>
        <p:spPr>
          <a:xfrm>
            <a:off x="200472" y="1700808"/>
            <a:ext cx="7704856" cy="3600399"/>
          </a:xfrm>
        </p:spPr>
        <p:txBody>
          <a:bodyPr>
            <a:normAutofit lnSpcReduction="10000"/>
          </a:bodyPr>
          <a:lstStyle/>
          <a:p>
            <a:pPr>
              <a:lnSpc>
                <a:spcPct val="170000"/>
              </a:lnSpc>
            </a:pPr>
            <a:r>
              <a:rPr lang="it-IT" sz="1400" dirty="0">
                <a:solidFill>
                  <a:srgbClr val="FF0000"/>
                </a:solidFill>
              </a:rPr>
              <a:t>GENERALE:</a:t>
            </a:r>
            <a:r>
              <a:rPr lang="it-IT" sz="1400" dirty="0"/>
              <a:t> sono esercizi di formazione e costruzione equilibrata delle diverse capacità fisiche non direttamente legate alla specificità che si prepara.</a:t>
            </a:r>
          </a:p>
          <a:p>
            <a:pPr>
              <a:lnSpc>
                <a:spcPct val="170000"/>
              </a:lnSpc>
            </a:pPr>
            <a:r>
              <a:rPr lang="it-IT" sz="1400" dirty="0">
                <a:solidFill>
                  <a:srgbClr val="FF0000"/>
                </a:solidFill>
              </a:rPr>
              <a:t>FONDAMENTALE</a:t>
            </a:r>
            <a:r>
              <a:rPr lang="it-IT" sz="1400" dirty="0"/>
              <a:t>: hanno una correlazione con il modello sportivo, anche se non ne sono direttamente legati Sono correlati alla qualità e alla direzione che si vuole sviluppare. Sono esercizi che costituiscono la muscolatura utile all'attività.</a:t>
            </a:r>
          </a:p>
          <a:p>
            <a:pPr>
              <a:lnSpc>
                <a:spcPct val="170000"/>
              </a:lnSpc>
            </a:pPr>
            <a:r>
              <a:rPr lang="it-IT" sz="1400" dirty="0">
                <a:solidFill>
                  <a:srgbClr val="FF0000"/>
                </a:solidFill>
              </a:rPr>
              <a:t>SPECIALI:</a:t>
            </a:r>
            <a:r>
              <a:rPr lang="it-IT" sz="1400" dirty="0"/>
              <a:t> Sono correlati nella forma e nell' intensità riguardo alla specificità della prestazione. Ripropongono dei modelli. Adattano la forza sviluppata con i fondamentali in forza specifica del movimento.</a:t>
            </a:r>
          </a:p>
          <a:p>
            <a:pPr>
              <a:lnSpc>
                <a:spcPct val="170000"/>
              </a:lnSpc>
            </a:pPr>
            <a:r>
              <a:rPr lang="it-IT" sz="1400" dirty="0">
                <a:solidFill>
                  <a:srgbClr val="FF0000"/>
                </a:solidFill>
              </a:rPr>
              <a:t>SPECIFICO o DI GARA</a:t>
            </a:r>
            <a:r>
              <a:rPr lang="it-IT" sz="1400" dirty="0"/>
              <a:t>: non sono altro che la ripetizione di gara o frazione di gara.</a:t>
            </a:r>
          </a:p>
          <a:p>
            <a:endParaRPr lang="it-IT" sz="1200"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0400" y="308000"/>
            <a:ext cx="6876689" cy="1176784"/>
          </a:xfrm>
        </p:spPr>
        <p:txBody>
          <a:bodyPr>
            <a:noAutofit/>
          </a:bodyPr>
          <a:lstStyle/>
          <a:p>
            <a:pPr algn="ctr"/>
            <a:r>
              <a:rPr lang="it-IT" sz="3600">
                <a:solidFill>
                  <a:srgbClr val="C00000"/>
                </a:solidFill>
              </a:rPr>
              <a:t>I PARAMETRI DI </a:t>
            </a:r>
            <a:br>
              <a:rPr lang="it-IT" sz="3600">
                <a:solidFill>
                  <a:srgbClr val="C00000"/>
                </a:solidFill>
              </a:rPr>
            </a:br>
            <a:r>
              <a:rPr lang="it-IT" sz="3600">
                <a:solidFill>
                  <a:srgbClr val="C00000"/>
                </a:solidFill>
              </a:rPr>
              <a:t>QUANTITÀ ED INTENSITÀ</a:t>
            </a:r>
            <a:endParaRPr lang="it-IT" sz="3600" dirty="0">
              <a:solidFill>
                <a:srgbClr val="C00000"/>
              </a:solidFill>
            </a:endParaRPr>
          </a:p>
        </p:txBody>
      </p:sp>
      <p:sp>
        <p:nvSpPr>
          <p:cNvPr id="2" name="Content Placeholder 1"/>
          <p:cNvSpPr>
            <a:spLocks noGrp="1"/>
          </p:cNvSpPr>
          <p:nvPr>
            <p:ph idx="1"/>
          </p:nvPr>
        </p:nvSpPr>
        <p:spPr>
          <a:xfrm>
            <a:off x="272480" y="1772817"/>
            <a:ext cx="7704856" cy="3672407"/>
          </a:xfrm>
        </p:spPr>
        <p:txBody>
          <a:bodyPr>
            <a:noAutofit/>
          </a:bodyPr>
          <a:lstStyle/>
          <a:p>
            <a:pPr marL="109728" indent="0" algn="ctr">
              <a:lnSpc>
                <a:spcPct val="170000"/>
              </a:lnSpc>
              <a:buNone/>
            </a:pPr>
            <a:r>
              <a:rPr lang="it-IT" sz="1600" dirty="0"/>
              <a:t>Come precedentemente descritto il </a:t>
            </a:r>
            <a:r>
              <a:rPr lang="it-IT" sz="1600" dirty="0">
                <a:solidFill>
                  <a:schemeClr val="tx2">
                    <a:lumMod val="60000"/>
                    <a:lumOff val="40000"/>
                  </a:schemeClr>
                </a:solidFill>
              </a:rPr>
              <a:t>Carico Allenante </a:t>
            </a:r>
            <a:r>
              <a:rPr lang="it-IT" sz="1600" dirty="0"/>
              <a:t>di una singola seduta di allenamento è il risultato della somma degli stimoli determinati da tutti gli esercizi programmati che si riflettono come </a:t>
            </a:r>
            <a:r>
              <a:rPr lang="it-IT" sz="1600" u="sng" dirty="0"/>
              <a:t>agente stressore</a:t>
            </a:r>
            <a:r>
              <a:rPr lang="it-IT" sz="1600" dirty="0"/>
              <a:t> sull’organismo (carico interno) e può venir riassunto in due parametri denominati:</a:t>
            </a:r>
          </a:p>
          <a:p>
            <a:pPr>
              <a:lnSpc>
                <a:spcPct val="170000"/>
              </a:lnSpc>
            </a:pPr>
            <a:r>
              <a:rPr lang="it-IT" b="1" dirty="0">
                <a:solidFill>
                  <a:schemeClr val="accent3">
                    <a:lumMod val="75000"/>
                  </a:schemeClr>
                </a:solidFill>
              </a:rPr>
              <a:t>QUANTITÀ </a:t>
            </a:r>
            <a:r>
              <a:rPr lang="it-IT" dirty="0">
                <a:solidFill>
                  <a:schemeClr val="accent3">
                    <a:lumMod val="75000"/>
                  </a:schemeClr>
                </a:solidFill>
              </a:rPr>
              <a:t>(totale del carico della seduta di allenamento)</a:t>
            </a:r>
          </a:p>
          <a:p>
            <a:pPr>
              <a:lnSpc>
                <a:spcPct val="170000"/>
              </a:lnSpc>
            </a:pPr>
            <a:r>
              <a:rPr lang="it-IT" b="1" dirty="0">
                <a:solidFill>
                  <a:schemeClr val="accent2">
                    <a:lumMod val="75000"/>
                  </a:schemeClr>
                </a:solidFill>
              </a:rPr>
              <a:t>INTENSITÀ</a:t>
            </a:r>
            <a:r>
              <a:rPr lang="it-IT" dirty="0">
                <a:solidFill>
                  <a:schemeClr val="accent2">
                    <a:lumMod val="75000"/>
                  </a:schemeClr>
                </a:solidFill>
              </a:rPr>
              <a:t> (rapporto tra carico e tempo nel quale il carico programmato viene svolto).</a:t>
            </a:r>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28</a:t>
            </a:fld>
            <a:endParaRPr lang="it-IT"/>
          </a:p>
        </p:txBody>
      </p:sp>
    </p:spTree>
    <p:extLst>
      <p:ext uri="{BB962C8B-B14F-4D97-AF65-F5344CB8AC3E}">
        <p14:creationId xmlns:p14="http://schemas.microsoft.com/office/powerpoint/2010/main" val="249017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778098"/>
          </a:xfrm>
        </p:spPr>
        <p:txBody>
          <a:bodyPr>
            <a:noAutofit/>
          </a:bodyPr>
          <a:lstStyle/>
          <a:p>
            <a:pPr algn="ctr"/>
            <a:r>
              <a:rPr lang="it-IT" sz="2400" b="1" dirty="0">
                <a:solidFill>
                  <a:srgbClr val="C00000"/>
                </a:solidFill>
              </a:rPr>
              <a:t>I PARAMETRI DI QUANTITÀ ED INTENSITÀ</a:t>
            </a:r>
          </a:p>
        </p:txBody>
      </p:sp>
      <p:sp>
        <p:nvSpPr>
          <p:cNvPr id="2" name="Content Placeholder 1"/>
          <p:cNvSpPr>
            <a:spLocks noGrp="1"/>
          </p:cNvSpPr>
          <p:nvPr>
            <p:ph idx="1"/>
          </p:nvPr>
        </p:nvSpPr>
        <p:spPr>
          <a:xfrm>
            <a:off x="200472" y="1207293"/>
            <a:ext cx="7920880" cy="4237931"/>
          </a:xfrm>
        </p:spPr>
        <p:txBody>
          <a:bodyPr>
            <a:normAutofit/>
          </a:bodyPr>
          <a:lstStyle/>
          <a:p>
            <a:pPr>
              <a:lnSpc>
                <a:spcPct val="160000"/>
              </a:lnSpc>
            </a:pPr>
            <a:r>
              <a:rPr lang="it-IT" dirty="0"/>
              <a:t>Per </a:t>
            </a:r>
            <a:r>
              <a:rPr lang="it-IT" dirty="0">
                <a:solidFill>
                  <a:srgbClr val="FF0000"/>
                </a:solidFill>
              </a:rPr>
              <a:t>Quantità</a:t>
            </a:r>
            <a:r>
              <a:rPr lang="it-IT" dirty="0"/>
              <a:t> s’intende ad esempio il numero di kg sollevati o il numero di km percorsi nell’allenamento. Ha effetti formativi e dà stabilità agli incrementi ottenuti.</a:t>
            </a:r>
          </a:p>
          <a:p>
            <a:pPr>
              <a:lnSpc>
                <a:spcPct val="160000"/>
              </a:lnSpc>
            </a:pPr>
            <a:r>
              <a:rPr lang="it-IT" dirty="0"/>
              <a:t>Per </a:t>
            </a:r>
            <a:r>
              <a:rPr lang="it-IT" dirty="0">
                <a:solidFill>
                  <a:srgbClr val="FF0000"/>
                </a:solidFill>
              </a:rPr>
              <a:t>Intensità</a:t>
            </a:r>
            <a:r>
              <a:rPr lang="it-IT" dirty="0">
                <a:solidFill>
                  <a:schemeClr val="bg2">
                    <a:lumMod val="50000"/>
                  </a:schemeClr>
                </a:solidFill>
              </a:rPr>
              <a:t> </a:t>
            </a:r>
            <a:r>
              <a:rPr lang="it-IT" dirty="0">
                <a:solidFill>
                  <a:schemeClr val="tx1">
                    <a:lumMod val="95000"/>
                    <a:lumOff val="5000"/>
                  </a:schemeClr>
                </a:solidFill>
              </a:rPr>
              <a:t>si intende </a:t>
            </a:r>
            <a:r>
              <a:rPr lang="it-IT" dirty="0"/>
              <a:t>l’indicazione oggettiva della reale quantità d’impegno (velocità di percorrenza, kg in % del carico massimo)</a:t>
            </a:r>
          </a:p>
          <a:p>
            <a:pPr marL="109728" indent="0" algn="ctr">
              <a:lnSpc>
                <a:spcPct val="160000"/>
              </a:lnSpc>
              <a:buNone/>
            </a:pPr>
            <a:r>
              <a:rPr lang="it-IT" dirty="0">
                <a:solidFill>
                  <a:srgbClr val="FF0000"/>
                </a:solidFill>
              </a:rPr>
              <a:t>QUESTI DUE PARAMETRI DEVONO AVERE UN ANDAMENTO DIVERSIFICATO IN QUANTO HANNO COMPITI ED EFFETTI DIVERSI </a:t>
            </a:r>
          </a:p>
          <a:p>
            <a:pPr marL="109728" indent="0" algn="ctr">
              <a:lnSpc>
                <a:spcPct val="160000"/>
              </a:lnSpc>
              <a:buNone/>
            </a:pPr>
            <a:r>
              <a:rPr lang="it-IT" dirty="0">
                <a:solidFill>
                  <a:srgbClr val="FF0000"/>
                </a:solidFill>
              </a:rPr>
              <a:t>ALL’AUMENTARE DELL’UNO DIMINUISCE L’ALTRO E VICEVERSA </a:t>
            </a:r>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29</a:t>
            </a:fld>
            <a:endParaRPr lang="it-IT"/>
          </a:p>
        </p:txBody>
      </p:sp>
    </p:spTree>
    <p:extLst>
      <p:ext uri="{BB962C8B-B14F-4D97-AF65-F5344CB8AC3E}">
        <p14:creationId xmlns:p14="http://schemas.microsoft.com/office/powerpoint/2010/main" val="379304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C00000"/>
                </a:solidFill>
              </a:rPr>
              <a:t>TAPPE CARATTERIZZANTI UN GRANDE CICLO DI ALLENAMENTO</a:t>
            </a:r>
          </a:p>
        </p:txBody>
      </p:sp>
      <p:sp>
        <p:nvSpPr>
          <p:cNvPr id="2" name="Segnaposto contenuto 1"/>
          <p:cNvSpPr>
            <a:spLocks noGrp="1"/>
          </p:cNvSpPr>
          <p:nvPr>
            <p:ph idx="1"/>
          </p:nvPr>
        </p:nvSpPr>
        <p:spPr/>
        <p:txBody>
          <a:bodyPr>
            <a:normAutofit/>
          </a:bodyPr>
          <a:lstStyle/>
          <a:p>
            <a:pPr algn="ctr">
              <a:lnSpc>
                <a:spcPct val="150000"/>
              </a:lnSpc>
            </a:pPr>
            <a:r>
              <a:rPr lang="it-IT" b="1" dirty="0"/>
              <a:t>Un ciclo di allenamento è caratterizzato dall'alternarsi di varie tappe</a:t>
            </a:r>
            <a:r>
              <a:rPr lang="it-IT" dirty="0"/>
              <a:t> in cui gli esercizi assumono carattere:</a:t>
            </a:r>
          </a:p>
          <a:p>
            <a:pPr algn="ctr">
              <a:lnSpc>
                <a:spcPct val="150000"/>
              </a:lnSpc>
            </a:pPr>
            <a:r>
              <a:rPr lang="it-IT" dirty="0"/>
              <a:t>GENERALE:</a:t>
            </a:r>
          </a:p>
          <a:p>
            <a:pPr algn="ctr">
              <a:lnSpc>
                <a:spcPct val="150000"/>
              </a:lnSpc>
            </a:pPr>
            <a:r>
              <a:rPr lang="it-IT" dirty="0"/>
              <a:t>FONDAMENTALE</a:t>
            </a:r>
          </a:p>
          <a:p>
            <a:pPr algn="ctr">
              <a:lnSpc>
                <a:spcPct val="150000"/>
              </a:lnSpc>
            </a:pPr>
            <a:r>
              <a:rPr lang="it-IT" dirty="0"/>
              <a:t>SPECIALE</a:t>
            </a:r>
          </a:p>
          <a:p>
            <a:pPr algn="ctr">
              <a:lnSpc>
                <a:spcPct val="150000"/>
              </a:lnSpc>
            </a:pPr>
            <a:r>
              <a:rPr lang="it-IT" dirty="0"/>
              <a:t>SPECIFICO</a:t>
            </a:r>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a:t>
            </a:fld>
            <a:endParaRPr lang="it-IT"/>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488504" y="274638"/>
            <a:ext cx="7048586" cy="994122"/>
          </a:xfrm>
        </p:spPr>
        <p:txBody>
          <a:bodyPr>
            <a:noAutofit/>
          </a:bodyPr>
          <a:lstStyle/>
          <a:p>
            <a:pPr algn="ctr"/>
            <a:r>
              <a:rPr lang="it-IT" sz="3200" dirty="0">
                <a:solidFill>
                  <a:srgbClr val="C00000"/>
                </a:solidFill>
              </a:rPr>
              <a:t>COME CLASSIFICHIAMO GLI SPORT DI COMBATTIMENTO</a:t>
            </a:r>
            <a:endParaRPr lang="it-IT" sz="2400" b="1" dirty="0">
              <a:solidFill>
                <a:srgbClr val="C00000"/>
              </a:solidFill>
            </a:endParaRPr>
          </a:p>
        </p:txBody>
      </p:sp>
      <p:sp>
        <p:nvSpPr>
          <p:cNvPr id="2" name="Content Placeholder 1"/>
          <p:cNvSpPr>
            <a:spLocks noGrp="1"/>
          </p:cNvSpPr>
          <p:nvPr>
            <p:ph idx="1"/>
          </p:nvPr>
        </p:nvSpPr>
        <p:spPr>
          <a:xfrm>
            <a:off x="488504" y="1207293"/>
            <a:ext cx="7128792" cy="3877891"/>
          </a:xfrm>
        </p:spPr>
        <p:txBody>
          <a:bodyPr>
            <a:normAutofit/>
          </a:bodyPr>
          <a:lstStyle/>
          <a:p>
            <a:pPr marL="109728" indent="0">
              <a:buNone/>
            </a:pPr>
            <a:endParaRPr lang="it-IT" dirty="0"/>
          </a:p>
          <a:p>
            <a:pPr marL="109728" indent="0">
              <a:buNone/>
            </a:pPr>
            <a:r>
              <a:rPr lang="it-IT" dirty="0"/>
              <a:t>Djatschkow classificava quattro tipi di sport:</a:t>
            </a:r>
          </a:p>
          <a:p>
            <a:pPr marL="109728" indent="0">
              <a:buNone/>
            </a:pPr>
            <a:endParaRPr lang="it-IT" dirty="0"/>
          </a:p>
          <a:p>
            <a:r>
              <a:rPr lang="it-IT" sz="1800" dirty="0">
                <a:solidFill>
                  <a:srgbClr val="00B0F0"/>
                </a:solidFill>
              </a:rPr>
              <a:t>1</a:t>
            </a:r>
            <a:r>
              <a:rPr lang="it-IT" sz="1800" dirty="0">
                <a:solidFill>
                  <a:srgbClr val="0070C0"/>
                </a:solidFill>
              </a:rPr>
              <a:t>. Sport di forza e/o velocità;</a:t>
            </a:r>
            <a:endParaRPr lang="it-IT" dirty="0">
              <a:solidFill>
                <a:srgbClr val="0070C0"/>
              </a:solidFill>
            </a:endParaRPr>
          </a:p>
          <a:p>
            <a:r>
              <a:rPr lang="it-IT" dirty="0">
                <a:solidFill>
                  <a:srgbClr val="0070C0"/>
                </a:solidFill>
              </a:rPr>
              <a:t>2. sport di resistenza</a:t>
            </a:r>
          </a:p>
          <a:p>
            <a:r>
              <a:rPr lang="it-IT" dirty="0">
                <a:solidFill>
                  <a:srgbClr val="0070C0"/>
                </a:solidFill>
              </a:rPr>
              <a:t>3. sport di significato qualitativo</a:t>
            </a:r>
          </a:p>
          <a:p>
            <a:r>
              <a:rPr lang="it-IT" dirty="0">
                <a:solidFill>
                  <a:srgbClr val="0070C0"/>
                </a:solidFill>
              </a:rPr>
              <a:t>4. sport di situazione</a:t>
            </a:r>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30</a:t>
            </a:fld>
            <a:endParaRPr lang="it-IT"/>
          </a:p>
        </p:txBody>
      </p:sp>
    </p:spTree>
    <p:extLst>
      <p:ext uri="{BB962C8B-B14F-4D97-AF65-F5344CB8AC3E}">
        <p14:creationId xmlns:p14="http://schemas.microsoft.com/office/powerpoint/2010/main" val="119533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7"/>
          <p:cNvSpPr>
            <a:spLocks noGrp="1"/>
          </p:cNvSpPr>
          <p:nvPr>
            <p:ph type="ftr" sz="quarter" idx="11"/>
          </p:nvPr>
        </p:nvSpPr>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31</a:t>
            </a:fld>
            <a:endParaRPr lang="it-IT"/>
          </a:p>
        </p:txBody>
      </p:sp>
      <p:sp>
        <p:nvSpPr>
          <p:cNvPr id="11" name="CasellaDiTesto 10">
            <a:extLst>
              <a:ext uri="{FF2B5EF4-FFF2-40B4-BE49-F238E27FC236}">
                <a16:creationId xmlns:a16="http://schemas.microsoft.com/office/drawing/2014/main" id="{5478BEA6-8CCA-49E2-991B-A8A0EA2513D1}"/>
              </a:ext>
            </a:extLst>
          </p:cNvPr>
          <p:cNvSpPr txBox="1"/>
          <p:nvPr/>
        </p:nvSpPr>
        <p:spPr>
          <a:xfrm>
            <a:off x="560512" y="1124744"/>
            <a:ext cx="6878512" cy="3416320"/>
          </a:xfrm>
          <a:prstGeom prst="rect">
            <a:avLst/>
          </a:prstGeom>
          <a:noFill/>
        </p:spPr>
        <p:txBody>
          <a:bodyPr wrap="square">
            <a:spAutoFit/>
          </a:bodyPr>
          <a:lstStyle/>
          <a:p>
            <a:pPr marL="109728"/>
            <a:r>
              <a:rPr lang="it-IT" sz="2400" b="1" dirty="0">
                <a:solidFill>
                  <a:srgbClr val="0070C0"/>
                </a:solidFill>
              </a:rPr>
              <a:t>1. Sport di forza e/o velocità;</a:t>
            </a:r>
          </a:p>
          <a:p>
            <a:pPr marL="109728" indent="0">
              <a:buNone/>
            </a:pPr>
            <a:endParaRPr lang="it-IT" dirty="0"/>
          </a:p>
          <a:p>
            <a:pPr marL="109728" indent="0">
              <a:buNone/>
            </a:pPr>
            <a:r>
              <a:rPr lang="it-IT" dirty="0"/>
              <a:t>Nel primo gruppo sono compresi, rispettivamente, sport la cui valutazione avviene con estrema precisione dato che si misurano in termini di peso o velocità </a:t>
            </a:r>
          </a:p>
          <a:p>
            <a:pPr>
              <a:buNone/>
            </a:pPr>
            <a:endParaRPr lang="it-IT" sz="2400" b="1" dirty="0">
              <a:solidFill>
                <a:srgbClr val="00B0F0"/>
              </a:solidFill>
            </a:endParaRPr>
          </a:p>
          <a:p>
            <a:pPr>
              <a:buNone/>
            </a:pPr>
            <a:r>
              <a:rPr lang="it-IT" sz="2400" b="1" dirty="0">
                <a:solidFill>
                  <a:srgbClr val="0070C0"/>
                </a:solidFill>
                <a:effectLst>
                  <a:outerShdw blurRad="38100" dist="38100" dir="2700000" algn="tl">
                    <a:srgbClr val="000000">
                      <a:alpha val="43137"/>
                    </a:srgbClr>
                  </a:outerShdw>
                </a:effectLst>
              </a:rPr>
              <a:t>2. Sport di resistenza;</a:t>
            </a:r>
          </a:p>
          <a:p>
            <a:endParaRPr lang="it-IT" dirty="0"/>
          </a:p>
          <a:p>
            <a:pPr marL="109728" indent="0">
              <a:buNone/>
            </a:pPr>
            <a:r>
              <a:rPr lang="it-IT" dirty="0"/>
              <a:t>mentre nel secondo gruppo sono compresi sport che si effettuano sulle lunghe distanze e che si misurano in termini di tempo.</a:t>
            </a:r>
          </a:p>
        </p:txBody>
      </p:sp>
    </p:spTree>
    <p:extLst>
      <p:ext uri="{BB962C8B-B14F-4D97-AF65-F5344CB8AC3E}">
        <p14:creationId xmlns:p14="http://schemas.microsoft.com/office/powerpoint/2010/main" val="238121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778098"/>
          </a:xfrm>
        </p:spPr>
        <p:txBody>
          <a:bodyPr>
            <a:noAutofit/>
          </a:bodyPr>
          <a:lstStyle/>
          <a:p>
            <a:pPr algn="ctr"/>
            <a:endParaRPr lang="it-IT" sz="2400" b="1" dirty="0">
              <a:solidFill>
                <a:srgbClr val="C00000"/>
              </a:solidFill>
            </a:endParaRPr>
          </a:p>
        </p:txBody>
      </p:sp>
      <p:sp>
        <p:nvSpPr>
          <p:cNvPr id="2" name="Content Placeholder 1"/>
          <p:cNvSpPr>
            <a:spLocks noGrp="1"/>
          </p:cNvSpPr>
          <p:nvPr>
            <p:ph idx="1"/>
          </p:nvPr>
        </p:nvSpPr>
        <p:spPr>
          <a:xfrm>
            <a:off x="488504" y="1340768"/>
            <a:ext cx="7056784" cy="4104456"/>
          </a:xfrm>
        </p:spPr>
        <p:txBody>
          <a:bodyPr>
            <a:normAutofit/>
          </a:bodyPr>
          <a:lstStyle/>
          <a:p>
            <a:pPr marL="109728" indent="0">
              <a:buNone/>
            </a:pPr>
            <a:r>
              <a:rPr lang="it-IT" sz="2400" b="1" dirty="0">
                <a:solidFill>
                  <a:srgbClr val="0070C0"/>
                </a:solidFill>
              </a:rPr>
              <a:t>3. Sport di significato qualitativo:</a:t>
            </a:r>
          </a:p>
          <a:p>
            <a:pPr marL="109728" indent="0">
              <a:buNone/>
            </a:pPr>
            <a:r>
              <a:rPr lang="it-IT" dirty="0"/>
              <a:t>Al terzo gruppo appartengono gli sport tecnico-compositori, come ginnastica artistica, ritmica, tuffi e per quanto concerne il karate il judo e il </a:t>
            </a:r>
            <a:r>
              <a:rPr lang="it-IT" dirty="0" err="1"/>
              <a:t>ju</a:t>
            </a:r>
            <a:r>
              <a:rPr lang="it-IT" dirty="0"/>
              <a:t> jitsu nella specialità del kata,  caratterizzate da un numero variabile di tecniche che vengono combinate tra loro, dando luogo ad un esercizio che viene valutato nella sua espressione qualitativa, al fine dell’assegnazione di un punteggio. Quindi la qualità della tecnica diventa oggetto di valutazione e quindi obiettivo dell’allenamento.</a:t>
            </a:r>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32</a:t>
            </a:fld>
            <a:endParaRPr lang="it-IT"/>
          </a:p>
        </p:txBody>
      </p:sp>
    </p:spTree>
    <p:extLst>
      <p:ext uri="{BB962C8B-B14F-4D97-AF65-F5344CB8AC3E}">
        <p14:creationId xmlns:p14="http://schemas.microsoft.com/office/powerpoint/2010/main" val="243981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130026"/>
          </a:xfrm>
        </p:spPr>
        <p:txBody>
          <a:bodyPr>
            <a:noAutofit/>
          </a:bodyPr>
          <a:lstStyle/>
          <a:p>
            <a:pPr algn="ctr"/>
            <a:endParaRPr lang="it-IT" sz="2400" b="1" dirty="0">
              <a:solidFill>
                <a:srgbClr val="C00000"/>
              </a:solidFill>
            </a:endParaRPr>
          </a:p>
        </p:txBody>
      </p:sp>
      <p:sp>
        <p:nvSpPr>
          <p:cNvPr id="2" name="Content Placeholder 1"/>
          <p:cNvSpPr>
            <a:spLocks noGrp="1"/>
          </p:cNvSpPr>
          <p:nvPr>
            <p:ph idx="1"/>
          </p:nvPr>
        </p:nvSpPr>
        <p:spPr>
          <a:xfrm>
            <a:off x="488504" y="1052735"/>
            <a:ext cx="7221601" cy="4392489"/>
          </a:xfrm>
        </p:spPr>
        <p:txBody>
          <a:bodyPr>
            <a:normAutofit fontScale="70000" lnSpcReduction="20000"/>
          </a:bodyPr>
          <a:lstStyle/>
          <a:p>
            <a:pPr marL="109728" indent="0">
              <a:buNone/>
            </a:pPr>
            <a:r>
              <a:rPr lang="it-IT" sz="3400" b="1" dirty="0">
                <a:solidFill>
                  <a:srgbClr val="0070C0"/>
                </a:solidFill>
              </a:rPr>
              <a:t>4. Sport di situazione</a:t>
            </a:r>
          </a:p>
          <a:p>
            <a:pPr marL="109728" indent="0">
              <a:buNone/>
            </a:pPr>
            <a:r>
              <a:rPr lang="it-IT" sz="3600" dirty="0"/>
              <a:t>tutte le specialità caratterizzate dalla mutevolezza delle situazioni nel contesto della gara. Nel </a:t>
            </a:r>
            <a:r>
              <a:rPr lang="it-IT" sz="3600" dirty="0" err="1"/>
              <a:t>kumité</a:t>
            </a:r>
            <a:r>
              <a:rPr lang="it-IT" sz="3600" dirty="0"/>
              <a:t> dove il confronto è diretto,  la mutevolezza della situazione è determinata dall’interazione motoria oppositiva tra i due atleti, i due antagonisti agiscono e si comportano per rendere il contesto  più incerto possibile al fine di mettere in difficoltà la capacità di reazione dell’avversario. Il confronto consiste nell’acquisizione di una superiorità che esprima valenze psicofisiche e abilità motorie superiori a quelle dell’avversario</a:t>
            </a:r>
          </a:p>
          <a:p>
            <a:pPr marL="109728" indent="0">
              <a:buNone/>
            </a:pPr>
            <a:endParaRPr lang="it-IT" sz="2400" b="1" dirty="0">
              <a:solidFill>
                <a:srgbClr val="0070C0"/>
              </a:solidFill>
            </a:endParaRPr>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33</a:t>
            </a:fld>
            <a:endParaRPr lang="it-IT"/>
          </a:p>
        </p:txBody>
      </p:sp>
    </p:spTree>
    <p:extLst>
      <p:ext uri="{BB962C8B-B14F-4D97-AF65-F5344CB8AC3E}">
        <p14:creationId xmlns:p14="http://schemas.microsoft.com/office/powerpoint/2010/main" val="2179315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778098"/>
          </a:xfrm>
        </p:spPr>
        <p:txBody>
          <a:bodyPr>
            <a:noAutofit/>
          </a:bodyPr>
          <a:lstStyle/>
          <a:p>
            <a:pPr algn="ctr"/>
            <a:r>
              <a:rPr lang="it-IT" sz="4000" b="1" dirty="0">
                <a:solidFill>
                  <a:srgbClr val="C00000"/>
                </a:solidFill>
              </a:rPr>
              <a:t>CLOSED SKILL</a:t>
            </a:r>
          </a:p>
        </p:txBody>
      </p:sp>
      <p:sp>
        <p:nvSpPr>
          <p:cNvPr id="2" name="Content Placeholder 1"/>
          <p:cNvSpPr>
            <a:spLocks noGrp="1"/>
          </p:cNvSpPr>
          <p:nvPr>
            <p:ph idx="1"/>
          </p:nvPr>
        </p:nvSpPr>
        <p:spPr>
          <a:xfrm>
            <a:off x="344488" y="1207293"/>
            <a:ext cx="7344816" cy="4237931"/>
          </a:xfrm>
        </p:spPr>
        <p:txBody>
          <a:bodyPr>
            <a:normAutofit/>
          </a:bodyPr>
          <a:lstStyle/>
          <a:p>
            <a:pPr marL="109728" indent="0">
              <a:buNone/>
            </a:pPr>
            <a:r>
              <a:rPr lang="it-IT" sz="2400" dirty="0"/>
              <a:t>O </a:t>
            </a:r>
            <a:r>
              <a:rPr lang="it-IT" sz="2400" b="1" dirty="0">
                <a:solidFill>
                  <a:srgbClr val="0070C0"/>
                </a:solidFill>
              </a:rPr>
              <a:t>abilità chiuse</a:t>
            </a:r>
            <a:r>
              <a:rPr lang="it-IT" sz="2400" dirty="0"/>
              <a:t>, sport di tipo </a:t>
            </a:r>
            <a:r>
              <a:rPr lang="it-IT" sz="2400" dirty="0" err="1"/>
              <a:t>compositorio</a:t>
            </a:r>
            <a:r>
              <a:rPr lang="it-IT" sz="2400" dirty="0"/>
              <a:t>, o di significato qualitativo (kata), in cui l’ambiente esterno è stabile dato che non sono presenti grandezze di disturbo di tipo antagonistico e dove l’atleta esprime le sequenze motorie che ha memorizzato. Quindi quanto più è stabile la tecnica, dettagliato e preciso il programma motorio, anche nella sua integrazione con la componente condizionale, tanto maggiori sono le possibilità che l’atleta produca una prestazione ottimale.</a:t>
            </a:r>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34</a:t>
            </a:fld>
            <a:endParaRPr lang="it-IT"/>
          </a:p>
        </p:txBody>
      </p:sp>
    </p:spTree>
    <p:extLst>
      <p:ext uri="{BB962C8B-B14F-4D97-AF65-F5344CB8AC3E}">
        <p14:creationId xmlns:p14="http://schemas.microsoft.com/office/powerpoint/2010/main" val="1903146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778098"/>
          </a:xfrm>
        </p:spPr>
        <p:txBody>
          <a:bodyPr>
            <a:noAutofit/>
          </a:bodyPr>
          <a:lstStyle/>
          <a:p>
            <a:pPr algn="ctr"/>
            <a:r>
              <a:rPr lang="it-IT" sz="4000" b="1" dirty="0">
                <a:solidFill>
                  <a:srgbClr val="C00000"/>
                </a:solidFill>
              </a:rPr>
              <a:t>OPEN SKILL</a:t>
            </a:r>
          </a:p>
        </p:txBody>
      </p:sp>
      <p:sp>
        <p:nvSpPr>
          <p:cNvPr id="2" name="Content Placeholder 1"/>
          <p:cNvSpPr>
            <a:spLocks noGrp="1"/>
          </p:cNvSpPr>
          <p:nvPr>
            <p:ph idx="1"/>
          </p:nvPr>
        </p:nvSpPr>
        <p:spPr>
          <a:xfrm>
            <a:off x="344488" y="1207293"/>
            <a:ext cx="7344816" cy="4597971"/>
          </a:xfrm>
        </p:spPr>
        <p:txBody>
          <a:bodyPr>
            <a:normAutofit fontScale="85000" lnSpcReduction="20000"/>
          </a:bodyPr>
          <a:lstStyle/>
          <a:p>
            <a:pPr marL="109728" indent="0" algn="ctr">
              <a:buNone/>
            </a:pPr>
            <a:r>
              <a:rPr lang="it-IT" sz="2400" dirty="0">
                <a:solidFill>
                  <a:srgbClr val="0070C0"/>
                </a:solidFill>
              </a:rPr>
              <a:t>si esprimono in situazione di variabilità continue, quindi diventa di fondamentale importanza per l’atleta reagire in modo tempestivo e adeguato alla mutevolezza delle situazioni. Negli sport di combattimento queste abilità consistono nel riuscire ad individuare continuamente i dati da utilizzare per le elaborazioni necessarie a produrre atti motori efficaci e tempestivi. </a:t>
            </a:r>
          </a:p>
          <a:p>
            <a:pPr marL="109728" indent="0">
              <a:buNone/>
            </a:pPr>
            <a:r>
              <a:rPr lang="it-IT" sz="3600" dirty="0"/>
              <a:t>Dal punto di vista funzionale si tratta di attività neuro-psico-motorie. È evidente che il movimento dell’avversario deve essere percepito in termini spazio-temporali e gli deve essere attribuito un significato corretto al fine di attivare una risposta efficace.</a:t>
            </a:r>
          </a:p>
          <a:p>
            <a:pPr marL="109728" indent="0">
              <a:buNone/>
            </a:pPr>
            <a:endParaRPr lang="it-IT" sz="2400" dirty="0"/>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35</a:t>
            </a:fld>
            <a:endParaRPr lang="it-IT"/>
          </a:p>
        </p:txBody>
      </p:sp>
    </p:spTree>
    <p:extLst>
      <p:ext uri="{BB962C8B-B14F-4D97-AF65-F5344CB8AC3E}">
        <p14:creationId xmlns:p14="http://schemas.microsoft.com/office/powerpoint/2010/main" val="635504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1190070"/>
          </a:xfrm>
        </p:spPr>
        <p:txBody>
          <a:bodyPr>
            <a:noAutofit/>
          </a:bodyPr>
          <a:lstStyle/>
          <a:p>
            <a:pPr algn="ctr"/>
            <a:r>
              <a:rPr lang="it-IT" sz="4000" b="1" dirty="0">
                <a:solidFill>
                  <a:srgbClr val="C00000"/>
                </a:solidFill>
              </a:rPr>
              <a:t>SPORT DI SITUAZIONE</a:t>
            </a:r>
          </a:p>
        </p:txBody>
      </p:sp>
      <p:sp>
        <p:nvSpPr>
          <p:cNvPr id="2" name="Content Placeholder 1"/>
          <p:cNvSpPr>
            <a:spLocks noGrp="1"/>
          </p:cNvSpPr>
          <p:nvPr>
            <p:ph idx="1"/>
          </p:nvPr>
        </p:nvSpPr>
        <p:spPr>
          <a:xfrm>
            <a:off x="344488" y="1700808"/>
            <a:ext cx="7344816" cy="4104456"/>
          </a:xfrm>
        </p:spPr>
        <p:txBody>
          <a:bodyPr>
            <a:normAutofit/>
          </a:bodyPr>
          <a:lstStyle/>
          <a:p>
            <a:pPr marL="109728" indent="0">
              <a:buNone/>
            </a:pPr>
            <a:r>
              <a:rPr lang="it-IT" sz="2400" dirty="0"/>
              <a:t>Con </a:t>
            </a:r>
            <a:r>
              <a:rPr lang="it-IT" sz="2400" b="1" dirty="0"/>
              <a:t>l'esercitazione ripetuta dell'azione di gara</a:t>
            </a:r>
            <a:r>
              <a:rPr lang="it-IT" sz="2400" dirty="0"/>
              <a:t> le componenti parziali dell'azione si evolvono diventando abilità che rappresentano un determinato livello di appropriazione dell'azione e presentano una certa stabilità e resistenza nei confronti di fattori di disturbo</a:t>
            </a:r>
          </a:p>
          <a:p>
            <a:pPr marL="109728" indent="0">
              <a:buNone/>
            </a:pPr>
            <a:endParaRPr lang="it-IT" sz="2400" dirty="0"/>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36</a:t>
            </a:fld>
            <a:endParaRPr lang="it-IT"/>
          </a:p>
        </p:txBody>
      </p:sp>
    </p:spTree>
    <p:extLst>
      <p:ext uri="{BB962C8B-B14F-4D97-AF65-F5344CB8AC3E}">
        <p14:creationId xmlns:p14="http://schemas.microsoft.com/office/powerpoint/2010/main" val="2835786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a:xfrm>
            <a:off x="838200" y="274638"/>
            <a:ext cx="6698890" cy="1190070"/>
          </a:xfrm>
        </p:spPr>
        <p:txBody>
          <a:bodyPr>
            <a:noAutofit/>
          </a:bodyPr>
          <a:lstStyle/>
          <a:p>
            <a:pPr algn="ctr"/>
            <a:r>
              <a:rPr lang="it-IT" sz="4000" dirty="0">
                <a:solidFill>
                  <a:srgbClr val="C00000"/>
                </a:solidFill>
              </a:rPr>
              <a:t>L’obiettivo dell’allenamento nel combattimento</a:t>
            </a:r>
            <a:endParaRPr lang="it-IT" sz="4000" b="1" dirty="0">
              <a:solidFill>
                <a:srgbClr val="C00000"/>
              </a:solidFill>
            </a:endParaRPr>
          </a:p>
        </p:txBody>
      </p:sp>
      <p:sp>
        <p:nvSpPr>
          <p:cNvPr id="2" name="Content Placeholder 1"/>
          <p:cNvSpPr>
            <a:spLocks noGrp="1"/>
          </p:cNvSpPr>
          <p:nvPr>
            <p:ph idx="1"/>
          </p:nvPr>
        </p:nvSpPr>
        <p:spPr>
          <a:xfrm>
            <a:off x="344488" y="1700808"/>
            <a:ext cx="7416824" cy="4104456"/>
          </a:xfrm>
        </p:spPr>
        <p:txBody>
          <a:bodyPr>
            <a:normAutofit fontScale="62500" lnSpcReduction="20000"/>
          </a:bodyPr>
          <a:lstStyle/>
          <a:p>
            <a:pPr marL="109728" indent="0">
              <a:buNone/>
            </a:pPr>
            <a:r>
              <a:rPr lang="it-IT" sz="3600" dirty="0"/>
              <a:t>è quello di produrre un insieme integrato di valenze costituito da </a:t>
            </a:r>
            <a:r>
              <a:rPr lang="it-IT" sz="3600" b="1" dirty="0"/>
              <a:t>abilità di tipo cognitivo </a:t>
            </a:r>
            <a:r>
              <a:rPr lang="it-IT" sz="3600" dirty="0"/>
              <a:t>e da </a:t>
            </a:r>
            <a:r>
              <a:rPr lang="it-IT" sz="3600" b="1" dirty="0"/>
              <a:t>capacità di tipo coordinativo e condizionale </a:t>
            </a:r>
            <a:r>
              <a:rPr lang="it-IT" sz="3600" dirty="0"/>
              <a:t>che siano disponibili al momento della prestazione. Il processo d’automatizzazione dell’insieme tecnico del combattimento (tecniche di gamba, di braccia, di proiezione) richiede un’organizzazione della memoria che risponda a una progettualità ben precisa. In conclusione il Kata si integra perfettamente nella costruzione delle mappe rigide. Per il Kumite invece è necessario operare secondo una metodologia completamente differente al fine di creare mappe elastiche. </a:t>
            </a:r>
          </a:p>
          <a:p>
            <a:pPr marL="109728" indent="0">
              <a:buNone/>
            </a:pPr>
            <a:endParaRPr lang="it-IT" sz="2400" dirty="0"/>
          </a:p>
          <a:p>
            <a:pPr marL="109728" indent="0">
              <a:buNone/>
            </a:pPr>
            <a:endParaRPr lang="it-IT" dirty="0"/>
          </a:p>
        </p:txBody>
      </p:sp>
      <p:sp>
        <p:nvSpPr>
          <p:cNvPr id="4"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37</a:t>
            </a:fld>
            <a:endParaRPr lang="it-IT"/>
          </a:p>
        </p:txBody>
      </p:sp>
    </p:spTree>
    <p:extLst>
      <p:ext uri="{BB962C8B-B14F-4D97-AF65-F5344CB8AC3E}">
        <p14:creationId xmlns:p14="http://schemas.microsoft.com/office/powerpoint/2010/main" val="1931705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53821" y="476672"/>
            <a:ext cx="6876689" cy="936104"/>
          </a:xfrm>
        </p:spPr>
        <p:txBody>
          <a:bodyPr>
            <a:normAutofit/>
          </a:bodyPr>
          <a:lstStyle/>
          <a:p>
            <a:pPr algn="ctr"/>
            <a:r>
              <a:rPr lang="it-IT" sz="3600" dirty="0">
                <a:solidFill>
                  <a:srgbClr val="C00000"/>
                </a:solidFill>
              </a:rPr>
              <a:t>LA PROGRAMMAZIONE</a:t>
            </a:r>
            <a:endParaRPr lang="it-IT" sz="2800" dirty="0">
              <a:solidFill>
                <a:srgbClr val="C00000"/>
              </a:solidFill>
            </a:endParaRPr>
          </a:p>
        </p:txBody>
      </p:sp>
      <p:sp>
        <p:nvSpPr>
          <p:cNvPr id="2" name="Segnaposto contenuto 1"/>
          <p:cNvSpPr>
            <a:spLocks noGrp="1"/>
          </p:cNvSpPr>
          <p:nvPr>
            <p:ph idx="1"/>
          </p:nvPr>
        </p:nvSpPr>
        <p:spPr>
          <a:xfrm>
            <a:off x="416496" y="1420435"/>
            <a:ext cx="7488832" cy="3880773"/>
          </a:xfrm>
        </p:spPr>
        <p:txBody>
          <a:bodyPr>
            <a:normAutofit/>
          </a:bodyPr>
          <a:lstStyle/>
          <a:p>
            <a:pPr marL="109728" indent="0" algn="ctr">
              <a:lnSpc>
                <a:spcPct val="150000"/>
              </a:lnSpc>
              <a:buNone/>
            </a:pPr>
            <a:r>
              <a:rPr lang="it-IT" b="1" dirty="0">
                <a:solidFill>
                  <a:schemeClr val="tx2">
                    <a:lumMod val="60000"/>
                    <a:lumOff val="40000"/>
                  </a:schemeClr>
                </a:solidFill>
              </a:rPr>
              <a:t>è la creazione di un progetto di allenamento che tiene conto del maggior numero di variabili e del tempo a nostra disposizione. Se si vuole preparare una futura prestazione di vertice in un determinato sport o in una disciplina, in tutte le tappe della sua costruzione, ogni </a:t>
            </a:r>
            <a:r>
              <a:rPr lang="it-IT" b="1" i="1" dirty="0">
                <a:solidFill>
                  <a:schemeClr val="tx2">
                    <a:lumMod val="60000"/>
                    <a:lumOff val="40000"/>
                  </a:schemeClr>
                </a:solidFill>
              </a:rPr>
              <a:t>obiettivo, metodo, contenuto, mezzo e struttura</a:t>
            </a:r>
            <a:r>
              <a:rPr lang="it-IT" b="1" dirty="0">
                <a:solidFill>
                  <a:schemeClr val="tx2">
                    <a:lumMod val="60000"/>
                    <a:lumOff val="40000"/>
                  </a:schemeClr>
                </a:solidFill>
              </a:rPr>
              <a:t> dell’allenamento si devono orientare su quanto viene richiesto dalla struttura specifica della prestazione pronosticata in questo sport o sua disciplina</a:t>
            </a:r>
            <a:r>
              <a:rPr lang="it-IT" dirty="0">
                <a:solidFill>
                  <a:schemeClr val="tx2">
                    <a:lumMod val="60000"/>
                    <a:lumOff val="40000"/>
                  </a:schemeClr>
                </a:solidFill>
              </a:rPr>
              <a:t> </a:t>
            </a:r>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38</a:t>
            </a:fld>
            <a:endParaRPr lang="it-IT"/>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3600" b="0" dirty="0">
                <a:solidFill>
                  <a:srgbClr val="C00000"/>
                </a:solidFill>
              </a:rPr>
              <a:t>Elementi fondamentali della programmazione </a:t>
            </a:r>
            <a:endParaRPr lang="it-IT" dirty="0">
              <a:solidFill>
                <a:srgbClr val="C00000"/>
              </a:solidFill>
            </a:endParaRPr>
          </a:p>
        </p:txBody>
      </p:sp>
      <p:sp>
        <p:nvSpPr>
          <p:cNvPr id="2" name="Segnaposto contenuto 1"/>
          <p:cNvSpPr>
            <a:spLocks noGrp="1"/>
          </p:cNvSpPr>
          <p:nvPr>
            <p:ph idx="1"/>
          </p:nvPr>
        </p:nvSpPr>
        <p:spPr>
          <a:xfrm>
            <a:off x="660399" y="2160591"/>
            <a:ext cx="6876690" cy="2780578"/>
          </a:xfrm>
        </p:spPr>
        <p:txBody>
          <a:bodyPr/>
          <a:lstStyle/>
          <a:p>
            <a:pPr algn="ctr">
              <a:lnSpc>
                <a:spcPct val="150000"/>
              </a:lnSpc>
            </a:pPr>
            <a:r>
              <a:rPr lang="it-IT" dirty="0"/>
              <a:t>Analisi della situazione di partenza</a:t>
            </a:r>
          </a:p>
          <a:p>
            <a:pPr algn="ctr">
              <a:lnSpc>
                <a:spcPct val="150000"/>
              </a:lnSpc>
            </a:pPr>
            <a:r>
              <a:rPr lang="it-IT" dirty="0"/>
              <a:t>Obiettivi</a:t>
            </a:r>
          </a:p>
          <a:p>
            <a:pPr algn="ctr">
              <a:lnSpc>
                <a:spcPct val="150000"/>
              </a:lnSpc>
            </a:pPr>
            <a:r>
              <a:rPr lang="it-IT" dirty="0"/>
              <a:t>Metodi e mezzi</a:t>
            </a:r>
            <a:r>
              <a:rPr lang="it-IT" b="1" dirty="0"/>
              <a:t> </a:t>
            </a:r>
          </a:p>
          <a:p>
            <a:pPr algn="ctr">
              <a:lnSpc>
                <a:spcPct val="150000"/>
              </a:lnSpc>
            </a:pPr>
            <a:r>
              <a:rPr lang="it-IT" dirty="0"/>
              <a:t>Verifica e valutazione (intermedia e finale)</a:t>
            </a:r>
            <a:r>
              <a:rPr lang="it-IT" b="1" dirty="0"/>
              <a:t> </a:t>
            </a:r>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39</a:t>
            </a:fld>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C00000"/>
                </a:solidFill>
              </a:rPr>
              <a:t>I PRINCIPI DELL’ALLENAMENTO</a:t>
            </a:r>
            <a:br>
              <a:rPr lang="it-IT" dirty="0">
                <a:solidFill>
                  <a:srgbClr val="C00000"/>
                </a:solidFill>
              </a:rPr>
            </a:br>
            <a:endParaRPr lang="it-IT" dirty="0">
              <a:solidFill>
                <a:srgbClr val="C00000"/>
              </a:solidFill>
            </a:endParaRPr>
          </a:p>
        </p:txBody>
      </p:sp>
      <p:sp>
        <p:nvSpPr>
          <p:cNvPr id="2" name="Segnaposto contenuto 1"/>
          <p:cNvSpPr>
            <a:spLocks noGrp="1"/>
          </p:cNvSpPr>
          <p:nvPr>
            <p:ph idx="1"/>
          </p:nvPr>
        </p:nvSpPr>
        <p:spPr>
          <a:xfrm>
            <a:off x="660399" y="1844825"/>
            <a:ext cx="6876690" cy="3456384"/>
          </a:xfrm>
        </p:spPr>
        <p:txBody>
          <a:bodyPr>
            <a:normAutofit fontScale="77500" lnSpcReduction="20000"/>
          </a:bodyPr>
          <a:lstStyle/>
          <a:p>
            <a:pPr marL="109728" indent="0" algn="ctr">
              <a:lnSpc>
                <a:spcPct val="150000"/>
              </a:lnSpc>
              <a:buNone/>
            </a:pPr>
            <a:r>
              <a:rPr lang="it-IT" sz="3600" dirty="0"/>
              <a:t>I principi dell’allenamento sono orientamenti generali, nati da conoscenze scientifiche e verificati attraverso la pratica, indispensabili per pianificare e realizzare l’allenamento.</a:t>
            </a:r>
          </a:p>
        </p:txBody>
      </p:sp>
      <p:sp>
        <p:nvSpPr>
          <p:cNvPr id="5" name="Segnaposto piè di pagina 7"/>
          <p:cNvSpPr>
            <a:spLocks noGrp="1"/>
          </p:cNvSpPr>
          <p:nvPr>
            <p:ph type="ftr" sz="quarter" idx="11"/>
          </p:nvPr>
        </p:nvSpPr>
        <p:spPr>
          <a:xfrm>
            <a:off x="5241032" y="6453335"/>
            <a:ext cx="2469073" cy="360041"/>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a:t>
            </a:fld>
            <a:endParaRPr lang="it-IT"/>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r"/>
            <a:r>
              <a:rPr lang="it-IT" sz="2400" b="0" dirty="0">
                <a:solidFill>
                  <a:srgbClr val="C00000"/>
                </a:solidFill>
              </a:rPr>
              <a:t>Elementi fondamentali della programmazione </a:t>
            </a:r>
            <a:br>
              <a:rPr lang="it-IT" sz="2400" b="0" dirty="0">
                <a:solidFill>
                  <a:srgbClr val="C00000"/>
                </a:solidFill>
              </a:rPr>
            </a:br>
            <a:r>
              <a:rPr lang="it-IT" sz="2400" dirty="0">
                <a:solidFill>
                  <a:srgbClr val="C00000"/>
                </a:solidFill>
              </a:rPr>
              <a:t>ANALISI DELLA SITUAZIONE DI PARTENZA</a:t>
            </a:r>
          </a:p>
        </p:txBody>
      </p:sp>
      <p:sp>
        <p:nvSpPr>
          <p:cNvPr id="2" name="Segnaposto contenuto 1"/>
          <p:cNvSpPr>
            <a:spLocks noGrp="1"/>
          </p:cNvSpPr>
          <p:nvPr>
            <p:ph idx="1"/>
          </p:nvPr>
        </p:nvSpPr>
        <p:spPr>
          <a:xfrm>
            <a:off x="660399" y="1780475"/>
            <a:ext cx="6876690" cy="3880773"/>
          </a:xfrm>
        </p:spPr>
        <p:txBody>
          <a:bodyPr>
            <a:normAutofit fontScale="92500"/>
          </a:bodyPr>
          <a:lstStyle/>
          <a:p>
            <a:pPr marL="109728" indent="0" algn="ctr">
              <a:lnSpc>
                <a:spcPct val="170000"/>
              </a:lnSpc>
              <a:buNone/>
            </a:pPr>
            <a:r>
              <a:rPr lang="it-IT" dirty="0"/>
              <a:t>Se vogliamo avere a disposizione il maggior numero di informazioni possibili, utili alla rappresentazione dei vari fenomeni che prenderemo in considerazione, dobbiamo utilizzare delle modalità di raccolta adeguate ed esaustive, fino ai livelli di dettaglio che ci interessano. Più informazioni dettagliate riusciremo a gestire, e più analisi saremo in grado di fare. Per esempio età degli alunni, conoscenze pregresse e sport praticati precedentemente, grado di sviluppo psico fisico (pre o post pubere).</a:t>
            </a:r>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40</a:t>
            </a:fld>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2400" b="0" dirty="0">
                <a:solidFill>
                  <a:srgbClr val="C00000"/>
                </a:solidFill>
              </a:rPr>
              <a:t>Elementi fondamentali della programmazione</a:t>
            </a:r>
            <a:br>
              <a:rPr lang="it-IT" sz="2400" b="0" dirty="0">
                <a:solidFill>
                  <a:srgbClr val="C00000"/>
                </a:solidFill>
              </a:rPr>
            </a:br>
            <a:r>
              <a:rPr lang="it-IT" sz="2400" dirty="0">
                <a:solidFill>
                  <a:srgbClr val="C00000"/>
                </a:solidFill>
              </a:rPr>
              <a:t>OBIETTIVI</a:t>
            </a:r>
          </a:p>
        </p:txBody>
      </p:sp>
      <p:sp>
        <p:nvSpPr>
          <p:cNvPr id="2" name="Segnaposto contenuto 1"/>
          <p:cNvSpPr>
            <a:spLocks noGrp="1"/>
          </p:cNvSpPr>
          <p:nvPr>
            <p:ph idx="1"/>
          </p:nvPr>
        </p:nvSpPr>
        <p:spPr>
          <a:xfrm>
            <a:off x="416496" y="1700809"/>
            <a:ext cx="7344816" cy="3672407"/>
          </a:xfrm>
        </p:spPr>
        <p:txBody>
          <a:bodyPr>
            <a:normAutofit/>
          </a:bodyPr>
          <a:lstStyle/>
          <a:p>
            <a:pPr marL="109728" indent="0" algn="ctr">
              <a:lnSpc>
                <a:spcPct val="150000"/>
              </a:lnSpc>
              <a:buNone/>
            </a:pPr>
            <a:r>
              <a:rPr lang="it-IT" dirty="0"/>
              <a:t>Questa fase è determinante per condividere i singoli obiettivi, e per aiutare l’atleta a focalizzarsi maggiormente a livello fisico e mentale sugli obiettivi che si è posto e che vuole realizzare. </a:t>
            </a:r>
          </a:p>
          <a:p>
            <a:pPr marL="109728" indent="0" algn="ctr">
              <a:lnSpc>
                <a:spcPct val="150000"/>
              </a:lnSpc>
              <a:buNone/>
            </a:pPr>
            <a:r>
              <a:rPr lang="it-IT" dirty="0"/>
              <a:t>Identificare quali azioni possono avere maggiore forza nel raggiungimento degli obiettivi. </a:t>
            </a:r>
          </a:p>
          <a:p>
            <a:pPr marL="109728" indent="0" algn="ctr">
              <a:lnSpc>
                <a:spcPct val="150000"/>
              </a:lnSpc>
              <a:buNone/>
            </a:pPr>
            <a:r>
              <a:rPr lang="it-IT" dirty="0"/>
              <a:t>Suddividere i macro obiettivi in obiettivi minori e più rapidamente raggiungibili.</a:t>
            </a:r>
          </a:p>
          <a:p>
            <a:pPr marL="109728" indent="0" algn="ctr">
              <a:lnSpc>
                <a:spcPct val="150000"/>
              </a:lnSpc>
              <a:buNone/>
            </a:pPr>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41</a:t>
            </a:fld>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r"/>
            <a:r>
              <a:rPr lang="it-IT" sz="2400" b="0" dirty="0">
                <a:solidFill>
                  <a:srgbClr val="C00000"/>
                </a:solidFill>
              </a:rPr>
              <a:t>Elementi fondamentali della programmazione</a:t>
            </a:r>
            <a:br>
              <a:rPr lang="it-IT" sz="2400" dirty="0">
                <a:solidFill>
                  <a:srgbClr val="C00000"/>
                </a:solidFill>
              </a:rPr>
            </a:br>
            <a:r>
              <a:rPr lang="it-IT" sz="2400" dirty="0">
                <a:solidFill>
                  <a:srgbClr val="C00000"/>
                </a:solidFill>
              </a:rPr>
              <a:t>METODI E MEZZI</a:t>
            </a:r>
          </a:p>
        </p:txBody>
      </p:sp>
      <p:sp>
        <p:nvSpPr>
          <p:cNvPr id="2" name="Segnaposto contenuto 1"/>
          <p:cNvSpPr>
            <a:spLocks noGrp="1"/>
          </p:cNvSpPr>
          <p:nvPr>
            <p:ph idx="1"/>
          </p:nvPr>
        </p:nvSpPr>
        <p:spPr/>
        <p:txBody>
          <a:bodyPr>
            <a:normAutofit/>
          </a:bodyPr>
          <a:lstStyle/>
          <a:p>
            <a:pPr marL="109728" indent="0" algn="ctr">
              <a:lnSpc>
                <a:spcPct val="150000"/>
              </a:lnSpc>
              <a:buNone/>
            </a:pPr>
            <a:r>
              <a:rPr lang="it-IT" dirty="0"/>
              <a:t>S’intende indicare l’insieme di operazioni che permettono di organizzare il lavoro e strutturare tutti i contenuti, per arrivare al raggiungimento degli obiettivi prefissati.</a:t>
            </a:r>
          </a:p>
          <a:p>
            <a:pPr marL="109728" indent="0" algn="ctr">
              <a:lnSpc>
                <a:spcPct val="150000"/>
              </a:lnSpc>
              <a:buNone/>
            </a:pPr>
            <a:r>
              <a:rPr lang="it-IT" dirty="0"/>
              <a:t>La scelta del metodo deve essere adeguata agli obiettivi da raggiungere, alle caratteristiche degli allievi, all’ambiente e agli attrezzi disponibili (mezzi). </a:t>
            </a:r>
          </a:p>
        </p:txBody>
      </p:sp>
      <p:sp>
        <p:nvSpPr>
          <p:cNvPr id="5" name="Segnaposto piè di pagina 7"/>
          <p:cNvSpPr>
            <a:spLocks noGrp="1"/>
          </p:cNvSpPr>
          <p:nvPr>
            <p:ph type="ftr" sz="quarter" idx="11"/>
          </p:nvPr>
        </p:nvSpPr>
        <p:spPr>
          <a:xfrm>
            <a:off x="5241032" y="6520260"/>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42</a:t>
            </a:fld>
            <a:endParaRPr lang="it-IT"/>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C00000"/>
                </a:solidFill>
              </a:rPr>
              <a:t>Scelta del metodo</a:t>
            </a:r>
          </a:p>
        </p:txBody>
      </p:sp>
      <p:sp>
        <p:nvSpPr>
          <p:cNvPr id="3" name="Segnaposto contenuto 2"/>
          <p:cNvSpPr>
            <a:spLocks noGrp="1"/>
          </p:cNvSpPr>
          <p:nvPr>
            <p:ph idx="1"/>
          </p:nvPr>
        </p:nvSpPr>
        <p:spPr/>
        <p:txBody>
          <a:bodyPr/>
          <a:lstStyle/>
          <a:p>
            <a:pPr marL="0" indent="0">
              <a:buNone/>
            </a:pPr>
            <a:r>
              <a:rPr lang="it-IT" dirty="0"/>
              <a:t>Notevole importanza rivestiranno gli stili di insegnamento con particolare rilievo sui metodi:</a:t>
            </a:r>
            <a:br>
              <a:rPr lang="it-IT" dirty="0"/>
            </a:br>
            <a:endParaRPr lang="it-IT" dirty="0"/>
          </a:p>
          <a:p>
            <a:r>
              <a:rPr lang="it-IT" dirty="0">
                <a:solidFill>
                  <a:schemeClr val="tx2">
                    <a:lumMod val="60000"/>
                    <a:lumOff val="40000"/>
                  </a:schemeClr>
                </a:solidFill>
              </a:rPr>
              <a:t>induttivi</a:t>
            </a:r>
            <a:r>
              <a:rPr lang="it-IT" dirty="0"/>
              <a:t> che prevedono un approccio pedagogico di collaborazione e cooperazione</a:t>
            </a:r>
          </a:p>
          <a:p>
            <a:r>
              <a:rPr lang="it-IT" dirty="0">
                <a:solidFill>
                  <a:schemeClr val="tx2">
                    <a:lumMod val="60000"/>
                    <a:lumOff val="40000"/>
                  </a:schemeClr>
                </a:solidFill>
              </a:rPr>
              <a:t>deduttivi</a:t>
            </a:r>
            <a:r>
              <a:rPr lang="it-IT" dirty="0"/>
              <a:t> (meno efficaci) che si basano sull'assegnazione dei compiti e del comando</a:t>
            </a:r>
          </a:p>
          <a:p>
            <a:endParaRPr lang="it-IT" dirty="0"/>
          </a:p>
        </p:txBody>
      </p:sp>
      <p:sp>
        <p:nvSpPr>
          <p:cNvPr id="4" name="Segnaposto piè di pagina 3"/>
          <p:cNvSpPr>
            <a:spLocks noGrp="1"/>
          </p:cNvSpPr>
          <p:nvPr>
            <p:ph type="ftr" sz="quarter" idx="11"/>
          </p:nvPr>
        </p:nvSpPr>
        <p:spPr>
          <a:xfrm>
            <a:off x="5196903" y="6544844"/>
            <a:ext cx="2420393" cy="340540"/>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5" name="Segnaposto numero diapositiva 4"/>
          <p:cNvSpPr>
            <a:spLocks noGrp="1"/>
          </p:cNvSpPr>
          <p:nvPr>
            <p:ph type="sldNum" sz="quarter" idx="12"/>
          </p:nvPr>
        </p:nvSpPr>
        <p:spPr/>
        <p:txBody>
          <a:bodyPr/>
          <a:lstStyle/>
          <a:p>
            <a:fld id="{B9B2617A-FCB4-443B-8552-DD3D7CDBFDAD}" type="slidenum">
              <a:rPr lang="it-IT" smtClean="0"/>
              <a:pPr/>
              <a:t>43</a:t>
            </a:fld>
            <a:endParaRPr lang="it-IT"/>
          </a:p>
        </p:txBody>
      </p:sp>
    </p:spTree>
    <p:extLst>
      <p:ext uri="{BB962C8B-B14F-4D97-AF65-F5344CB8AC3E}">
        <p14:creationId xmlns:p14="http://schemas.microsoft.com/office/powerpoint/2010/main" val="1930052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r"/>
            <a:r>
              <a:rPr lang="it-IT" sz="2400" b="0" dirty="0">
                <a:solidFill>
                  <a:srgbClr val="C00000"/>
                </a:solidFill>
              </a:rPr>
              <a:t>Elementi fondamentali della programmazione</a:t>
            </a:r>
            <a:br>
              <a:rPr lang="it-IT" sz="2400" b="0" dirty="0">
                <a:solidFill>
                  <a:srgbClr val="C00000"/>
                </a:solidFill>
              </a:rPr>
            </a:br>
            <a:r>
              <a:rPr lang="it-IT" sz="2400" dirty="0">
                <a:solidFill>
                  <a:srgbClr val="C00000"/>
                </a:solidFill>
              </a:rPr>
              <a:t>CRITERI PER LA SCELTA DEL METODO</a:t>
            </a:r>
          </a:p>
        </p:txBody>
      </p:sp>
      <p:sp>
        <p:nvSpPr>
          <p:cNvPr id="2" name="Segnaposto contenuto 1"/>
          <p:cNvSpPr>
            <a:spLocks noGrp="1"/>
          </p:cNvSpPr>
          <p:nvPr>
            <p:ph idx="1"/>
          </p:nvPr>
        </p:nvSpPr>
        <p:spPr>
          <a:xfrm>
            <a:off x="272480" y="1708467"/>
            <a:ext cx="7632848" cy="3880773"/>
          </a:xfrm>
        </p:spPr>
        <p:txBody>
          <a:bodyPr>
            <a:normAutofit/>
          </a:bodyPr>
          <a:lstStyle/>
          <a:p>
            <a:pPr marL="109728" indent="0" algn="ctr">
              <a:buNone/>
            </a:pPr>
            <a:r>
              <a:rPr lang="it-IT" b="1" dirty="0"/>
              <a:t>In sintesi, un metodo per risultare efficace dovrebbe:</a:t>
            </a:r>
          </a:p>
          <a:p>
            <a:pPr algn="ctr"/>
            <a:r>
              <a:rPr lang="it-IT" dirty="0"/>
              <a:t>essere adeguato agli obiettivi</a:t>
            </a:r>
          </a:p>
          <a:p>
            <a:pPr algn="ctr"/>
            <a:r>
              <a:rPr lang="it-IT" dirty="0"/>
              <a:t>stimolare la motivazione rispondendo ai bisogni degli alunni</a:t>
            </a:r>
          </a:p>
          <a:p>
            <a:pPr algn="ctr"/>
            <a:r>
              <a:rPr lang="it-IT" dirty="0"/>
              <a:t>favorire l’associazione delle nuove conoscenze e abilità a quelle già acquisite</a:t>
            </a:r>
          </a:p>
          <a:p>
            <a:pPr algn="ctr"/>
            <a:r>
              <a:rPr lang="it-IT" dirty="0"/>
              <a:t>sviluppare l’azione ideativa e creativa degli allievi</a:t>
            </a:r>
          </a:p>
          <a:p>
            <a:pPr algn="ctr"/>
            <a:r>
              <a:rPr lang="it-IT" dirty="0"/>
              <a:t>promuovere l’apprendimento di abilità il più possibile trasferibili</a:t>
            </a:r>
          </a:p>
          <a:p>
            <a:pPr algn="ctr"/>
            <a:r>
              <a:rPr lang="it-IT" dirty="0"/>
              <a:t>essere sempre sotto il controllo dell’insegnante, che deve avere la possibilità di modificarlo in qualunque momento, in funzione delle risposte del gruppo.</a:t>
            </a:r>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44</a:t>
            </a:fld>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r"/>
            <a:r>
              <a:rPr lang="it-IT" sz="2400" b="0" dirty="0">
                <a:solidFill>
                  <a:srgbClr val="C00000"/>
                </a:solidFill>
              </a:rPr>
              <a:t>Elementi fondamentali della programmazione</a:t>
            </a:r>
            <a:br>
              <a:rPr lang="it-IT" sz="2400" b="0" dirty="0">
                <a:solidFill>
                  <a:srgbClr val="C00000"/>
                </a:solidFill>
              </a:rPr>
            </a:br>
            <a:r>
              <a:rPr lang="it-IT" sz="2400" dirty="0">
                <a:solidFill>
                  <a:srgbClr val="C00000"/>
                </a:solidFill>
              </a:rPr>
              <a:t>PLASTICITÀ</a:t>
            </a:r>
          </a:p>
        </p:txBody>
      </p:sp>
      <p:sp>
        <p:nvSpPr>
          <p:cNvPr id="2" name="Segnaposto contenuto 1"/>
          <p:cNvSpPr>
            <a:spLocks noGrp="1"/>
          </p:cNvSpPr>
          <p:nvPr>
            <p:ph idx="1"/>
          </p:nvPr>
        </p:nvSpPr>
        <p:spPr>
          <a:xfrm>
            <a:off x="416496" y="1700809"/>
            <a:ext cx="7416824" cy="3456384"/>
          </a:xfrm>
        </p:spPr>
        <p:txBody>
          <a:bodyPr>
            <a:normAutofit fontScale="85000" lnSpcReduction="10000"/>
          </a:bodyPr>
          <a:lstStyle/>
          <a:p>
            <a:pPr marL="109728" indent="0" algn="ctr">
              <a:lnSpc>
                <a:spcPct val="170000"/>
              </a:lnSpc>
              <a:buNone/>
            </a:pPr>
            <a:r>
              <a:rPr lang="it-IT" dirty="0">
                <a:solidFill>
                  <a:schemeClr val="tx1"/>
                </a:solidFill>
              </a:rPr>
              <a:t>Qualsiasi metodo venga scelto, esso dovrà produrre modificazioni strutturali positive nel sistema nervoso dell’allievo, promuovendo la </a:t>
            </a:r>
            <a:r>
              <a:rPr lang="it-IT" b="1" dirty="0">
                <a:solidFill>
                  <a:schemeClr val="tx1"/>
                </a:solidFill>
              </a:rPr>
              <a:t>plasticità</a:t>
            </a:r>
            <a:r>
              <a:rPr lang="it-IT" dirty="0">
                <a:solidFill>
                  <a:schemeClr val="tx1"/>
                </a:solidFill>
              </a:rPr>
              <a:t> che è condizione indispensabile per lo sviluppo della capacità di adattamento all’ambiente che consente alla persona di agire e intervenire in esso in modo critico e consapevole senza esserne condizionato.</a:t>
            </a:r>
          </a:p>
          <a:p>
            <a:pPr marL="109728" indent="0" algn="ctr">
              <a:lnSpc>
                <a:spcPct val="170000"/>
              </a:lnSpc>
              <a:buNone/>
            </a:pPr>
            <a:r>
              <a:rPr lang="it-IT" dirty="0">
                <a:solidFill>
                  <a:schemeClr val="tx1"/>
                </a:solidFill>
              </a:rPr>
              <a:t>Con questi presupposti anche gli automatismi che si raggiungeranno non saranno rigidi (ripetizione meccanica alla base dell’addestramento) ma “mobili” cioè adattabili e trasferibile a diverse situazioni.</a:t>
            </a:r>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45</a:t>
            </a:fld>
            <a:endParaRPr lang="it-IT"/>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r"/>
            <a:r>
              <a:rPr lang="it-IT" sz="2400" b="0" dirty="0">
                <a:solidFill>
                  <a:srgbClr val="C00000"/>
                </a:solidFill>
              </a:rPr>
              <a:t>Elementi fondamentali della programmazione </a:t>
            </a:r>
            <a:br>
              <a:rPr lang="it-IT" sz="2400" b="0" dirty="0">
                <a:solidFill>
                  <a:srgbClr val="C00000"/>
                </a:solidFill>
              </a:rPr>
            </a:br>
            <a:r>
              <a:rPr lang="it-IT" sz="2400" dirty="0">
                <a:solidFill>
                  <a:srgbClr val="C00000"/>
                </a:solidFill>
              </a:rPr>
              <a:t>VERIFICA E VALUTAZIONE (intermedia e finale)</a:t>
            </a:r>
          </a:p>
        </p:txBody>
      </p:sp>
      <p:sp>
        <p:nvSpPr>
          <p:cNvPr id="2" name="Segnaposto contenuto 1"/>
          <p:cNvSpPr>
            <a:spLocks noGrp="1"/>
          </p:cNvSpPr>
          <p:nvPr>
            <p:ph idx="1"/>
          </p:nvPr>
        </p:nvSpPr>
        <p:spPr>
          <a:xfrm>
            <a:off x="416496" y="1772816"/>
            <a:ext cx="7416824" cy="3456384"/>
          </a:xfrm>
        </p:spPr>
        <p:txBody>
          <a:bodyPr>
            <a:normAutofit/>
          </a:bodyPr>
          <a:lstStyle/>
          <a:p>
            <a:pPr marL="109728" indent="0" algn="ctr">
              <a:lnSpc>
                <a:spcPct val="160000"/>
              </a:lnSpc>
              <a:buNone/>
            </a:pPr>
            <a:r>
              <a:rPr lang="it-IT" dirty="0"/>
              <a:t>Abbiamo fatto un piano di lavoro, (ancora a livello macro) e quindi possiamo già fare una prima valutazione tra gli obiettivi che ci siamo dati all’inizio e ciò che emerge dal piano stesso. E’ molto probabile che emergano già a questo livello una serie di “problemi” e “condizioni vincolanti” da risolvere, per mirare agli obiettivi che ci eravamo proposti. Per verifica finale possiamo intendere un passaggio di grado o una gara, a seconda degli obiettivi.</a:t>
            </a:r>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46</a:t>
            </a:fld>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C00000"/>
                </a:solidFill>
              </a:rPr>
              <a:t>IL PIANO STRATEGICO</a:t>
            </a:r>
          </a:p>
        </p:txBody>
      </p:sp>
      <p:pic>
        <p:nvPicPr>
          <p:cNvPr id="1026" name="Picture 2"/>
          <p:cNvPicPr>
            <a:picLocks noGrp="1" noChangeAspect="1" noChangeArrowheads="1"/>
          </p:cNvPicPr>
          <p:nvPr>
            <p:ph idx="1"/>
          </p:nvPr>
        </p:nvPicPr>
        <p:blipFill>
          <a:blip r:embed="rId2" cstate="print"/>
          <a:stretch>
            <a:fillRect/>
          </a:stretch>
        </p:blipFill>
        <p:spPr bwMode="auto">
          <a:xfrm>
            <a:off x="992560" y="1563787"/>
            <a:ext cx="5989172" cy="3881437"/>
          </a:xfrm>
          <a:prstGeom prst="rect">
            <a:avLst/>
          </a:prstGeom>
          <a:noFill/>
          <a:ln w="9525">
            <a:noFill/>
            <a:miter lim="800000"/>
            <a:headEnd/>
            <a:tailEnd/>
          </a:ln>
          <a:effectLst/>
        </p:spPr>
      </p:pic>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2" name="Segnaposto numero diapositiva 1"/>
          <p:cNvSpPr>
            <a:spLocks noGrp="1"/>
          </p:cNvSpPr>
          <p:nvPr>
            <p:ph type="sldNum" sz="quarter" idx="12"/>
          </p:nvPr>
        </p:nvSpPr>
        <p:spPr/>
        <p:txBody>
          <a:bodyPr/>
          <a:lstStyle/>
          <a:p>
            <a:fld id="{B9B2617A-FCB4-443B-8552-DD3D7CDBFDAD}" type="slidenum">
              <a:rPr lang="it-IT" smtClean="0"/>
              <a:pPr/>
              <a:t>47</a:t>
            </a:fld>
            <a:endParaRPr lang="it-IT"/>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dirty="0">
                <a:solidFill>
                  <a:srgbClr val="C00000"/>
                </a:solidFill>
              </a:rPr>
              <a:t>LA MOTIVAZIONE</a:t>
            </a:r>
          </a:p>
        </p:txBody>
      </p:sp>
      <p:sp>
        <p:nvSpPr>
          <p:cNvPr id="3" name="Content Placeholder 2"/>
          <p:cNvSpPr>
            <a:spLocks noGrp="1"/>
          </p:cNvSpPr>
          <p:nvPr>
            <p:ph idx="1"/>
          </p:nvPr>
        </p:nvSpPr>
        <p:spPr>
          <a:xfrm>
            <a:off x="660399" y="1556792"/>
            <a:ext cx="6876690" cy="3880773"/>
          </a:xfrm>
        </p:spPr>
        <p:txBody>
          <a:bodyPr>
            <a:normAutofit fontScale="92500" lnSpcReduction="10000"/>
          </a:bodyPr>
          <a:lstStyle/>
          <a:p>
            <a:pPr marL="109728" indent="0" algn="ctr">
              <a:lnSpc>
                <a:spcPct val="150000"/>
              </a:lnSpc>
              <a:buNone/>
            </a:pPr>
            <a:r>
              <a:rPr lang="it-IT" sz="3200" b="1" dirty="0"/>
              <a:t>Rappresenta </a:t>
            </a:r>
            <a:r>
              <a:rPr lang="it-IT" sz="3200" b="1"/>
              <a:t>il principio </a:t>
            </a:r>
            <a:r>
              <a:rPr lang="it-IT" sz="3200" b="1" dirty="0"/>
              <a:t>cardine dell’allenamento</a:t>
            </a:r>
          </a:p>
          <a:p>
            <a:pPr marL="109728" indent="0" algn="ctr">
              <a:lnSpc>
                <a:spcPct val="150000"/>
              </a:lnSpc>
              <a:buNone/>
            </a:pPr>
            <a:r>
              <a:rPr lang="it-IT" sz="3200" dirty="0"/>
              <a:t>perché senza stimoli psicologici si fa ben poco in qualsiasi tipo di attività.</a:t>
            </a:r>
          </a:p>
          <a:p>
            <a:pPr marL="0" indent="0">
              <a:buNone/>
            </a:pPr>
            <a:endParaRPr lang="it-IT" sz="2800" dirty="0"/>
          </a:p>
          <a:p>
            <a:pPr marL="0" indent="0">
              <a:buNone/>
            </a:pPr>
            <a:r>
              <a:rPr lang="it-IT" sz="2800" dirty="0"/>
              <a:t>                                              </a:t>
            </a:r>
          </a:p>
        </p:txBody>
      </p:sp>
      <p:sp>
        <p:nvSpPr>
          <p:cNvPr id="4"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6" name="Segnaposto numero diapositiva 5"/>
          <p:cNvSpPr>
            <a:spLocks noGrp="1"/>
          </p:cNvSpPr>
          <p:nvPr>
            <p:ph type="sldNum" sz="quarter" idx="12"/>
          </p:nvPr>
        </p:nvSpPr>
        <p:spPr/>
        <p:txBody>
          <a:bodyPr/>
          <a:lstStyle/>
          <a:p>
            <a:fld id="{B9B2617A-FCB4-443B-8552-DD3D7CDBFDAD}" type="slidenum">
              <a:rPr lang="it-IT" smtClean="0"/>
              <a:pPr/>
              <a:t>48</a:t>
            </a:fld>
            <a:endParaRPr lang="it-IT"/>
          </a:p>
        </p:txBody>
      </p:sp>
    </p:spTree>
    <p:extLst>
      <p:ext uri="{BB962C8B-B14F-4D97-AF65-F5344CB8AC3E}">
        <p14:creationId xmlns:p14="http://schemas.microsoft.com/office/powerpoint/2010/main" val="2936526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LA VALUTAZIONE</a:t>
            </a:r>
          </a:p>
        </p:txBody>
      </p:sp>
      <p:sp>
        <p:nvSpPr>
          <p:cNvPr id="3" name="Segnaposto contenuto 2"/>
          <p:cNvSpPr>
            <a:spLocks noGrp="1"/>
          </p:cNvSpPr>
          <p:nvPr>
            <p:ph idx="1"/>
          </p:nvPr>
        </p:nvSpPr>
        <p:spPr>
          <a:xfrm>
            <a:off x="416496" y="1700808"/>
            <a:ext cx="7488832" cy="3672409"/>
          </a:xfrm>
        </p:spPr>
        <p:txBody>
          <a:bodyPr/>
          <a:lstStyle/>
          <a:p>
            <a:r>
              <a:rPr lang="it-IT" dirty="0"/>
              <a:t>La valutazione è parte integrante di ogni programmazione e può svolgere un ruolo cruciale nei processi di apprendimento motorio. </a:t>
            </a:r>
          </a:p>
          <a:p>
            <a:r>
              <a:rPr lang="it-IT" dirty="0"/>
              <a:t>La verifica rivela una chiara evoluzione di significati: il superamento delle metodologie orientate sui prodotti. In un modello didattico innovativo, la valutazione, dovrà collocarsi come fase conoscitiva dei processi e dei prodotti dell'insegnamento, caratterizzando l'individualizzazione dei percorsi più che la standardizzazione degli esiti, contribuendo ad una migliore padronanza delle competenze e del controllo motorio.</a:t>
            </a:r>
          </a:p>
        </p:txBody>
      </p:sp>
      <p:sp>
        <p:nvSpPr>
          <p:cNvPr id="4" name="Segnaposto piè di pagina 3"/>
          <p:cNvSpPr>
            <a:spLocks noGrp="1"/>
          </p:cNvSpPr>
          <p:nvPr>
            <p:ph type="ftr" sz="quarter" idx="11"/>
          </p:nvPr>
        </p:nvSpPr>
        <p:spPr>
          <a:xfrm>
            <a:off x="5385048" y="6448251"/>
            <a:ext cx="2232248"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5" name="Segnaposto numero diapositiva 4"/>
          <p:cNvSpPr>
            <a:spLocks noGrp="1"/>
          </p:cNvSpPr>
          <p:nvPr>
            <p:ph type="sldNum" sz="quarter" idx="12"/>
          </p:nvPr>
        </p:nvSpPr>
        <p:spPr/>
        <p:txBody>
          <a:bodyPr/>
          <a:lstStyle/>
          <a:p>
            <a:fld id="{B9B2617A-FCB4-443B-8552-DD3D7CDBFDAD}" type="slidenum">
              <a:rPr lang="it-IT" smtClean="0"/>
              <a:pPr/>
              <a:t>49</a:t>
            </a:fld>
            <a:endParaRPr lang="it-IT"/>
          </a:p>
        </p:txBody>
      </p:sp>
    </p:spTree>
    <p:extLst>
      <p:ext uri="{BB962C8B-B14F-4D97-AF65-F5344CB8AC3E}">
        <p14:creationId xmlns:p14="http://schemas.microsoft.com/office/powerpoint/2010/main" val="2847655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C00000"/>
                </a:solidFill>
              </a:rPr>
              <a:t>Principi dell’allenamento</a:t>
            </a:r>
          </a:p>
        </p:txBody>
      </p:sp>
      <p:sp>
        <p:nvSpPr>
          <p:cNvPr id="2" name="Segnaposto contenuto 1"/>
          <p:cNvSpPr>
            <a:spLocks noGrp="1"/>
          </p:cNvSpPr>
          <p:nvPr>
            <p:ph idx="1"/>
          </p:nvPr>
        </p:nvSpPr>
        <p:spPr>
          <a:xfrm>
            <a:off x="660399" y="1772816"/>
            <a:ext cx="6876690" cy="3880773"/>
          </a:xfrm>
        </p:spPr>
        <p:txBody>
          <a:bodyPr>
            <a:normAutofit/>
          </a:bodyPr>
          <a:lstStyle/>
          <a:p>
            <a:pPr marL="719138" indent="-719138">
              <a:lnSpc>
                <a:spcPct val="150000"/>
              </a:lnSpc>
              <a:buNone/>
            </a:pPr>
            <a:r>
              <a:rPr lang="it-IT" b="1" dirty="0"/>
              <a:t>I principio</a:t>
            </a:r>
            <a:r>
              <a:rPr lang="it-IT" dirty="0"/>
              <a:t>: tutela della salute ed unità tra formazione fisica ed educazione globale </a:t>
            </a:r>
          </a:p>
          <a:p>
            <a:pPr marL="719138" indent="-719138">
              <a:lnSpc>
                <a:spcPct val="150000"/>
              </a:lnSpc>
              <a:buNone/>
            </a:pPr>
            <a:r>
              <a:rPr lang="it-IT" dirty="0"/>
              <a:t>I</a:t>
            </a:r>
            <a:r>
              <a:rPr lang="it-IT" b="1" dirty="0"/>
              <a:t>I principio</a:t>
            </a:r>
            <a:r>
              <a:rPr lang="it-IT" dirty="0"/>
              <a:t>: unità tra carico e recupero </a:t>
            </a:r>
          </a:p>
          <a:p>
            <a:pPr marL="719138" indent="-719138">
              <a:lnSpc>
                <a:spcPct val="150000"/>
              </a:lnSpc>
              <a:buNone/>
            </a:pPr>
            <a:r>
              <a:rPr lang="it-IT" b="1" dirty="0"/>
              <a:t>III principio</a:t>
            </a:r>
            <a:r>
              <a:rPr lang="it-IT" dirty="0"/>
              <a:t>: incremento costante dei carichi (gradualità) </a:t>
            </a:r>
          </a:p>
          <a:p>
            <a:pPr marL="719138" indent="-719138">
              <a:lnSpc>
                <a:spcPct val="150000"/>
              </a:lnSpc>
              <a:buNone/>
            </a:pPr>
            <a:r>
              <a:rPr lang="it-IT" b="1" dirty="0"/>
              <a:t>IV principio</a:t>
            </a:r>
            <a:r>
              <a:rPr lang="it-IT" dirty="0"/>
              <a:t>: continuità del carico </a:t>
            </a:r>
          </a:p>
          <a:p>
            <a:pPr marL="719138" indent="-719138">
              <a:lnSpc>
                <a:spcPct val="150000"/>
              </a:lnSpc>
              <a:buNone/>
            </a:pPr>
            <a:r>
              <a:rPr lang="it-IT" b="1" dirty="0"/>
              <a:t>V principio</a:t>
            </a:r>
            <a:r>
              <a:rPr lang="it-IT" dirty="0"/>
              <a:t>: corretta successione dei carichi </a:t>
            </a:r>
          </a:p>
          <a:p>
            <a:endParaRPr lang="it-IT" dirty="0"/>
          </a:p>
          <a:p>
            <a:pPr algn="just"/>
            <a:endParaRPr lang="it-IT" dirty="0"/>
          </a:p>
          <a:p>
            <a:pPr algn="just"/>
            <a:endParaRPr lang="it-IT" dirty="0"/>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ELEMENTI PER LA VALUTAZIONE</a:t>
            </a:r>
          </a:p>
        </p:txBody>
      </p:sp>
      <p:sp>
        <p:nvSpPr>
          <p:cNvPr id="3" name="Segnaposto contenuto 2"/>
          <p:cNvSpPr>
            <a:spLocks noGrp="1"/>
          </p:cNvSpPr>
          <p:nvPr>
            <p:ph idx="1"/>
          </p:nvPr>
        </p:nvSpPr>
        <p:spPr/>
        <p:txBody>
          <a:bodyPr/>
          <a:lstStyle/>
          <a:p>
            <a:pPr marL="0" indent="0">
              <a:buNone/>
            </a:pPr>
            <a:r>
              <a:rPr lang="it-IT" dirty="0"/>
              <a:t>Nella valutazione, gli elementi da tenere in considerazione, saranno:</a:t>
            </a:r>
            <a:br>
              <a:rPr lang="it-IT" dirty="0"/>
            </a:br>
            <a:endParaRPr lang="it-IT" dirty="0"/>
          </a:p>
          <a:p>
            <a:r>
              <a:rPr lang="it-IT" dirty="0"/>
              <a:t>il livello delle </a:t>
            </a:r>
            <a:r>
              <a:rPr lang="it-IT" dirty="0">
                <a:solidFill>
                  <a:schemeClr val="tx2">
                    <a:lumMod val="60000"/>
                    <a:lumOff val="40000"/>
                  </a:schemeClr>
                </a:solidFill>
              </a:rPr>
              <a:t>capacità motorie</a:t>
            </a:r>
            <a:r>
              <a:rPr lang="it-IT" dirty="0"/>
              <a:t> (coordinative e condizionali)</a:t>
            </a:r>
          </a:p>
          <a:p>
            <a:r>
              <a:rPr lang="it-IT" dirty="0"/>
              <a:t>il livello e quantità delle </a:t>
            </a:r>
            <a:r>
              <a:rPr lang="it-IT" dirty="0">
                <a:solidFill>
                  <a:schemeClr val="tx2">
                    <a:lumMod val="60000"/>
                    <a:lumOff val="40000"/>
                  </a:schemeClr>
                </a:solidFill>
              </a:rPr>
              <a:t>abilità motorie</a:t>
            </a:r>
            <a:r>
              <a:rPr lang="it-IT" dirty="0"/>
              <a:t>, capacità cognitive ed elaborazione delle informazioni</a:t>
            </a:r>
          </a:p>
          <a:p>
            <a:r>
              <a:rPr lang="it-IT" dirty="0"/>
              <a:t>CONOSCENZE TECNICHE</a:t>
            </a:r>
          </a:p>
          <a:p>
            <a:r>
              <a:rPr lang="it-IT" dirty="0">
                <a:solidFill>
                  <a:schemeClr val="tx2">
                    <a:lumMod val="60000"/>
                    <a:lumOff val="40000"/>
                  </a:schemeClr>
                </a:solidFill>
              </a:rPr>
              <a:t>comportamenti sociali</a:t>
            </a:r>
          </a:p>
          <a:p>
            <a:endParaRPr lang="it-IT" dirty="0"/>
          </a:p>
        </p:txBody>
      </p:sp>
      <p:sp>
        <p:nvSpPr>
          <p:cNvPr id="4" name="Segnaposto piè di pagina 3"/>
          <p:cNvSpPr>
            <a:spLocks noGrp="1"/>
          </p:cNvSpPr>
          <p:nvPr>
            <p:ph type="ftr" sz="quarter" idx="11"/>
          </p:nvPr>
        </p:nvSpPr>
        <p:spPr>
          <a:xfrm>
            <a:off x="5412927" y="6453336"/>
            <a:ext cx="2132361"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5" name="Segnaposto numero diapositiva 4"/>
          <p:cNvSpPr>
            <a:spLocks noGrp="1"/>
          </p:cNvSpPr>
          <p:nvPr>
            <p:ph type="sldNum" sz="quarter" idx="12"/>
          </p:nvPr>
        </p:nvSpPr>
        <p:spPr/>
        <p:txBody>
          <a:bodyPr/>
          <a:lstStyle/>
          <a:p>
            <a:fld id="{B9B2617A-FCB4-443B-8552-DD3D7CDBFDAD}" type="slidenum">
              <a:rPr lang="it-IT" smtClean="0"/>
              <a:pPr/>
              <a:t>50</a:t>
            </a:fld>
            <a:endParaRPr lang="it-IT"/>
          </a:p>
        </p:txBody>
      </p:sp>
    </p:spTree>
    <p:extLst>
      <p:ext uri="{BB962C8B-B14F-4D97-AF65-F5344CB8AC3E}">
        <p14:creationId xmlns:p14="http://schemas.microsoft.com/office/powerpoint/2010/main" val="132100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TEST MOTORI E OSSERVAZIONE</a:t>
            </a:r>
          </a:p>
        </p:txBody>
      </p:sp>
      <p:sp>
        <p:nvSpPr>
          <p:cNvPr id="3" name="Segnaposto contenuto 2"/>
          <p:cNvSpPr>
            <a:spLocks noGrp="1"/>
          </p:cNvSpPr>
          <p:nvPr>
            <p:ph idx="1"/>
          </p:nvPr>
        </p:nvSpPr>
        <p:spPr/>
        <p:txBody>
          <a:bodyPr>
            <a:normAutofit/>
          </a:bodyPr>
          <a:lstStyle/>
          <a:p>
            <a:pPr marL="0" indent="0">
              <a:buNone/>
            </a:pPr>
            <a:r>
              <a:rPr lang="it-IT" dirty="0"/>
              <a:t>Per consentire tutto ciò si usano </a:t>
            </a:r>
            <a:r>
              <a:rPr lang="it-IT" u="sng" dirty="0"/>
              <a:t>test motori</a:t>
            </a:r>
            <a:r>
              <a:rPr lang="it-IT" dirty="0"/>
              <a:t>, </a:t>
            </a:r>
            <a:r>
              <a:rPr lang="it-IT" u="sng" dirty="0" err="1"/>
              <a:t>check</a:t>
            </a:r>
            <a:r>
              <a:rPr lang="it-IT" u="sng" dirty="0"/>
              <a:t> list</a:t>
            </a:r>
            <a:r>
              <a:rPr lang="it-IT" dirty="0"/>
              <a:t>, e </a:t>
            </a:r>
            <a:r>
              <a:rPr lang="it-IT" u="sng" dirty="0"/>
              <a:t>osservazione sistematica</a:t>
            </a:r>
            <a:r>
              <a:rPr lang="it-IT" dirty="0"/>
              <a:t>. </a:t>
            </a:r>
          </a:p>
          <a:p>
            <a:pPr marL="0" indent="0">
              <a:buNone/>
            </a:pPr>
            <a:r>
              <a:rPr lang="it-IT" dirty="0"/>
              <a:t>Il tutto potrà essere effettuato con l'esecuzione di compiti individuali, di circuiti con vari livelli esecutivi o con fasi definite di uno sport di squadra.</a:t>
            </a:r>
            <a:br>
              <a:rPr lang="it-IT" dirty="0"/>
            </a:br>
            <a:r>
              <a:rPr lang="it-IT" dirty="0"/>
              <a:t>È utile saper organizzare l'osservazione oggettivandola con l'ausilio di </a:t>
            </a:r>
            <a:r>
              <a:rPr lang="it-IT" dirty="0">
                <a:solidFill>
                  <a:schemeClr val="tx2">
                    <a:lumMod val="60000"/>
                    <a:lumOff val="40000"/>
                  </a:schemeClr>
                </a:solidFill>
              </a:rPr>
              <a:t>schede e tabelle</a:t>
            </a:r>
            <a:r>
              <a:rPr lang="it-IT" dirty="0"/>
              <a:t>, che consentiranno di valutare i livelli dell'esecuzione. Nell'insegnamento delle attività motorie, l'osservazione e la misurazione sono i mediatori della valutazione e consentono di individuare vari approcci metodologici. </a:t>
            </a:r>
          </a:p>
        </p:txBody>
      </p:sp>
      <p:sp>
        <p:nvSpPr>
          <p:cNvPr id="4" name="Segnaposto piè di pagina 3"/>
          <p:cNvSpPr>
            <a:spLocks noGrp="1"/>
          </p:cNvSpPr>
          <p:nvPr>
            <p:ph type="ftr" sz="quarter" idx="11"/>
          </p:nvPr>
        </p:nvSpPr>
        <p:spPr>
          <a:xfrm>
            <a:off x="5124895" y="6520259"/>
            <a:ext cx="2780433"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5" name="Segnaposto numero diapositiva 4"/>
          <p:cNvSpPr>
            <a:spLocks noGrp="1"/>
          </p:cNvSpPr>
          <p:nvPr>
            <p:ph type="sldNum" sz="quarter" idx="12"/>
          </p:nvPr>
        </p:nvSpPr>
        <p:spPr/>
        <p:txBody>
          <a:bodyPr/>
          <a:lstStyle/>
          <a:p>
            <a:fld id="{B9B2617A-FCB4-443B-8552-DD3D7CDBFDAD}" type="slidenum">
              <a:rPr lang="it-IT" smtClean="0"/>
              <a:pPr/>
              <a:t>51</a:t>
            </a:fld>
            <a:endParaRPr lang="it-IT"/>
          </a:p>
        </p:txBody>
      </p:sp>
    </p:spTree>
    <p:extLst>
      <p:ext uri="{BB962C8B-B14F-4D97-AF65-F5344CB8AC3E}">
        <p14:creationId xmlns:p14="http://schemas.microsoft.com/office/powerpoint/2010/main" val="209925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solidFill>
                  <a:srgbClr val="FF0000"/>
                </a:solidFill>
              </a:rPr>
              <a:t>Valutazione normativa e criteriale</a:t>
            </a:r>
          </a:p>
        </p:txBody>
      </p:sp>
      <p:sp>
        <p:nvSpPr>
          <p:cNvPr id="3" name="Segnaposto contenuto 2"/>
          <p:cNvSpPr>
            <a:spLocks noGrp="1"/>
          </p:cNvSpPr>
          <p:nvPr>
            <p:ph idx="1"/>
          </p:nvPr>
        </p:nvSpPr>
        <p:spPr/>
        <p:txBody>
          <a:bodyPr/>
          <a:lstStyle/>
          <a:p>
            <a:pPr marL="0" indent="0">
              <a:buNone/>
            </a:pPr>
            <a:r>
              <a:rPr lang="it-IT" dirty="0"/>
              <a:t>Distinguiamo diversi tipi di valutazione e, per l'esattezza:</a:t>
            </a:r>
            <a:br>
              <a:rPr lang="it-IT" dirty="0"/>
            </a:br>
            <a:endParaRPr lang="it-IT" dirty="0"/>
          </a:p>
          <a:p>
            <a:r>
              <a:rPr lang="it-IT" dirty="0">
                <a:solidFill>
                  <a:schemeClr val="tx2">
                    <a:lumMod val="60000"/>
                    <a:lumOff val="40000"/>
                  </a:schemeClr>
                </a:solidFill>
              </a:rPr>
              <a:t>valutazione normativa</a:t>
            </a:r>
            <a:r>
              <a:rPr lang="it-IT" dirty="0"/>
              <a:t>: o comparativa eseguibile confrontando la prestazione di un atleta con quella di altri</a:t>
            </a:r>
          </a:p>
          <a:p>
            <a:r>
              <a:rPr lang="it-IT" dirty="0">
                <a:solidFill>
                  <a:schemeClr val="tx2">
                    <a:lumMod val="60000"/>
                    <a:lumOff val="40000"/>
                  </a:schemeClr>
                </a:solidFill>
              </a:rPr>
              <a:t>valutazione criteriale</a:t>
            </a:r>
            <a:r>
              <a:rPr lang="it-IT" dirty="0"/>
              <a:t>: non comparativa quando la prova si riferisce ad un criterio atteso e condiviso ad un comportamento motorio ritenuto significativo per conseguire l'apprendimento</a:t>
            </a:r>
          </a:p>
          <a:p>
            <a:endParaRPr lang="it-IT" dirty="0"/>
          </a:p>
        </p:txBody>
      </p:sp>
      <p:sp>
        <p:nvSpPr>
          <p:cNvPr id="4" name="Segnaposto piè di pagina 3"/>
          <p:cNvSpPr>
            <a:spLocks noGrp="1"/>
          </p:cNvSpPr>
          <p:nvPr>
            <p:ph type="ftr" sz="quarter" idx="11"/>
          </p:nvPr>
        </p:nvSpPr>
        <p:spPr>
          <a:xfrm>
            <a:off x="5268911" y="6520259"/>
            <a:ext cx="2420393" cy="365125"/>
          </a:xfrm>
        </p:spPr>
        <p:txBody>
          <a:bodyPr/>
          <a:lstStyle/>
          <a:p>
            <a:pPr lvl="0" algn="ctr"/>
            <a:r>
              <a:rPr lang="it-IT" sz="2400" dirty="0">
                <a:solidFill>
                  <a:srgbClr val="002060"/>
                </a:solidFill>
                <a:latin typeface="Edwardian Script ITC" panose="030303020407070D0804" pitchFamily="66" charset="0"/>
              </a:rPr>
              <a:t>Letizia Fioravanti</a:t>
            </a:r>
          </a:p>
          <a:p>
            <a:endParaRPr lang="it-IT" dirty="0"/>
          </a:p>
        </p:txBody>
      </p:sp>
      <p:sp>
        <p:nvSpPr>
          <p:cNvPr id="5" name="Segnaposto numero diapositiva 4"/>
          <p:cNvSpPr>
            <a:spLocks noGrp="1"/>
          </p:cNvSpPr>
          <p:nvPr>
            <p:ph type="sldNum" sz="quarter" idx="12"/>
          </p:nvPr>
        </p:nvSpPr>
        <p:spPr/>
        <p:txBody>
          <a:bodyPr/>
          <a:lstStyle/>
          <a:p>
            <a:fld id="{B9B2617A-FCB4-443B-8552-DD3D7CDBFDAD}" type="slidenum">
              <a:rPr lang="it-IT" smtClean="0"/>
              <a:pPr/>
              <a:t>52</a:t>
            </a:fld>
            <a:endParaRPr lang="it-IT"/>
          </a:p>
        </p:txBody>
      </p:sp>
    </p:spTree>
    <p:extLst>
      <p:ext uri="{BB962C8B-B14F-4D97-AF65-F5344CB8AC3E}">
        <p14:creationId xmlns:p14="http://schemas.microsoft.com/office/powerpoint/2010/main" val="13543007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2800" dirty="0">
                <a:solidFill>
                  <a:srgbClr val="FF0000"/>
                </a:solidFill>
              </a:rPr>
              <a:t>Il criterio di valutazione rappresenta il livello di accettabilità di una attività motoria appresa</a:t>
            </a:r>
          </a:p>
        </p:txBody>
      </p:sp>
      <p:sp>
        <p:nvSpPr>
          <p:cNvPr id="3" name="Segnaposto contenuto 2"/>
          <p:cNvSpPr>
            <a:spLocks noGrp="1"/>
          </p:cNvSpPr>
          <p:nvPr>
            <p:ph idx="1"/>
          </p:nvPr>
        </p:nvSpPr>
        <p:spPr/>
        <p:txBody>
          <a:bodyPr>
            <a:normAutofit/>
          </a:bodyPr>
          <a:lstStyle/>
          <a:p>
            <a:pPr marL="0" indent="0">
              <a:buNone/>
            </a:pPr>
            <a:r>
              <a:rPr lang="it-IT" dirty="0"/>
              <a:t>Il criterio </a:t>
            </a:r>
            <a:r>
              <a:rPr lang="it-IT" dirty="0" err="1"/>
              <a:t>puó</a:t>
            </a:r>
            <a:r>
              <a:rPr lang="it-IT" dirty="0"/>
              <a:t> essere:</a:t>
            </a:r>
            <a:br>
              <a:rPr lang="it-IT" dirty="0"/>
            </a:br>
            <a:endParaRPr lang="it-IT" dirty="0"/>
          </a:p>
          <a:p>
            <a:r>
              <a:rPr lang="it-IT" dirty="0">
                <a:solidFill>
                  <a:schemeClr val="tx2">
                    <a:lumMod val="60000"/>
                    <a:lumOff val="40000"/>
                  </a:schemeClr>
                </a:solidFill>
              </a:rPr>
              <a:t>qualitativo</a:t>
            </a:r>
            <a:r>
              <a:rPr lang="it-IT" dirty="0"/>
              <a:t> in merito al successo e all'adeguatezza della prova rispetto ad uno standard</a:t>
            </a:r>
          </a:p>
          <a:p>
            <a:r>
              <a:rPr lang="it-IT" dirty="0">
                <a:solidFill>
                  <a:schemeClr val="tx2">
                    <a:lumMod val="60000"/>
                    <a:lumOff val="40000"/>
                  </a:schemeClr>
                </a:solidFill>
              </a:rPr>
              <a:t>quantitativo</a:t>
            </a:r>
            <a:r>
              <a:rPr lang="it-IT" dirty="0"/>
              <a:t> se tiene conto del numero di azioni corrette effettuate con il minor numero di prove e nel minor tempo</a:t>
            </a:r>
          </a:p>
          <a:p>
            <a:r>
              <a:rPr lang="it-IT" dirty="0"/>
              <a:t>I </a:t>
            </a:r>
            <a:r>
              <a:rPr lang="it-IT" b="1" dirty="0"/>
              <a:t>test didatticamente consigliabili </a:t>
            </a:r>
            <a:r>
              <a:rPr lang="it-IT" dirty="0"/>
              <a:t>sono: prova di equilibrio; forza di elevazione; sospensione a braccia flesse alla sbarra; flessibilità del busto; velocità nella corsa; forza statica degli arti superiori; frequenza dei movimenti.</a:t>
            </a:r>
          </a:p>
          <a:p>
            <a:endParaRPr lang="it-IT" dirty="0"/>
          </a:p>
        </p:txBody>
      </p:sp>
      <p:sp>
        <p:nvSpPr>
          <p:cNvPr id="4" name="Segnaposto piè di pagina 3"/>
          <p:cNvSpPr>
            <a:spLocks noGrp="1"/>
          </p:cNvSpPr>
          <p:nvPr>
            <p:ph type="ftr" sz="quarter" idx="11"/>
          </p:nvPr>
        </p:nvSpPr>
        <p:spPr>
          <a:xfrm>
            <a:off x="5124895" y="6520259"/>
            <a:ext cx="2564409" cy="365125"/>
          </a:xfrm>
        </p:spPr>
        <p:txBody>
          <a:bodyPr/>
          <a:lstStyle/>
          <a:p>
            <a:pPr lvl="0" algn="ctr"/>
            <a:r>
              <a:rPr lang="it-IT" sz="2400" dirty="0">
                <a:solidFill>
                  <a:srgbClr val="002060"/>
                </a:solidFill>
                <a:latin typeface="Edwardian Script ITC" panose="030303020407070D0804" pitchFamily="66" charset="0"/>
              </a:rPr>
              <a:t>Letizia Fioravanti</a:t>
            </a:r>
          </a:p>
        </p:txBody>
      </p:sp>
      <p:sp>
        <p:nvSpPr>
          <p:cNvPr id="5" name="Segnaposto numero diapositiva 4"/>
          <p:cNvSpPr>
            <a:spLocks noGrp="1"/>
          </p:cNvSpPr>
          <p:nvPr>
            <p:ph type="sldNum" sz="quarter" idx="12"/>
          </p:nvPr>
        </p:nvSpPr>
        <p:spPr/>
        <p:txBody>
          <a:bodyPr/>
          <a:lstStyle/>
          <a:p>
            <a:fld id="{B9B2617A-FCB4-443B-8552-DD3D7CDBFDAD}" type="slidenum">
              <a:rPr lang="it-IT" smtClean="0"/>
              <a:pPr/>
              <a:t>53</a:t>
            </a:fld>
            <a:endParaRPr lang="it-IT"/>
          </a:p>
        </p:txBody>
      </p:sp>
    </p:spTree>
    <p:extLst>
      <p:ext uri="{BB962C8B-B14F-4D97-AF65-F5344CB8AC3E}">
        <p14:creationId xmlns:p14="http://schemas.microsoft.com/office/powerpoint/2010/main" val="266539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C00000"/>
                </a:solidFill>
              </a:rPr>
              <a:t>Principi dell’allenamento</a:t>
            </a:r>
          </a:p>
        </p:txBody>
      </p:sp>
      <p:sp>
        <p:nvSpPr>
          <p:cNvPr id="2" name="Segnaposto contenuto 1"/>
          <p:cNvSpPr>
            <a:spLocks noGrp="1"/>
          </p:cNvSpPr>
          <p:nvPr>
            <p:ph idx="1"/>
          </p:nvPr>
        </p:nvSpPr>
        <p:spPr/>
        <p:txBody>
          <a:bodyPr/>
          <a:lstStyle/>
          <a:p>
            <a:pPr marL="719138" indent="-719138">
              <a:lnSpc>
                <a:spcPct val="150000"/>
              </a:lnSpc>
              <a:buNone/>
              <a:tabLst>
                <a:tab pos="177800" algn="l"/>
              </a:tabLst>
            </a:pPr>
            <a:r>
              <a:rPr lang="it-IT" b="1" dirty="0"/>
              <a:t>VI principio</a:t>
            </a:r>
            <a:r>
              <a:rPr lang="it-IT" dirty="0"/>
              <a:t>: sistematicità dell’insegnamento</a:t>
            </a:r>
          </a:p>
          <a:p>
            <a:pPr marL="719138" indent="-719138">
              <a:lnSpc>
                <a:spcPct val="150000"/>
              </a:lnSpc>
              <a:buNone/>
              <a:tabLst>
                <a:tab pos="177800" algn="l"/>
              </a:tabLst>
            </a:pPr>
            <a:r>
              <a:rPr lang="it-IT" b="1" dirty="0"/>
              <a:t>VII principio</a:t>
            </a:r>
            <a:r>
              <a:rPr lang="it-IT" dirty="0"/>
              <a:t>: consapevolezza e autonomia </a:t>
            </a:r>
          </a:p>
          <a:p>
            <a:pPr marL="719138" indent="-719138">
              <a:lnSpc>
                <a:spcPct val="150000"/>
              </a:lnSpc>
              <a:buNone/>
              <a:tabLst>
                <a:tab pos="177800" algn="l"/>
              </a:tabLst>
            </a:pPr>
            <a:r>
              <a:rPr lang="it-IT" b="1" dirty="0"/>
              <a:t>VIII principio</a:t>
            </a:r>
            <a:r>
              <a:rPr lang="it-IT" dirty="0"/>
              <a:t>: evidenza </a:t>
            </a:r>
          </a:p>
          <a:p>
            <a:pPr marL="719138" indent="-719138">
              <a:lnSpc>
                <a:spcPct val="150000"/>
              </a:lnSpc>
              <a:buNone/>
              <a:tabLst>
                <a:tab pos="177800" algn="l"/>
              </a:tabLst>
            </a:pPr>
            <a:r>
              <a:rPr lang="it-IT" b="1" dirty="0"/>
              <a:t>IX principio</a:t>
            </a:r>
            <a:r>
              <a:rPr lang="it-IT" dirty="0"/>
              <a:t>: razionalità </a:t>
            </a:r>
          </a:p>
          <a:p>
            <a:pPr marL="719138" indent="-719138">
              <a:lnSpc>
                <a:spcPct val="150000"/>
              </a:lnSpc>
              <a:buNone/>
              <a:tabLst>
                <a:tab pos="177800" algn="l"/>
              </a:tabLst>
            </a:pPr>
            <a:r>
              <a:rPr lang="it-IT" b="1" dirty="0"/>
              <a:t>X principio</a:t>
            </a:r>
            <a:r>
              <a:rPr lang="it-IT" dirty="0"/>
              <a:t>: stabilità</a:t>
            </a:r>
          </a:p>
          <a:p>
            <a:endParaRPr lang="it-IT" dirty="0"/>
          </a:p>
          <a:p>
            <a:endParaRPr lang="it-IT" dirty="0"/>
          </a:p>
          <a:p>
            <a:endParaRPr lang="it-IT" dirty="0"/>
          </a:p>
          <a:p>
            <a:endParaRPr lang="it-IT" dirty="0"/>
          </a:p>
        </p:txBody>
      </p:sp>
      <p:sp>
        <p:nvSpPr>
          <p:cNvPr id="5" name="Segnaposto piè di pagina 7"/>
          <p:cNvSpPr>
            <a:spLocks noGrp="1"/>
          </p:cNvSpPr>
          <p:nvPr>
            <p:ph type="ftr" sz="quarter" idx="11"/>
          </p:nvPr>
        </p:nvSpPr>
        <p:spPr>
          <a:xfrm>
            <a:off x="5241032" y="6448251"/>
            <a:ext cx="2469073" cy="365125"/>
          </a:xfrm>
        </p:spPr>
        <p:txBody>
          <a:bodyPr/>
          <a:lstStyle/>
          <a:p>
            <a:pPr lvl="0" algn="ctr"/>
            <a:r>
              <a:rPr lang="it-IT" sz="2400" dirty="0">
                <a:solidFill>
                  <a:srgbClr val="002060"/>
                </a:solidFill>
                <a:latin typeface="Edwardian Script ITC" panose="030303020407070D0804" pitchFamily="66" charset="0"/>
              </a:rPr>
              <a:t>Letizia Fioravanti</a:t>
            </a:r>
          </a:p>
          <a:p>
            <a:pPr algn="ctr"/>
            <a:endParaRPr lang="it-IT" sz="6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274638"/>
            <a:ext cx="8229600" cy="994122"/>
          </a:xfrm>
        </p:spPr>
        <p:txBody>
          <a:bodyPr>
            <a:normAutofit/>
          </a:bodyPr>
          <a:lstStyle/>
          <a:p>
            <a:pPr algn="ctr"/>
            <a:r>
              <a:rPr lang="it-IT">
                <a:solidFill>
                  <a:srgbClr val="C00000"/>
                </a:solidFill>
              </a:rPr>
              <a:t>I - Tutela della salute</a:t>
            </a:r>
            <a:endParaRPr lang="it-IT" dirty="0">
              <a:solidFill>
                <a:srgbClr val="C00000"/>
              </a:solidFill>
            </a:endParaRPr>
          </a:p>
        </p:txBody>
      </p:sp>
      <p:sp>
        <p:nvSpPr>
          <p:cNvPr id="2" name="Segnaposto contenuto 1"/>
          <p:cNvSpPr>
            <a:spLocks noGrp="1"/>
          </p:cNvSpPr>
          <p:nvPr>
            <p:ph idx="1"/>
          </p:nvPr>
        </p:nvSpPr>
        <p:spPr>
          <a:xfrm>
            <a:off x="344488" y="1412777"/>
            <a:ext cx="7632848" cy="4594515"/>
          </a:xfrm>
        </p:spPr>
        <p:txBody>
          <a:bodyPr>
            <a:normAutofit/>
          </a:bodyPr>
          <a:lstStyle/>
          <a:p>
            <a:pPr marL="109728" indent="0" algn="ctr">
              <a:lnSpc>
                <a:spcPct val="160000"/>
              </a:lnSpc>
              <a:buNone/>
            </a:pPr>
            <a:r>
              <a:rPr lang="it-IT" dirty="0"/>
              <a:t>L’attività motoria e sportiva deve favorire lo sviluppo fisico, psichico e motorio eliminando i rischi per la salute. La rapidità nell’apprendimento e l’incremento delle capacità di prestazione dipendono dallo sviluppo della personalità nel suo insieme. E’ indispensabile un’azione mirata, adeguata e continua sulla motivazione, sulla volontà, sulle emozioni e sui valori. L’insegnante deve entusiasmare ed incoraggiare gli allievi, formulando i compiti come sfide che, se gli allievi si impegnano, riescono a superare. </a:t>
            </a:r>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a:solidFill>
                  <a:srgbClr val="002060"/>
                </a:solidFill>
                <a:latin typeface="Edwardian Script ITC" panose="030303020407070D0804" pitchFamily="66" charset="0"/>
              </a:rPr>
              <a:t>Letizia Fioravanti</a:t>
            </a:r>
            <a:endParaRPr lang="it-IT" sz="2400" dirty="0">
              <a:solidFill>
                <a:srgbClr val="002060"/>
              </a:solidFill>
              <a:latin typeface="Edwardian Script ITC" panose="030303020407070D0804" pitchFamily="66" charset="0"/>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38200" y="274638"/>
            <a:ext cx="6143532" cy="994122"/>
          </a:xfrm>
        </p:spPr>
        <p:txBody>
          <a:bodyPr>
            <a:normAutofit fontScale="90000"/>
          </a:bodyPr>
          <a:lstStyle/>
          <a:p>
            <a:pPr algn="ctr"/>
            <a:r>
              <a:rPr lang="it-IT" dirty="0">
                <a:solidFill>
                  <a:srgbClr val="C00000"/>
                </a:solidFill>
              </a:rPr>
              <a:t>I - Tutela della salute: certificato medico</a:t>
            </a:r>
          </a:p>
        </p:txBody>
      </p:sp>
      <p:sp>
        <p:nvSpPr>
          <p:cNvPr id="2" name="Segnaposto contenuto 1"/>
          <p:cNvSpPr>
            <a:spLocks noGrp="1"/>
          </p:cNvSpPr>
          <p:nvPr>
            <p:ph idx="1"/>
          </p:nvPr>
        </p:nvSpPr>
        <p:spPr>
          <a:xfrm>
            <a:off x="344488" y="1412777"/>
            <a:ext cx="7632848" cy="4594515"/>
          </a:xfrm>
        </p:spPr>
        <p:txBody>
          <a:bodyPr>
            <a:normAutofit lnSpcReduction="10000"/>
          </a:bodyPr>
          <a:lstStyle/>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it-IT" sz="2000" b="1" i="0" u="none" strike="noStrike" kern="1200" cap="none" spc="0" normalizeH="0" baseline="0" noProof="0" dirty="0">
                <a:ln>
                  <a:noFill/>
                </a:ln>
                <a:solidFill>
                  <a:srgbClr val="444444"/>
                </a:solidFill>
                <a:effectLst/>
                <a:uLnTx/>
                <a:uFillTx/>
                <a:latin typeface="Trebuchet MS" panose="020B0603020202020204" pitchFamily="34" charset="0"/>
              </a:rPr>
              <a:t>Chiunque pratichi qualunque tipo di attività fisica</a:t>
            </a: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 (ludico-motoria, non agonistica, agonistica) </a:t>
            </a:r>
            <a:r>
              <a:rPr kumimoji="0" lang="it-IT" sz="2000" b="1" i="0" u="none" strike="noStrike" kern="1200" cap="none" spc="0" normalizeH="0" baseline="0" noProof="0" dirty="0">
                <a:ln>
                  <a:noFill/>
                </a:ln>
                <a:solidFill>
                  <a:srgbClr val="444444"/>
                </a:solidFill>
                <a:effectLst/>
                <a:uLnTx/>
                <a:uFillTx/>
                <a:latin typeface="Trebuchet MS" panose="020B0603020202020204" pitchFamily="34" charset="0"/>
              </a:rPr>
              <a:t>dovrebbe sottoporsi a visita medica</a:t>
            </a: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 preferibilmente con lo specialista in medicina dello sport, il medico che, per studi ed esperienza, è il più idoneo a poter valutare, sotto diversi aspetti, il soggetto in funzione dello sport che andrà a praticare e a fornire gli idonei consigli e suggerimenti.</a:t>
            </a:r>
            <a:br>
              <a:rPr kumimoji="0" lang="it-IT" sz="2000" b="0" i="0" u="none" strike="noStrike" kern="1200" cap="none" spc="0" normalizeH="0" baseline="0" noProof="0" dirty="0">
                <a:ln>
                  <a:noFill/>
                </a:ln>
                <a:solidFill>
                  <a:prstClr val="black"/>
                </a:solidFill>
                <a:effectLst/>
                <a:uLnTx/>
                <a:uFillTx/>
                <a:latin typeface="Trebuchet MS" panose="020B0603020202020204" pitchFamily="34" charset="0"/>
              </a:rPr>
            </a:br>
            <a:r>
              <a:rPr kumimoji="0" lang="it-IT" sz="2000" b="0" i="0" u="none" strike="noStrike" kern="1200" cap="none" spc="0" normalizeH="0" baseline="0" noProof="0" dirty="0">
                <a:ln>
                  <a:noFill/>
                </a:ln>
                <a:solidFill>
                  <a:prstClr val="black"/>
                </a:solidFill>
                <a:effectLst/>
                <a:uLnTx/>
                <a:uFillTx/>
                <a:latin typeface="Trebuchet MS" panose="020B0603020202020204" pitchFamily="34" charset="0"/>
              </a:rPr>
              <a:t>L</a:t>
            </a: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e norme italiane sulla tutela sanitaria dello sportivo sembra siano le più all’avanguardia in Europa e nel mondo.</a:t>
            </a:r>
            <a:br>
              <a:rPr kumimoji="0" lang="it-IT" sz="2000" b="0" i="0" u="none" strike="noStrike" kern="1200" cap="none" spc="0" normalizeH="0" baseline="0" noProof="0" dirty="0">
                <a:ln>
                  <a:noFill/>
                </a:ln>
                <a:solidFill>
                  <a:prstClr val="black"/>
                </a:solidFill>
                <a:effectLst/>
                <a:uLnTx/>
                <a:uFillTx/>
                <a:latin typeface="Trebuchet MS" panose="020B0603020202020204" pitchFamily="34" charset="0"/>
              </a:rPr>
            </a:b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La certificazione in ambito sportivo è:</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it-IT" sz="2000" b="1" i="0" u="none" strike="noStrike" kern="1200" cap="none" spc="0" normalizeH="0" baseline="0" noProof="0" dirty="0">
                <a:ln>
                  <a:noFill/>
                </a:ln>
                <a:solidFill>
                  <a:srgbClr val="444444"/>
                </a:solidFill>
                <a:effectLst/>
                <a:uLnTx/>
                <a:uFillTx/>
                <a:latin typeface="Trebuchet MS" panose="020B0603020202020204" pitchFamily="34" charset="0"/>
              </a:rPr>
              <a:t>Agonistica</a:t>
            </a: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 – è obbligatoria ed è regolamentata dal Decreto del Ministro della Sanità 18 del febbraio 1982</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it-IT" sz="2000" b="1" i="0" u="none" strike="noStrike" kern="1200" cap="none" spc="0" normalizeH="0" baseline="0" noProof="0" dirty="0">
                <a:ln>
                  <a:noFill/>
                </a:ln>
                <a:solidFill>
                  <a:srgbClr val="444444"/>
                </a:solidFill>
                <a:effectLst/>
                <a:uLnTx/>
                <a:uFillTx/>
                <a:latin typeface="Trebuchet MS" panose="020B0603020202020204" pitchFamily="34" charset="0"/>
              </a:rPr>
              <a:t>Non Agonistica</a:t>
            </a:r>
            <a:r>
              <a:rPr kumimoji="0" lang="it-IT" sz="2000" b="0" i="0" u="none" strike="noStrike" kern="1200" cap="none" spc="0" normalizeH="0" baseline="0" noProof="0" dirty="0">
                <a:ln>
                  <a:noFill/>
                </a:ln>
                <a:solidFill>
                  <a:srgbClr val="444444"/>
                </a:solidFill>
                <a:effectLst/>
                <a:uLnTx/>
                <a:uFillTx/>
                <a:latin typeface="Trebuchet MS" panose="020B0603020202020204" pitchFamily="34" charset="0"/>
              </a:rPr>
              <a:t> – è obbligatoria ed è regolamentata da: Decreto del Ministro della Salute del 24 Aprile 2013; dalla Legge del 9 Agosto 2013</a:t>
            </a:r>
            <a:endParaRPr kumimoji="0" lang="it-IT" sz="2000" b="0" i="0" u="none" strike="noStrike" kern="1200" cap="none" spc="0" normalizeH="0" baseline="0" noProof="0" dirty="0">
              <a:ln>
                <a:noFill/>
              </a:ln>
              <a:solidFill>
                <a:prstClr val="black"/>
              </a:solidFill>
              <a:effectLst/>
              <a:uLnTx/>
              <a:uFillTx/>
              <a:latin typeface="Trebuchet MS" panose="020B0603020202020204" pitchFamily="34" charset="0"/>
            </a:endParaRPr>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a:solidFill>
                  <a:srgbClr val="002060"/>
                </a:solidFill>
                <a:latin typeface="Edwardian Script ITC" panose="030303020407070D0804" pitchFamily="66" charset="0"/>
              </a:rPr>
              <a:t>Letizia Fioravanti</a:t>
            </a:r>
            <a:endParaRPr lang="it-IT" sz="2400" dirty="0">
              <a:solidFill>
                <a:srgbClr val="002060"/>
              </a:solidFill>
              <a:latin typeface="Edwardian Script ITC" panose="030303020407070D0804" pitchFamily="66" charset="0"/>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a:t>
            </a:fld>
            <a:endParaRPr lang="it-IT"/>
          </a:p>
        </p:txBody>
      </p:sp>
    </p:spTree>
    <p:extLst>
      <p:ext uri="{BB962C8B-B14F-4D97-AF65-F5344CB8AC3E}">
        <p14:creationId xmlns:p14="http://schemas.microsoft.com/office/powerpoint/2010/main" val="39162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216696" y="274637"/>
            <a:ext cx="4286250" cy="922115"/>
          </a:xfrm>
        </p:spPr>
        <p:txBody>
          <a:bodyPr>
            <a:normAutofit/>
          </a:bodyPr>
          <a:lstStyle/>
          <a:p>
            <a:pPr algn="ctr"/>
            <a:endParaRPr lang="it-IT" dirty="0">
              <a:solidFill>
                <a:srgbClr val="C00000"/>
              </a:solidFill>
            </a:endParaRPr>
          </a:p>
        </p:txBody>
      </p:sp>
      <p:sp>
        <p:nvSpPr>
          <p:cNvPr id="2" name="Segnaposto contenuto 1"/>
          <p:cNvSpPr>
            <a:spLocks noGrp="1"/>
          </p:cNvSpPr>
          <p:nvPr>
            <p:ph idx="1"/>
          </p:nvPr>
        </p:nvSpPr>
        <p:spPr>
          <a:xfrm>
            <a:off x="488504" y="1700808"/>
            <a:ext cx="7048586" cy="4306484"/>
          </a:xfrm>
        </p:spPr>
        <p:txBody>
          <a:bodyPr>
            <a:normAutofit/>
          </a:bodyPr>
          <a:lstStyle/>
          <a:p>
            <a:pPr marL="109728" indent="0">
              <a:buNone/>
            </a:pPr>
            <a:r>
              <a:rPr lang="it-IT" b="0" i="0" dirty="0">
                <a:solidFill>
                  <a:srgbClr val="444444"/>
                </a:solidFill>
                <a:effectLst/>
                <a:latin typeface="+mj-lt"/>
              </a:rPr>
              <a:t>non sono certo gli atleti agonisti, solitamente ben allenati e seguiti da allenatori e preparatori fisici, quelli più a rischio: chi corre i rischi maggiori sono il gran numero di amatoriali che praticano attività ludico-motoria senza alcun controllo medico e i bambini che iniziano l’attività sportiva (e ci sono bambini che a 3 anni già svolgono attività motoria).</a:t>
            </a:r>
            <a:br>
              <a:rPr lang="it-IT" dirty="0">
                <a:latin typeface="+mj-lt"/>
              </a:rPr>
            </a:br>
            <a:r>
              <a:rPr lang="it-IT" b="0" i="0" dirty="0">
                <a:solidFill>
                  <a:srgbClr val="444444"/>
                </a:solidFill>
                <a:effectLst/>
                <a:latin typeface="+mj-lt"/>
              </a:rPr>
              <a:t>Sarebbe opportuno (a prescindere dalla certificazione) far capire che </a:t>
            </a:r>
            <a:r>
              <a:rPr lang="it-IT" b="1" i="0" dirty="0">
                <a:solidFill>
                  <a:srgbClr val="444444"/>
                </a:solidFill>
                <a:effectLst/>
                <a:latin typeface="+mj-lt"/>
              </a:rPr>
              <a:t>un controllo medico prima di svolgere attività sportiva è fondamentale</a:t>
            </a:r>
            <a:r>
              <a:rPr lang="it-IT" b="0" i="0" dirty="0">
                <a:solidFill>
                  <a:srgbClr val="444444"/>
                </a:solidFill>
                <a:effectLst/>
                <a:latin typeface="+mj-lt"/>
              </a:rPr>
              <a:t> proprio per la finalità di </a:t>
            </a:r>
            <a:r>
              <a:rPr lang="it-IT" b="1" i="0" dirty="0">
                <a:solidFill>
                  <a:srgbClr val="444444"/>
                </a:solidFill>
                <a:effectLst/>
                <a:latin typeface="+mj-lt"/>
              </a:rPr>
              <a:t>prevenzione</a:t>
            </a:r>
            <a:r>
              <a:rPr lang="it-IT" b="0" i="0" dirty="0">
                <a:solidFill>
                  <a:srgbClr val="444444"/>
                </a:solidFill>
                <a:effectLst/>
                <a:latin typeface="+mj-lt"/>
              </a:rPr>
              <a:t> a cui la certificazione è preposta.</a:t>
            </a:r>
          </a:p>
          <a:p>
            <a:pPr marL="109728" indent="0">
              <a:buNone/>
            </a:pPr>
            <a:r>
              <a:rPr lang="it-IT" b="0" i="0" dirty="0">
                <a:solidFill>
                  <a:srgbClr val="444444"/>
                </a:solidFill>
                <a:effectLst/>
                <a:latin typeface="+mj-lt"/>
              </a:rPr>
              <a:t>Una prevenzione su cui, spesso, gli stessi adulti, pronti a spendere per la miglior calzatura da “running”, sono restii ad investire, nonostante si tratti, in realtà, di una modesta somma (50-100 euro)</a:t>
            </a:r>
            <a:endParaRPr lang="it-IT" dirty="0">
              <a:latin typeface="+mj-lt"/>
            </a:endParaRPr>
          </a:p>
          <a:p>
            <a:endParaRPr lang="it-IT" dirty="0"/>
          </a:p>
        </p:txBody>
      </p:sp>
      <p:sp>
        <p:nvSpPr>
          <p:cNvPr id="5" name="Segnaposto piè di pagina 7"/>
          <p:cNvSpPr>
            <a:spLocks noGrp="1"/>
          </p:cNvSpPr>
          <p:nvPr>
            <p:ph type="ftr" sz="quarter" idx="11"/>
          </p:nvPr>
        </p:nvSpPr>
        <p:spPr>
          <a:xfrm>
            <a:off x="5169024" y="6448251"/>
            <a:ext cx="2469073" cy="365125"/>
          </a:xfrm>
        </p:spPr>
        <p:txBody>
          <a:bodyPr/>
          <a:lstStyle/>
          <a:p>
            <a:pPr lvl="0" algn="ctr"/>
            <a:r>
              <a:rPr lang="it-IT" sz="2400">
                <a:solidFill>
                  <a:srgbClr val="002060"/>
                </a:solidFill>
                <a:latin typeface="Edwardian Script ITC" panose="030303020407070D0804" pitchFamily="66" charset="0"/>
              </a:rPr>
              <a:t>Letizia Fioravanti</a:t>
            </a:r>
            <a:endParaRPr lang="it-IT" sz="2400" dirty="0">
              <a:solidFill>
                <a:srgbClr val="002060"/>
              </a:solidFill>
              <a:latin typeface="Edwardian Script ITC" panose="030303020407070D0804" pitchFamily="66" charset="0"/>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a:t>
            </a:fld>
            <a:endParaRPr lang="it-IT"/>
          </a:p>
        </p:txBody>
      </p:sp>
      <p:pic>
        <p:nvPicPr>
          <p:cNvPr id="6" name="Immagine 5">
            <a:extLst>
              <a:ext uri="{FF2B5EF4-FFF2-40B4-BE49-F238E27FC236}">
                <a16:creationId xmlns:a16="http://schemas.microsoft.com/office/drawing/2014/main" id="{9C4AAA81-E69C-65D9-729F-25C5BC772AFD}"/>
              </a:ext>
            </a:extLst>
          </p:cNvPr>
          <p:cNvPicPr>
            <a:picLocks noChangeAspect="1"/>
          </p:cNvPicPr>
          <p:nvPr/>
        </p:nvPicPr>
        <p:blipFill>
          <a:blip r:embed="rId2"/>
          <a:stretch>
            <a:fillRect/>
          </a:stretch>
        </p:blipFill>
        <p:spPr>
          <a:xfrm>
            <a:off x="2216696" y="79851"/>
            <a:ext cx="5320394" cy="1404933"/>
          </a:xfrm>
          <a:prstGeom prst="rect">
            <a:avLst/>
          </a:prstGeom>
        </p:spPr>
      </p:pic>
    </p:spTree>
    <p:extLst>
      <p:ext uri="{BB962C8B-B14F-4D97-AF65-F5344CB8AC3E}">
        <p14:creationId xmlns:p14="http://schemas.microsoft.com/office/powerpoint/2010/main" val="4129838186"/>
      </p:ext>
    </p:extLst>
  </p:cSld>
  <p:clrMapOvr>
    <a:masterClrMapping/>
  </p:clrMapOvr>
</p:sld>
</file>

<file path=ppt/theme/theme1.xml><?xml version="1.0" encoding="utf-8"?>
<a:theme xmlns:a="http://schemas.openxmlformats.org/drawingml/2006/main" name="Sfaccettatur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5051</TotalTime>
  <Words>3649</Words>
  <Application>Microsoft Office PowerPoint</Application>
  <PresentationFormat>A4 (21x29,7 cm)</PresentationFormat>
  <Paragraphs>350</Paragraphs>
  <Slides>53</Slides>
  <Notes>19</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53</vt:i4>
      </vt:variant>
    </vt:vector>
  </HeadingPairs>
  <TitlesOfParts>
    <vt:vector size="61" baseType="lpstr">
      <vt:lpstr>Arial</vt:lpstr>
      <vt:lpstr>Calibri</vt:lpstr>
      <vt:lpstr>Edwardian Script ITC</vt:lpstr>
      <vt:lpstr>Kunstler Script</vt:lpstr>
      <vt:lpstr>Palace Script MT</vt:lpstr>
      <vt:lpstr>Trebuchet MS</vt:lpstr>
      <vt:lpstr>Wingdings 3</vt:lpstr>
      <vt:lpstr>Sfaccettatura</vt:lpstr>
      <vt:lpstr>  Metodologia generale parte 2 Principi dell’Allenamento  2024 Prof.ssa Letizia Fioravanti </vt:lpstr>
      <vt:lpstr>Presentazione standard di PowerPoint</vt:lpstr>
      <vt:lpstr>TAPPE CARATTERIZZANTI UN GRANDE CICLO DI ALLENAMENTO</vt:lpstr>
      <vt:lpstr>I PRINCIPI DELL’ALLENAMENTO </vt:lpstr>
      <vt:lpstr>Principi dell’allenamento</vt:lpstr>
      <vt:lpstr>Principi dell’allenamento</vt:lpstr>
      <vt:lpstr>I - Tutela della salute</vt:lpstr>
      <vt:lpstr>I - Tutela della salute: certificato medico</vt:lpstr>
      <vt:lpstr>Presentazione standard di PowerPoint</vt:lpstr>
      <vt:lpstr>II - Unità tra carico e recupero</vt:lpstr>
      <vt:lpstr>II - Unità tra carico e recupero</vt:lpstr>
      <vt:lpstr>III - Progressività del carico</vt:lpstr>
      <vt:lpstr>SUPERCOMPENSAZIONE</vt:lpstr>
      <vt:lpstr>Presentazione standard di PowerPoint</vt:lpstr>
      <vt:lpstr>III - Progressività del carico I FATTORI DEL CARICO</vt:lpstr>
      <vt:lpstr>Presentazione standard di PowerPoint</vt:lpstr>
      <vt:lpstr>Progressività del carico</vt:lpstr>
      <vt:lpstr>IV - Continuità del carico e divisione in cicli</vt:lpstr>
      <vt:lpstr>V - Variazione e corretta successione dei carichi</vt:lpstr>
      <vt:lpstr>V - variazione e corretta successione dei carichi CORRETTA SUCCESSIONE DEI CARICHI</vt:lpstr>
      <vt:lpstr>VI - Sistematicità dell’insegnamento SPECIFICITA’ DELL’INSEGNAMENTO </vt:lpstr>
      <vt:lpstr>VII - CONSAPEVOLEZZA E AUTONOMIA</vt:lpstr>
      <vt:lpstr>VII - consapevolezza e autonomia SUGGERIMENTI  UTILI</vt:lpstr>
      <vt:lpstr>VIII - EVIDENZA</vt:lpstr>
      <vt:lpstr>IX - RAZIONALITÀ (ADEGUATEZZA) </vt:lpstr>
      <vt:lpstr>X - STABILITÀ </vt:lpstr>
      <vt:lpstr>CICLO DI ALLENAMENTO</vt:lpstr>
      <vt:lpstr>I PARAMETRI DI  QUANTITÀ ED INTENSITÀ</vt:lpstr>
      <vt:lpstr>I PARAMETRI DI QUANTITÀ ED INTENSITÀ</vt:lpstr>
      <vt:lpstr>COME CLASSIFICHIAMO GLI SPORT DI COMBATTIMENTO</vt:lpstr>
      <vt:lpstr>Presentazione standard di PowerPoint</vt:lpstr>
      <vt:lpstr>Presentazione standard di PowerPoint</vt:lpstr>
      <vt:lpstr>Presentazione standard di PowerPoint</vt:lpstr>
      <vt:lpstr>CLOSED SKILL</vt:lpstr>
      <vt:lpstr>OPEN SKILL</vt:lpstr>
      <vt:lpstr>SPORT DI SITUAZIONE</vt:lpstr>
      <vt:lpstr>L’obiettivo dell’allenamento nel combattimento</vt:lpstr>
      <vt:lpstr>LA PROGRAMMAZIONE</vt:lpstr>
      <vt:lpstr>Elementi fondamentali della programmazione </vt:lpstr>
      <vt:lpstr>Elementi fondamentali della programmazione  ANALISI DELLA SITUAZIONE DI PARTENZA</vt:lpstr>
      <vt:lpstr>Elementi fondamentali della programmazione OBIETTIVI</vt:lpstr>
      <vt:lpstr>Elementi fondamentali della programmazione METODI E MEZZI</vt:lpstr>
      <vt:lpstr>Scelta del metodo</vt:lpstr>
      <vt:lpstr>Elementi fondamentali della programmazione CRITERI PER LA SCELTA DEL METODO</vt:lpstr>
      <vt:lpstr>Elementi fondamentali della programmazione PLASTICITÀ</vt:lpstr>
      <vt:lpstr>Elementi fondamentali della programmazione  VERIFICA E VALUTAZIONE (intermedia e finale)</vt:lpstr>
      <vt:lpstr>IL PIANO STRATEGICO</vt:lpstr>
      <vt:lpstr>LA MOTIVAZIONE</vt:lpstr>
      <vt:lpstr>LA VALUTAZIONE</vt:lpstr>
      <vt:lpstr>ELEMENTI PER LA VALUTAZIONE</vt:lpstr>
      <vt:lpstr>TEST MOTORI E OSSERVAZIONE</vt:lpstr>
      <vt:lpstr>Valutazione normativa e criteriale</vt:lpstr>
      <vt:lpstr>Il criterio di valutazione rappresenta il livello di accettabilità di una attività motoria appresa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Allenamento</dc:title>
  <dc:creator>Letizia Fioravanti</dc:creator>
  <cp:lastModifiedBy>leonardo</cp:lastModifiedBy>
  <cp:revision>199</cp:revision>
  <dcterms:created xsi:type="dcterms:W3CDTF">2014-05-23T09:30:57Z</dcterms:created>
  <dcterms:modified xsi:type="dcterms:W3CDTF">2024-05-10T19:25:29Z</dcterms:modified>
</cp:coreProperties>
</file>