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061" r:id="rId1"/>
  </p:sldMasterIdLst>
  <p:notesMasterIdLst>
    <p:notesMasterId r:id="rId134"/>
  </p:notesMasterIdLst>
  <p:sldIdLst>
    <p:sldId id="272" r:id="rId2"/>
    <p:sldId id="271" r:id="rId3"/>
    <p:sldId id="392" r:id="rId4"/>
    <p:sldId id="367" r:id="rId5"/>
    <p:sldId id="368" r:id="rId6"/>
    <p:sldId id="393" r:id="rId7"/>
    <p:sldId id="369" r:id="rId8"/>
    <p:sldId id="370" r:id="rId9"/>
    <p:sldId id="371" r:id="rId10"/>
    <p:sldId id="372" r:id="rId11"/>
    <p:sldId id="374" r:id="rId12"/>
    <p:sldId id="375" r:id="rId13"/>
    <p:sldId id="376" r:id="rId14"/>
    <p:sldId id="377" r:id="rId15"/>
    <p:sldId id="378" r:id="rId16"/>
    <p:sldId id="379" r:id="rId17"/>
    <p:sldId id="380" r:id="rId18"/>
    <p:sldId id="381" r:id="rId19"/>
    <p:sldId id="382" r:id="rId20"/>
    <p:sldId id="383" r:id="rId21"/>
    <p:sldId id="505" r:id="rId22"/>
    <p:sldId id="384" r:id="rId23"/>
    <p:sldId id="511" r:id="rId24"/>
    <p:sldId id="386" r:id="rId25"/>
    <p:sldId id="387" r:id="rId26"/>
    <p:sldId id="388" r:id="rId27"/>
    <p:sldId id="389" r:id="rId28"/>
    <p:sldId id="396" r:id="rId29"/>
    <p:sldId id="390" r:id="rId30"/>
    <p:sldId id="394" r:id="rId31"/>
    <p:sldId id="395" r:id="rId32"/>
    <p:sldId id="407" r:id="rId33"/>
    <p:sldId id="408" r:id="rId34"/>
    <p:sldId id="409" r:id="rId35"/>
    <p:sldId id="410" r:id="rId36"/>
    <p:sldId id="421" r:id="rId37"/>
    <p:sldId id="411" r:id="rId38"/>
    <p:sldId id="412" r:id="rId39"/>
    <p:sldId id="413" r:id="rId40"/>
    <p:sldId id="414" r:id="rId41"/>
    <p:sldId id="422" r:id="rId42"/>
    <p:sldId id="415" r:id="rId43"/>
    <p:sldId id="416" r:id="rId44"/>
    <p:sldId id="418" r:id="rId45"/>
    <p:sldId id="506" r:id="rId46"/>
    <p:sldId id="419" r:id="rId47"/>
    <p:sldId id="420" r:id="rId48"/>
    <p:sldId id="397" r:id="rId49"/>
    <p:sldId id="398" r:id="rId50"/>
    <p:sldId id="424" r:id="rId51"/>
    <p:sldId id="425" r:id="rId52"/>
    <p:sldId id="426" r:id="rId53"/>
    <p:sldId id="400" r:id="rId54"/>
    <p:sldId id="401" r:id="rId55"/>
    <p:sldId id="391" r:id="rId56"/>
    <p:sldId id="428" r:id="rId57"/>
    <p:sldId id="429" r:id="rId58"/>
    <p:sldId id="431" r:id="rId59"/>
    <p:sldId id="432" r:id="rId60"/>
    <p:sldId id="355" r:id="rId61"/>
    <p:sldId id="357" r:id="rId62"/>
    <p:sldId id="358" r:id="rId63"/>
    <p:sldId id="359" r:id="rId64"/>
    <p:sldId id="433" r:id="rId65"/>
    <p:sldId id="360" r:id="rId66"/>
    <p:sldId id="361" r:id="rId67"/>
    <p:sldId id="362" r:id="rId68"/>
    <p:sldId id="363" r:id="rId69"/>
    <p:sldId id="364" r:id="rId70"/>
    <p:sldId id="365" r:id="rId71"/>
    <p:sldId id="434" r:id="rId72"/>
    <p:sldId id="435" r:id="rId73"/>
    <p:sldId id="436" r:id="rId74"/>
    <p:sldId id="437" r:id="rId75"/>
    <p:sldId id="438" r:id="rId76"/>
    <p:sldId id="445" r:id="rId77"/>
    <p:sldId id="439" r:id="rId78"/>
    <p:sldId id="440" r:id="rId79"/>
    <p:sldId id="441" r:id="rId80"/>
    <p:sldId id="442" r:id="rId81"/>
    <p:sldId id="443" r:id="rId82"/>
    <p:sldId id="502" r:id="rId83"/>
    <p:sldId id="503" r:id="rId84"/>
    <p:sldId id="504" r:id="rId85"/>
    <p:sldId id="444" r:id="rId86"/>
    <p:sldId id="446" r:id="rId87"/>
    <p:sldId id="447" r:id="rId88"/>
    <p:sldId id="448" r:id="rId89"/>
    <p:sldId id="449" r:id="rId90"/>
    <p:sldId id="450" r:id="rId91"/>
    <p:sldId id="451" r:id="rId92"/>
    <p:sldId id="452" r:id="rId93"/>
    <p:sldId id="453" r:id="rId94"/>
    <p:sldId id="460" r:id="rId95"/>
    <p:sldId id="462" r:id="rId96"/>
    <p:sldId id="463" r:id="rId97"/>
    <p:sldId id="464" r:id="rId98"/>
    <p:sldId id="465" r:id="rId99"/>
    <p:sldId id="466" r:id="rId100"/>
    <p:sldId id="473" r:id="rId101"/>
    <p:sldId id="510" r:id="rId102"/>
    <p:sldId id="508" r:id="rId103"/>
    <p:sldId id="509" r:id="rId104"/>
    <p:sldId id="477" r:id="rId105"/>
    <p:sldId id="467" r:id="rId106"/>
    <p:sldId id="468" r:id="rId107"/>
    <p:sldId id="469" r:id="rId108"/>
    <p:sldId id="476" r:id="rId109"/>
    <p:sldId id="470" r:id="rId110"/>
    <p:sldId id="471" r:id="rId111"/>
    <p:sldId id="472" r:id="rId112"/>
    <p:sldId id="478" r:id="rId113"/>
    <p:sldId id="479" r:id="rId114"/>
    <p:sldId id="480" r:id="rId115"/>
    <p:sldId id="481" r:id="rId116"/>
    <p:sldId id="482" r:id="rId117"/>
    <p:sldId id="483" r:id="rId118"/>
    <p:sldId id="484" r:id="rId119"/>
    <p:sldId id="485" r:id="rId120"/>
    <p:sldId id="486" r:id="rId121"/>
    <p:sldId id="487" r:id="rId122"/>
    <p:sldId id="488" r:id="rId123"/>
    <p:sldId id="489" r:id="rId124"/>
    <p:sldId id="490" r:id="rId125"/>
    <p:sldId id="491" r:id="rId126"/>
    <p:sldId id="493" r:id="rId127"/>
    <p:sldId id="494" r:id="rId128"/>
    <p:sldId id="495" r:id="rId129"/>
    <p:sldId id="496" r:id="rId130"/>
    <p:sldId id="497" r:id="rId131"/>
    <p:sldId id="499" r:id="rId132"/>
    <p:sldId id="500" r:id="rId133"/>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zione predefinita" id="{F5E4096C-1369-417C-968C-6CED55453C9E}">
          <p14:sldIdLst>
            <p14:sldId id="272"/>
            <p14:sldId id="271"/>
            <p14:sldId id="392"/>
            <p14:sldId id="367"/>
            <p14:sldId id="368"/>
            <p14:sldId id="393"/>
            <p14:sldId id="369"/>
            <p14:sldId id="370"/>
            <p14:sldId id="371"/>
            <p14:sldId id="372"/>
            <p14:sldId id="374"/>
            <p14:sldId id="375"/>
            <p14:sldId id="376"/>
            <p14:sldId id="377"/>
            <p14:sldId id="378"/>
            <p14:sldId id="379"/>
            <p14:sldId id="380"/>
            <p14:sldId id="381"/>
            <p14:sldId id="382"/>
            <p14:sldId id="383"/>
            <p14:sldId id="505"/>
            <p14:sldId id="384"/>
            <p14:sldId id="511"/>
            <p14:sldId id="386"/>
            <p14:sldId id="387"/>
            <p14:sldId id="388"/>
            <p14:sldId id="389"/>
            <p14:sldId id="396"/>
            <p14:sldId id="390"/>
            <p14:sldId id="394"/>
            <p14:sldId id="395"/>
            <p14:sldId id="407"/>
            <p14:sldId id="408"/>
            <p14:sldId id="409"/>
            <p14:sldId id="410"/>
            <p14:sldId id="421"/>
            <p14:sldId id="411"/>
            <p14:sldId id="412"/>
            <p14:sldId id="413"/>
            <p14:sldId id="414"/>
            <p14:sldId id="422"/>
            <p14:sldId id="415"/>
            <p14:sldId id="416"/>
            <p14:sldId id="418"/>
            <p14:sldId id="506"/>
            <p14:sldId id="419"/>
            <p14:sldId id="420"/>
            <p14:sldId id="397"/>
            <p14:sldId id="398"/>
            <p14:sldId id="424"/>
            <p14:sldId id="425"/>
            <p14:sldId id="426"/>
            <p14:sldId id="400"/>
            <p14:sldId id="401"/>
            <p14:sldId id="391"/>
            <p14:sldId id="428"/>
            <p14:sldId id="429"/>
            <p14:sldId id="431"/>
            <p14:sldId id="432"/>
            <p14:sldId id="355"/>
            <p14:sldId id="357"/>
            <p14:sldId id="358"/>
            <p14:sldId id="359"/>
            <p14:sldId id="433"/>
            <p14:sldId id="360"/>
            <p14:sldId id="361"/>
            <p14:sldId id="362"/>
            <p14:sldId id="363"/>
            <p14:sldId id="364"/>
            <p14:sldId id="365"/>
            <p14:sldId id="434"/>
            <p14:sldId id="435"/>
            <p14:sldId id="436"/>
            <p14:sldId id="437"/>
            <p14:sldId id="438"/>
            <p14:sldId id="445"/>
            <p14:sldId id="439"/>
            <p14:sldId id="440"/>
            <p14:sldId id="441"/>
            <p14:sldId id="442"/>
            <p14:sldId id="443"/>
            <p14:sldId id="502"/>
            <p14:sldId id="503"/>
            <p14:sldId id="504"/>
            <p14:sldId id="444"/>
            <p14:sldId id="446"/>
            <p14:sldId id="447"/>
            <p14:sldId id="448"/>
            <p14:sldId id="449"/>
            <p14:sldId id="450"/>
            <p14:sldId id="451"/>
            <p14:sldId id="452"/>
            <p14:sldId id="453"/>
            <p14:sldId id="460"/>
            <p14:sldId id="462"/>
            <p14:sldId id="463"/>
            <p14:sldId id="464"/>
            <p14:sldId id="465"/>
            <p14:sldId id="466"/>
            <p14:sldId id="473"/>
            <p14:sldId id="510"/>
            <p14:sldId id="508"/>
            <p14:sldId id="509"/>
            <p14:sldId id="477"/>
            <p14:sldId id="467"/>
            <p14:sldId id="468"/>
            <p14:sldId id="469"/>
            <p14:sldId id="476"/>
            <p14:sldId id="470"/>
            <p14:sldId id="471"/>
            <p14:sldId id="472"/>
            <p14:sldId id="478"/>
          </p14:sldIdLst>
        </p14:section>
        <p14:section name="Sezione senza titolo" id="{355B61A4-BBD2-4E33-B96F-0AE5199056FB}">
          <p14:sldIdLst>
            <p14:sldId id="479"/>
            <p14:sldId id="480"/>
            <p14:sldId id="481"/>
            <p14:sldId id="482"/>
            <p14:sldId id="483"/>
            <p14:sldId id="484"/>
            <p14:sldId id="485"/>
            <p14:sldId id="486"/>
            <p14:sldId id="487"/>
            <p14:sldId id="488"/>
            <p14:sldId id="489"/>
            <p14:sldId id="490"/>
            <p14:sldId id="491"/>
            <p14:sldId id="493"/>
            <p14:sldId id="494"/>
            <p14:sldId id="495"/>
            <p14:sldId id="496"/>
            <p14:sldId id="497"/>
            <p14:sldId id="499"/>
            <p14:sldId id="50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323" autoAdjust="0"/>
    <p:restoredTop sz="94767" autoAdjust="0"/>
  </p:normalViewPr>
  <p:slideViewPr>
    <p:cSldViewPr>
      <p:cViewPr varScale="1">
        <p:scale>
          <a:sx n="55" d="100"/>
          <a:sy n="55" d="100"/>
        </p:scale>
        <p:origin x="864" y="60"/>
      </p:cViewPr>
      <p:guideLst>
        <p:guide orient="horz" pos="2160"/>
        <p:guide pos="2880"/>
      </p:guideLst>
    </p:cSldViewPr>
  </p:slideViewPr>
  <p:outlineViewPr>
    <p:cViewPr>
      <p:scale>
        <a:sx n="33" d="100"/>
        <a:sy n="33" d="100"/>
      </p:scale>
      <p:origin x="0" y="144"/>
    </p:cViewPr>
  </p:outlineViewPr>
  <p:notesTextViewPr>
    <p:cViewPr>
      <p:scale>
        <a:sx n="1" d="1"/>
        <a:sy n="1" d="1"/>
      </p:scale>
      <p:origin x="0" y="0"/>
    </p:cViewPr>
  </p:notesTextViewPr>
  <p:sorterViewPr>
    <p:cViewPr>
      <p:scale>
        <a:sx n="66" d="100"/>
        <a:sy n="66" d="100"/>
      </p:scale>
      <p:origin x="0" y="1119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tableStyles" Target="tableStyle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slide" Target="slides/slide125.xml"/><Relationship Id="rId13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ata2.xml.rels><?xml version="1.0" encoding="UTF-8" standalone="yes"?>
<Relationships xmlns="http://schemas.openxmlformats.org/package/2006/relationships"><Relationship Id="rId8" Type="http://schemas.openxmlformats.org/officeDocument/2006/relationships/image" Target="../media/image71.svg"/><Relationship Id="rId3" Type="http://schemas.openxmlformats.org/officeDocument/2006/relationships/image" Target="../media/image66.png"/><Relationship Id="rId7" Type="http://schemas.openxmlformats.org/officeDocument/2006/relationships/image" Target="../media/image70.png"/><Relationship Id="rId2" Type="http://schemas.openxmlformats.org/officeDocument/2006/relationships/image" Target="../media/image65.svg"/><Relationship Id="rId1" Type="http://schemas.openxmlformats.org/officeDocument/2006/relationships/image" Target="../media/image64.png"/><Relationship Id="rId6" Type="http://schemas.openxmlformats.org/officeDocument/2006/relationships/image" Target="../media/image69.svg"/><Relationship Id="rId5" Type="http://schemas.openxmlformats.org/officeDocument/2006/relationships/image" Target="../media/image68.png"/><Relationship Id="rId4" Type="http://schemas.openxmlformats.org/officeDocument/2006/relationships/image" Target="../media/image67.svg"/></Relationships>
</file>

<file path=ppt/diagrams/_rels/drawing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rawing2.xml.rels><?xml version="1.0" encoding="UTF-8" standalone="yes"?>
<Relationships xmlns="http://schemas.openxmlformats.org/package/2006/relationships"><Relationship Id="rId8" Type="http://schemas.openxmlformats.org/officeDocument/2006/relationships/image" Target="../media/image71.svg"/><Relationship Id="rId3" Type="http://schemas.openxmlformats.org/officeDocument/2006/relationships/image" Target="../media/image66.png"/><Relationship Id="rId7" Type="http://schemas.openxmlformats.org/officeDocument/2006/relationships/image" Target="../media/image70.png"/><Relationship Id="rId2" Type="http://schemas.openxmlformats.org/officeDocument/2006/relationships/image" Target="../media/image65.svg"/><Relationship Id="rId1" Type="http://schemas.openxmlformats.org/officeDocument/2006/relationships/image" Target="../media/image64.png"/><Relationship Id="rId6" Type="http://schemas.openxmlformats.org/officeDocument/2006/relationships/image" Target="../media/image69.svg"/><Relationship Id="rId5" Type="http://schemas.openxmlformats.org/officeDocument/2006/relationships/image" Target="../media/image68.png"/><Relationship Id="rId4" Type="http://schemas.openxmlformats.org/officeDocument/2006/relationships/image" Target="../media/image67.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519F70D6-3750-4305-878D-2120D63A8FF0}" type="doc">
      <dgm:prSet loTypeId="urn:microsoft.com/office/officeart/2018/5/layout/IconCircleLabelList" loCatId="icon" qsTypeId="urn:microsoft.com/office/officeart/2005/8/quickstyle/simple1" qsCatId="simple" csTypeId="urn:microsoft.com/office/officeart/2005/8/colors/accent1_2" csCatId="accent1" phldr="1"/>
      <dgm:spPr/>
      <dgm:t>
        <a:bodyPr/>
        <a:lstStyle/>
        <a:p>
          <a:endParaRPr lang="en-US"/>
        </a:p>
      </dgm:t>
    </dgm:pt>
    <dgm:pt modelId="{F7E21B0C-45C4-471E-941E-369B73BFAEA9}">
      <dgm:prSet/>
      <dgm:spPr/>
      <dgm:t>
        <a:bodyPr/>
        <a:lstStyle/>
        <a:p>
          <a:pPr>
            <a:lnSpc>
              <a:spcPct val="100000"/>
            </a:lnSpc>
            <a:defRPr cap="all"/>
          </a:pPr>
          <a:r>
            <a:rPr lang="it-IT"/>
            <a:t>forza</a:t>
          </a:r>
          <a:endParaRPr lang="en-US"/>
        </a:p>
      </dgm:t>
    </dgm:pt>
    <dgm:pt modelId="{59F9451E-26DE-41DA-94B6-638D02B6C621}" type="parTrans" cxnId="{811CD634-4F2D-4979-A165-2DF5BBBC9A8E}">
      <dgm:prSet/>
      <dgm:spPr/>
      <dgm:t>
        <a:bodyPr/>
        <a:lstStyle/>
        <a:p>
          <a:endParaRPr lang="en-US"/>
        </a:p>
      </dgm:t>
    </dgm:pt>
    <dgm:pt modelId="{D708787B-2F26-43F7-8B38-31DD66148B02}" type="sibTrans" cxnId="{811CD634-4F2D-4979-A165-2DF5BBBC9A8E}">
      <dgm:prSet/>
      <dgm:spPr/>
      <dgm:t>
        <a:bodyPr/>
        <a:lstStyle/>
        <a:p>
          <a:endParaRPr lang="en-US"/>
        </a:p>
      </dgm:t>
    </dgm:pt>
    <dgm:pt modelId="{4DD2AF92-AF61-4594-BFD0-1EA8BF25AFA8}">
      <dgm:prSet/>
      <dgm:spPr/>
      <dgm:t>
        <a:bodyPr/>
        <a:lstStyle/>
        <a:p>
          <a:pPr>
            <a:lnSpc>
              <a:spcPct val="100000"/>
            </a:lnSpc>
            <a:defRPr cap="all"/>
          </a:pPr>
          <a:r>
            <a:rPr lang="it-IT"/>
            <a:t>resistenza  </a:t>
          </a:r>
          <a:endParaRPr lang="en-US"/>
        </a:p>
      </dgm:t>
    </dgm:pt>
    <dgm:pt modelId="{32632EF1-11B7-4F8A-8781-BAF5E420FD28}" type="parTrans" cxnId="{ACA1B7AE-DA04-49F9-BF95-132AE0FE4D5C}">
      <dgm:prSet/>
      <dgm:spPr/>
      <dgm:t>
        <a:bodyPr/>
        <a:lstStyle/>
        <a:p>
          <a:endParaRPr lang="en-US"/>
        </a:p>
      </dgm:t>
    </dgm:pt>
    <dgm:pt modelId="{718C83C8-FD78-442A-A364-954C50FCFA36}" type="sibTrans" cxnId="{ACA1B7AE-DA04-49F9-BF95-132AE0FE4D5C}">
      <dgm:prSet/>
      <dgm:spPr/>
      <dgm:t>
        <a:bodyPr/>
        <a:lstStyle/>
        <a:p>
          <a:endParaRPr lang="en-US"/>
        </a:p>
      </dgm:t>
    </dgm:pt>
    <dgm:pt modelId="{E5E576EB-CF31-4FA5-A2FB-A12E837E5F24}">
      <dgm:prSet/>
      <dgm:spPr/>
      <dgm:t>
        <a:bodyPr/>
        <a:lstStyle/>
        <a:p>
          <a:pPr>
            <a:lnSpc>
              <a:spcPct val="100000"/>
            </a:lnSpc>
            <a:defRPr cap="all"/>
          </a:pPr>
          <a:r>
            <a:rPr lang="it-IT"/>
            <a:t>velocità;</a:t>
          </a:r>
          <a:endParaRPr lang="en-US"/>
        </a:p>
      </dgm:t>
    </dgm:pt>
    <dgm:pt modelId="{D86193EA-A8E0-47E8-AC4C-6D99B0D0B4AB}" type="parTrans" cxnId="{ACFBBA70-45EE-4620-ACEA-783DBC3B909C}">
      <dgm:prSet/>
      <dgm:spPr/>
      <dgm:t>
        <a:bodyPr/>
        <a:lstStyle/>
        <a:p>
          <a:endParaRPr lang="en-US"/>
        </a:p>
      </dgm:t>
    </dgm:pt>
    <dgm:pt modelId="{9428BFA2-1BA7-4FCD-A65B-885AB1E0005E}" type="sibTrans" cxnId="{ACFBBA70-45EE-4620-ACEA-783DBC3B909C}">
      <dgm:prSet/>
      <dgm:spPr/>
      <dgm:t>
        <a:bodyPr/>
        <a:lstStyle/>
        <a:p>
          <a:endParaRPr lang="en-US"/>
        </a:p>
      </dgm:t>
    </dgm:pt>
    <dgm:pt modelId="{E3187768-AA60-4918-A1DD-6D43B9A9B38B}" type="pres">
      <dgm:prSet presAssocID="{519F70D6-3750-4305-878D-2120D63A8FF0}" presName="root" presStyleCnt="0">
        <dgm:presLayoutVars>
          <dgm:dir/>
          <dgm:resizeHandles val="exact"/>
        </dgm:presLayoutVars>
      </dgm:prSet>
      <dgm:spPr/>
    </dgm:pt>
    <dgm:pt modelId="{01DF58B0-A129-4843-BFF4-40960FB08236}" type="pres">
      <dgm:prSet presAssocID="{F7E21B0C-45C4-471E-941E-369B73BFAEA9}" presName="compNode" presStyleCnt="0"/>
      <dgm:spPr/>
    </dgm:pt>
    <dgm:pt modelId="{2945539D-2BD1-4C53-BF4F-DCBDC3E4A867}" type="pres">
      <dgm:prSet presAssocID="{F7E21B0C-45C4-471E-941E-369B73BFAEA9}" presName="iconBgRect" presStyleLbl="bgShp" presStyleIdx="0" presStyleCnt="3"/>
      <dgm:spPr/>
    </dgm:pt>
    <dgm:pt modelId="{7A938B25-405F-4F2A-986D-2BD884F0DF5F}" type="pres">
      <dgm:prSet presAssocID="{F7E21B0C-45C4-471E-941E-369B73BFAEA9}"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Manubrio"/>
        </a:ext>
      </dgm:extLst>
    </dgm:pt>
    <dgm:pt modelId="{CAB73CD9-EE4C-442A-84C1-AC8533CF2365}" type="pres">
      <dgm:prSet presAssocID="{F7E21B0C-45C4-471E-941E-369B73BFAEA9}" presName="spaceRect" presStyleCnt="0"/>
      <dgm:spPr/>
    </dgm:pt>
    <dgm:pt modelId="{53AEAF4E-F263-4844-82E0-3588BDC2A0DE}" type="pres">
      <dgm:prSet presAssocID="{F7E21B0C-45C4-471E-941E-369B73BFAEA9}" presName="textRect" presStyleLbl="revTx" presStyleIdx="0" presStyleCnt="3">
        <dgm:presLayoutVars>
          <dgm:chMax val="1"/>
          <dgm:chPref val="1"/>
        </dgm:presLayoutVars>
      </dgm:prSet>
      <dgm:spPr/>
    </dgm:pt>
    <dgm:pt modelId="{9E1A4543-8BCA-4E62-AFDC-35636A31DF5E}" type="pres">
      <dgm:prSet presAssocID="{D708787B-2F26-43F7-8B38-31DD66148B02}" presName="sibTrans" presStyleCnt="0"/>
      <dgm:spPr/>
    </dgm:pt>
    <dgm:pt modelId="{4511791F-3E82-4392-B164-C268F4A9CBF1}" type="pres">
      <dgm:prSet presAssocID="{4DD2AF92-AF61-4594-BFD0-1EA8BF25AFA8}" presName="compNode" presStyleCnt="0"/>
      <dgm:spPr/>
    </dgm:pt>
    <dgm:pt modelId="{36CEA2E8-68BB-4ECE-8D1C-DBC114A98206}" type="pres">
      <dgm:prSet presAssocID="{4DD2AF92-AF61-4594-BFD0-1EA8BF25AFA8}" presName="iconBgRect" presStyleLbl="bgShp" presStyleIdx="1" presStyleCnt="3"/>
      <dgm:spPr/>
    </dgm:pt>
    <dgm:pt modelId="{C5E9D506-D7EA-41F2-B919-606BC071B644}" type="pres">
      <dgm:prSet presAssocID="{4DD2AF92-AF61-4594-BFD0-1EA8BF25AFA8}"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Eseguire"/>
        </a:ext>
      </dgm:extLst>
    </dgm:pt>
    <dgm:pt modelId="{CE527CF4-DD65-44DF-B0ED-0DDC92839A13}" type="pres">
      <dgm:prSet presAssocID="{4DD2AF92-AF61-4594-BFD0-1EA8BF25AFA8}" presName="spaceRect" presStyleCnt="0"/>
      <dgm:spPr/>
    </dgm:pt>
    <dgm:pt modelId="{AF3C1817-756E-4B83-BADF-E7CB4A01C6F9}" type="pres">
      <dgm:prSet presAssocID="{4DD2AF92-AF61-4594-BFD0-1EA8BF25AFA8}" presName="textRect" presStyleLbl="revTx" presStyleIdx="1" presStyleCnt="3">
        <dgm:presLayoutVars>
          <dgm:chMax val="1"/>
          <dgm:chPref val="1"/>
        </dgm:presLayoutVars>
      </dgm:prSet>
      <dgm:spPr/>
    </dgm:pt>
    <dgm:pt modelId="{3E1CC5C9-0F6C-4A86-95AF-0D948CFFE79D}" type="pres">
      <dgm:prSet presAssocID="{718C83C8-FD78-442A-A364-954C50FCFA36}" presName="sibTrans" presStyleCnt="0"/>
      <dgm:spPr/>
    </dgm:pt>
    <dgm:pt modelId="{BA0A4A56-CEDE-4FFD-A52D-9E9D7CB3F0DE}" type="pres">
      <dgm:prSet presAssocID="{E5E576EB-CF31-4FA5-A2FB-A12E837E5F24}" presName="compNode" presStyleCnt="0"/>
      <dgm:spPr/>
    </dgm:pt>
    <dgm:pt modelId="{41BF1E1B-BB45-4434-BD17-628439DDCC85}" type="pres">
      <dgm:prSet presAssocID="{E5E576EB-CF31-4FA5-A2FB-A12E837E5F24}" presName="iconBgRect" presStyleLbl="bgShp" presStyleIdx="2" presStyleCnt="3"/>
      <dgm:spPr/>
    </dgm:pt>
    <dgm:pt modelId="{D639F35D-31D4-4A7F-8436-D4266A8F021E}" type="pres">
      <dgm:prSet presAssocID="{E5E576EB-CF31-4FA5-A2FB-A12E837E5F24}"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Misuratore"/>
        </a:ext>
      </dgm:extLst>
    </dgm:pt>
    <dgm:pt modelId="{8987D45B-6F66-42BF-BBAD-881DA48E86CD}" type="pres">
      <dgm:prSet presAssocID="{E5E576EB-CF31-4FA5-A2FB-A12E837E5F24}" presName="spaceRect" presStyleCnt="0"/>
      <dgm:spPr/>
    </dgm:pt>
    <dgm:pt modelId="{66188C0D-AE1C-48ED-9699-F88A89DD8030}" type="pres">
      <dgm:prSet presAssocID="{E5E576EB-CF31-4FA5-A2FB-A12E837E5F24}" presName="textRect" presStyleLbl="revTx" presStyleIdx="2" presStyleCnt="3">
        <dgm:presLayoutVars>
          <dgm:chMax val="1"/>
          <dgm:chPref val="1"/>
        </dgm:presLayoutVars>
      </dgm:prSet>
      <dgm:spPr/>
    </dgm:pt>
  </dgm:ptLst>
  <dgm:cxnLst>
    <dgm:cxn modelId="{811CD634-4F2D-4979-A165-2DF5BBBC9A8E}" srcId="{519F70D6-3750-4305-878D-2120D63A8FF0}" destId="{F7E21B0C-45C4-471E-941E-369B73BFAEA9}" srcOrd="0" destOrd="0" parTransId="{59F9451E-26DE-41DA-94B6-638D02B6C621}" sibTransId="{D708787B-2F26-43F7-8B38-31DD66148B02}"/>
    <dgm:cxn modelId="{ACFBBA70-45EE-4620-ACEA-783DBC3B909C}" srcId="{519F70D6-3750-4305-878D-2120D63A8FF0}" destId="{E5E576EB-CF31-4FA5-A2FB-A12E837E5F24}" srcOrd="2" destOrd="0" parTransId="{D86193EA-A8E0-47E8-AC4C-6D99B0D0B4AB}" sibTransId="{9428BFA2-1BA7-4FCD-A65B-885AB1E0005E}"/>
    <dgm:cxn modelId="{ACA1B7AE-DA04-49F9-BF95-132AE0FE4D5C}" srcId="{519F70D6-3750-4305-878D-2120D63A8FF0}" destId="{4DD2AF92-AF61-4594-BFD0-1EA8BF25AFA8}" srcOrd="1" destOrd="0" parTransId="{32632EF1-11B7-4F8A-8781-BAF5E420FD28}" sibTransId="{718C83C8-FD78-442A-A364-954C50FCFA36}"/>
    <dgm:cxn modelId="{19E0F8D8-2E3E-488E-BDFB-AFE3BA781261}" type="presOf" srcId="{4DD2AF92-AF61-4594-BFD0-1EA8BF25AFA8}" destId="{AF3C1817-756E-4B83-BADF-E7CB4A01C6F9}" srcOrd="0" destOrd="0" presId="urn:microsoft.com/office/officeart/2018/5/layout/IconCircleLabelList"/>
    <dgm:cxn modelId="{31E7CBE1-8B40-430F-847F-78E383B4F8D1}" type="presOf" srcId="{F7E21B0C-45C4-471E-941E-369B73BFAEA9}" destId="{53AEAF4E-F263-4844-82E0-3588BDC2A0DE}" srcOrd="0" destOrd="0" presId="urn:microsoft.com/office/officeart/2018/5/layout/IconCircleLabelList"/>
    <dgm:cxn modelId="{CBE892E9-0350-4513-98F3-4245C4908440}" type="presOf" srcId="{519F70D6-3750-4305-878D-2120D63A8FF0}" destId="{E3187768-AA60-4918-A1DD-6D43B9A9B38B}" srcOrd="0" destOrd="0" presId="urn:microsoft.com/office/officeart/2018/5/layout/IconCircleLabelList"/>
    <dgm:cxn modelId="{54417DEC-6D12-48B9-984B-C1BD82DB5315}" type="presOf" srcId="{E5E576EB-CF31-4FA5-A2FB-A12E837E5F24}" destId="{66188C0D-AE1C-48ED-9699-F88A89DD8030}" srcOrd="0" destOrd="0" presId="urn:microsoft.com/office/officeart/2018/5/layout/IconCircleLabelList"/>
    <dgm:cxn modelId="{16C0261D-CEAE-4140-9B29-30168BBE2AAE}" type="presParOf" srcId="{E3187768-AA60-4918-A1DD-6D43B9A9B38B}" destId="{01DF58B0-A129-4843-BFF4-40960FB08236}" srcOrd="0" destOrd="0" presId="urn:microsoft.com/office/officeart/2018/5/layout/IconCircleLabelList"/>
    <dgm:cxn modelId="{7ED9CE1F-E87C-402A-B3A0-B969286F8956}" type="presParOf" srcId="{01DF58B0-A129-4843-BFF4-40960FB08236}" destId="{2945539D-2BD1-4C53-BF4F-DCBDC3E4A867}" srcOrd="0" destOrd="0" presId="urn:microsoft.com/office/officeart/2018/5/layout/IconCircleLabelList"/>
    <dgm:cxn modelId="{6298D2B4-B637-4E56-BF55-3AB6BB3C06FC}" type="presParOf" srcId="{01DF58B0-A129-4843-BFF4-40960FB08236}" destId="{7A938B25-405F-4F2A-986D-2BD884F0DF5F}" srcOrd="1" destOrd="0" presId="urn:microsoft.com/office/officeart/2018/5/layout/IconCircleLabelList"/>
    <dgm:cxn modelId="{8F91617A-A2A4-4BAE-AF1A-A9AC8AC894B8}" type="presParOf" srcId="{01DF58B0-A129-4843-BFF4-40960FB08236}" destId="{CAB73CD9-EE4C-442A-84C1-AC8533CF2365}" srcOrd="2" destOrd="0" presId="urn:microsoft.com/office/officeart/2018/5/layout/IconCircleLabelList"/>
    <dgm:cxn modelId="{BB3A843D-6364-430C-8146-4DC243EDF535}" type="presParOf" srcId="{01DF58B0-A129-4843-BFF4-40960FB08236}" destId="{53AEAF4E-F263-4844-82E0-3588BDC2A0DE}" srcOrd="3" destOrd="0" presId="urn:microsoft.com/office/officeart/2018/5/layout/IconCircleLabelList"/>
    <dgm:cxn modelId="{2FEC3606-7F66-4F61-A05D-435D0E4652EE}" type="presParOf" srcId="{E3187768-AA60-4918-A1DD-6D43B9A9B38B}" destId="{9E1A4543-8BCA-4E62-AFDC-35636A31DF5E}" srcOrd="1" destOrd="0" presId="urn:microsoft.com/office/officeart/2018/5/layout/IconCircleLabelList"/>
    <dgm:cxn modelId="{DFE38544-22CC-42A6-8A01-BD2228716595}" type="presParOf" srcId="{E3187768-AA60-4918-A1DD-6D43B9A9B38B}" destId="{4511791F-3E82-4392-B164-C268F4A9CBF1}" srcOrd="2" destOrd="0" presId="urn:microsoft.com/office/officeart/2018/5/layout/IconCircleLabelList"/>
    <dgm:cxn modelId="{7912B4DD-36C8-4755-818C-FC3CA46A89D8}" type="presParOf" srcId="{4511791F-3E82-4392-B164-C268F4A9CBF1}" destId="{36CEA2E8-68BB-4ECE-8D1C-DBC114A98206}" srcOrd="0" destOrd="0" presId="urn:microsoft.com/office/officeart/2018/5/layout/IconCircleLabelList"/>
    <dgm:cxn modelId="{522E79E6-C351-427E-BCD3-581060BB461E}" type="presParOf" srcId="{4511791F-3E82-4392-B164-C268F4A9CBF1}" destId="{C5E9D506-D7EA-41F2-B919-606BC071B644}" srcOrd="1" destOrd="0" presId="urn:microsoft.com/office/officeart/2018/5/layout/IconCircleLabelList"/>
    <dgm:cxn modelId="{C1619685-2DB9-4D95-BD71-F0D0621A52CD}" type="presParOf" srcId="{4511791F-3E82-4392-B164-C268F4A9CBF1}" destId="{CE527CF4-DD65-44DF-B0ED-0DDC92839A13}" srcOrd="2" destOrd="0" presId="urn:microsoft.com/office/officeart/2018/5/layout/IconCircleLabelList"/>
    <dgm:cxn modelId="{DEAEDE68-18B6-4543-8129-8441E536CAFC}" type="presParOf" srcId="{4511791F-3E82-4392-B164-C268F4A9CBF1}" destId="{AF3C1817-756E-4B83-BADF-E7CB4A01C6F9}" srcOrd="3" destOrd="0" presId="urn:microsoft.com/office/officeart/2018/5/layout/IconCircleLabelList"/>
    <dgm:cxn modelId="{C64417EA-E826-42AF-9D04-C6DD5D1C863D}" type="presParOf" srcId="{E3187768-AA60-4918-A1DD-6D43B9A9B38B}" destId="{3E1CC5C9-0F6C-4A86-95AF-0D948CFFE79D}" srcOrd="3" destOrd="0" presId="urn:microsoft.com/office/officeart/2018/5/layout/IconCircleLabelList"/>
    <dgm:cxn modelId="{5D9E0934-6ACF-43E1-93D1-E81AFE3464A8}" type="presParOf" srcId="{E3187768-AA60-4918-A1DD-6D43B9A9B38B}" destId="{BA0A4A56-CEDE-4FFD-A52D-9E9D7CB3F0DE}" srcOrd="4" destOrd="0" presId="urn:microsoft.com/office/officeart/2018/5/layout/IconCircleLabelList"/>
    <dgm:cxn modelId="{33223E3D-CEFF-4274-B739-620EDF045DC4}" type="presParOf" srcId="{BA0A4A56-CEDE-4FFD-A52D-9E9D7CB3F0DE}" destId="{41BF1E1B-BB45-4434-BD17-628439DDCC85}" srcOrd="0" destOrd="0" presId="urn:microsoft.com/office/officeart/2018/5/layout/IconCircleLabelList"/>
    <dgm:cxn modelId="{76F50667-A93A-4393-A4AD-CC70C72BEAD0}" type="presParOf" srcId="{BA0A4A56-CEDE-4FFD-A52D-9E9D7CB3F0DE}" destId="{D639F35D-31D4-4A7F-8436-D4266A8F021E}" srcOrd="1" destOrd="0" presId="urn:microsoft.com/office/officeart/2018/5/layout/IconCircleLabelList"/>
    <dgm:cxn modelId="{DBB2E1D3-5331-4E97-8CBC-9588CE41A9E5}" type="presParOf" srcId="{BA0A4A56-CEDE-4FFD-A52D-9E9D7CB3F0DE}" destId="{8987D45B-6F66-42BF-BBAD-881DA48E86CD}" srcOrd="2" destOrd="0" presId="urn:microsoft.com/office/officeart/2018/5/layout/IconCircleLabelList"/>
    <dgm:cxn modelId="{FDE77411-A66B-4443-9303-AE66193ABD75}" type="presParOf" srcId="{BA0A4A56-CEDE-4FFD-A52D-9E9D7CB3F0DE}" destId="{66188C0D-AE1C-48ED-9699-F88A89DD8030}"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91D5704-9B0B-4ADD-B249-465D8E82B888}"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A099EDCC-B480-41F2-A57B-ED88393431F7}">
      <dgm:prSet/>
      <dgm:spPr/>
      <dgm:t>
        <a:bodyPr/>
        <a:lstStyle/>
        <a:p>
          <a:r>
            <a:rPr lang="it-IT"/>
            <a:t>rallentare l'involuzione naturale dell'organismo, cioè prevenire malattie </a:t>
          </a:r>
          <a:r>
            <a:rPr lang="it-IT" i="1"/>
            <a:t>osteoarticolari,</a:t>
          </a:r>
          <a:r>
            <a:rPr lang="it-IT"/>
            <a:t> cardiache, respiratorie, mentali ecc.</a:t>
          </a:r>
          <a:endParaRPr lang="en-US"/>
        </a:p>
      </dgm:t>
    </dgm:pt>
    <dgm:pt modelId="{B0C0DB11-5EB2-4909-9DF4-7ECC30ED3AF5}" type="parTrans" cxnId="{5AA9C3A5-F9D8-426F-9495-86F40E751741}">
      <dgm:prSet/>
      <dgm:spPr/>
      <dgm:t>
        <a:bodyPr/>
        <a:lstStyle/>
        <a:p>
          <a:endParaRPr lang="en-US"/>
        </a:p>
      </dgm:t>
    </dgm:pt>
    <dgm:pt modelId="{D2A30203-36F5-45DB-B7C5-9BC86F1F69C1}" type="sibTrans" cxnId="{5AA9C3A5-F9D8-426F-9495-86F40E751741}">
      <dgm:prSet/>
      <dgm:spPr/>
      <dgm:t>
        <a:bodyPr/>
        <a:lstStyle/>
        <a:p>
          <a:endParaRPr lang="en-US"/>
        </a:p>
      </dgm:t>
    </dgm:pt>
    <dgm:pt modelId="{28F3366D-9802-4287-8AC1-1D7462B533AB}">
      <dgm:prSet/>
      <dgm:spPr/>
      <dgm:t>
        <a:bodyPr/>
        <a:lstStyle/>
        <a:p>
          <a:r>
            <a:rPr lang="it-IT"/>
            <a:t>attività costanti e cicliche (camminata, corsa lenta) utili per stimolare la F.C. e ampliare le capacità cardiache. </a:t>
          </a:r>
          <a:endParaRPr lang="en-US"/>
        </a:p>
      </dgm:t>
    </dgm:pt>
    <dgm:pt modelId="{DCFEDC9F-1837-40D8-9A27-DE02D7C19A56}" type="parTrans" cxnId="{070E98DE-8EBD-406C-8D98-C5D941AA5853}">
      <dgm:prSet/>
      <dgm:spPr/>
      <dgm:t>
        <a:bodyPr/>
        <a:lstStyle/>
        <a:p>
          <a:endParaRPr lang="en-US"/>
        </a:p>
      </dgm:t>
    </dgm:pt>
    <dgm:pt modelId="{314E40BB-C454-4008-93B3-9C0A4DBD8129}" type="sibTrans" cxnId="{070E98DE-8EBD-406C-8D98-C5D941AA5853}">
      <dgm:prSet/>
      <dgm:spPr/>
      <dgm:t>
        <a:bodyPr/>
        <a:lstStyle/>
        <a:p>
          <a:endParaRPr lang="en-US"/>
        </a:p>
      </dgm:t>
    </dgm:pt>
    <dgm:pt modelId="{31DA5CAF-BDF2-48A3-892E-D0E442B54DC6}">
      <dgm:prSet/>
      <dgm:spPr/>
      <dgm:t>
        <a:bodyPr/>
        <a:lstStyle/>
        <a:p>
          <a:r>
            <a:rPr lang="it-IT"/>
            <a:t>Fare almeno mezz'ora di attività 3 volte la settimana rimanda di anni la perdita di autonomia, rinnova e fortifica le cartilagini articolari, preserva le prestazioni mentali ed ha effetto antidepressivo. </a:t>
          </a:r>
          <a:endParaRPr lang="en-US"/>
        </a:p>
      </dgm:t>
    </dgm:pt>
    <dgm:pt modelId="{841567EF-9C34-4FE2-A2E2-6E0401DC7285}" type="parTrans" cxnId="{0C567001-144A-4B52-B161-C5169FD2C360}">
      <dgm:prSet/>
      <dgm:spPr/>
      <dgm:t>
        <a:bodyPr/>
        <a:lstStyle/>
        <a:p>
          <a:endParaRPr lang="en-US"/>
        </a:p>
      </dgm:t>
    </dgm:pt>
    <dgm:pt modelId="{D40E26C7-FCEA-4E8B-96E7-3AD48B0DD5D9}" type="sibTrans" cxnId="{0C567001-144A-4B52-B161-C5169FD2C360}">
      <dgm:prSet/>
      <dgm:spPr/>
      <dgm:t>
        <a:bodyPr/>
        <a:lstStyle/>
        <a:p>
          <a:endParaRPr lang="en-US"/>
        </a:p>
      </dgm:t>
    </dgm:pt>
    <dgm:pt modelId="{8FED9B04-2D8D-4133-9DAA-254906A15E23}">
      <dgm:prSet/>
      <dgm:spPr/>
      <dgm:t>
        <a:bodyPr/>
        <a:lstStyle/>
        <a:p>
          <a:r>
            <a:rPr lang="it-IT"/>
            <a:t>Controllo del peso corporeo, prevenzione o miglioramento di malattie cardio-vascolari: ipertensione, diabete, vasocostrizione.</a:t>
          </a:r>
          <a:endParaRPr lang="en-US"/>
        </a:p>
      </dgm:t>
    </dgm:pt>
    <dgm:pt modelId="{1AA891BD-3E82-40BE-B621-422CDAC7BDC1}" type="parTrans" cxnId="{E154E67C-082A-4DDA-A543-A58E402A7EF6}">
      <dgm:prSet/>
      <dgm:spPr/>
      <dgm:t>
        <a:bodyPr/>
        <a:lstStyle/>
        <a:p>
          <a:endParaRPr lang="en-US"/>
        </a:p>
      </dgm:t>
    </dgm:pt>
    <dgm:pt modelId="{5264FE8C-09CA-47D4-B5AA-6762221BF51D}" type="sibTrans" cxnId="{E154E67C-082A-4DDA-A543-A58E402A7EF6}">
      <dgm:prSet/>
      <dgm:spPr/>
      <dgm:t>
        <a:bodyPr/>
        <a:lstStyle/>
        <a:p>
          <a:endParaRPr lang="en-US"/>
        </a:p>
      </dgm:t>
    </dgm:pt>
    <dgm:pt modelId="{210082B5-D9DB-48FE-A0F3-11D73C718647}" type="pres">
      <dgm:prSet presAssocID="{091D5704-9B0B-4ADD-B249-465D8E82B888}" presName="root" presStyleCnt="0">
        <dgm:presLayoutVars>
          <dgm:dir/>
          <dgm:resizeHandles val="exact"/>
        </dgm:presLayoutVars>
      </dgm:prSet>
      <dgm:spPr/>
    </dgm:pt>
    <dgm:pt modelId="{3FAC3142-BCB6-4914-AF76-D3F903D6D94D}" type="pres">
      <dgm:prSet presAssocID="{A099EDCC-B480-41F2-A57B-ED88393431F7}" presName="compNode" presStyleCnt="0"/>
      <dgm:spPr/>
    </dgm:pt>
    <dgm:pt modelId="{4EDE691A-A337-4A9B-89BA-E42BB6E9253B}" type="pres">
      <dgm:prSet presAssocID="{A099EDCC-B480-41F2-A57B-ED88393431F7}" presName="bgRect" presStyleLbl="bgShp" presStyleIdx="0" presStyleCnt="4"/>
      <dgm:spPr/>
    </dgm:pt>
    <dgm:pt modelId="{8F0503E0-B03E-41B3-98D0-0B815E47FBB0}" type="pres">
      <dgm:prSet presAssocID="{A099EDCC-B480-41F2-A57B-ED88393431F7}"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ustomer Review"/>
        </a:ext>
      </dgm:extLst>
    </dgm:pt>
    <dgm:pt modelId="{B220487E-31D4-4643-83CB-943CABB14603}" type="pres">
      <dgm:prSet presAssocID="{A099EDCC-B480-41F2-A57B-ED88393431F7}" presName="spaceRect" presStyleCnt="0"/>
      <dgm:spPr/>
    </dgm:pt>
    <dgm:pt modelId="{935BCF09-4712-4EF4-86BC-579CD60414FD}" type="pres">
      <dgm:prSet presAssocID="{A099EDCC-B480-41F2-A57B-ED88393431F7}" presName="parTx" presStyleLbl="revTx" presStyleIdx="0" presStyleCnt="4">
        <dgm:presLayoutVars>
          <dgm:chMax val="0"/>
          <dgm:chPref val="0"/>
        </dgm:presLayoutVars>
      </dgm:prSet>
      <dgm:spPr/>
    </dgm:pt>
    <dgm:pt modelId="{E8C40638-8254-490E-AC22-5FAC15D9DB10}" type="pres">
      <dgm:prSet presAssocID="{D2A30203-36F5-45DB-B7C5-9BC86F1F69C1}" presName="sibTrans" presStyleCnt="0"/>
      <dgm:spPr/>
    </dgm:pt>
    <dgm:pt modelId="{980802F3-438B-4A9E-B310-02E255BE7450}" type="pres">
      <dgm:prSet presAssocID="{28F3366D-9802-4287-8AC1-1D7462B533AB}" presName="compNode" presStyleCnt="0"/>
      <dgm:spPr/>
    </dgm:pt>
    <dgm:pt modelId="{5FADCF65-F387-4F07-995A-D5B4B46C551C}" type="pres">
      <dgm:prSet presAssocID="{28F3366D-9802-4287-8AC1-1D7462B533AB}" presName="bgRect" presStyleLbl="bgShp" presStyleIdx="1" presStyleCnt="4"/>
      <dgm:spPr/>
    </dgm:pt>
    <dgm:pt modelId="{DC1A160F-3971-46C4-9DB0-7EE27A735723}" type="pres">
      <dgm:prSet presAssocID="{28F3366D-9802-4287-8AC1-1D7462B533AB}"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ance Steps"/>
        </a:ext>
      </dgm:extLst>
    </dgm:pt>
    <dgm:pt modelId="{1035A101-1276-4F3A-AAD6-97F50F35845A}" type="pres">
      <dgm:prSet presAssocID="{28F3366D-9802-4287-8AC1-1D7462B533AB}" presName="spaceRect" presStyleCnt="0"/>
      <dgm:spPr/>
    </dgm:pt>
    <dgm:pt modelId="{3DE2BF69-A87B-44B3-8524-57F4BE96B620}" type="pres">
      <dgm:prSet presAssocID="{28F3366D-9802-4287-8AC1-1D7462B533AB}" presName="parTx" presStyleLbl="revTx" presStyleIdx="1" presStyleCnt="4">
        <dgm:presLayoutVars>
          <dgm:chMax val="0"/>
          <dgm:chPref val="0"/>
        </dgm:presLayoutVars>
      </dgm:prSet>
      <dgm:spPr/>
    </dgm:pt>
    <dgm:pt modelId="{058302B8-5EF3-4905-8541-088A7CD98F34}" type="pres">
      <dgm:prSet presAssocID="{314E40BB-C454-4008-93B3-9C0A4DBD8129}" presName="sibTrans" presStyleCnt="0"/>
      <dgm:spPr/>
    </dgm:pt>
    <dgm:pt modelId="{28DA4A15-A0AF-4464-B637-09777D0B9629}" type="pres">
      <dgm:prSet presAssocID="{31DA5CAF-BDF2-48A3-892E-D0E442B54DC6}" presName="compNode" presStyleCnt="0"/>
      <dgm:spPr/>
    </dgm:pt>
    <dgm:pt modelId="{B419CB6D-7886-4E60-A1C3-428631D1F49C}" type="pres">
      <dgm:prSet presAssocID="{31DA5CAF-BDF2-48A3-892E-D0E442B54DC6}" presName="bgRect" presStyleLbl="bgShp" presStyleIdx="2" presStyleCnt="4"/>
      <dgm:spPr/>
    </dgm:pt>
    <dgm:pt modelId="{E9D786FA-2BB0-4549-A679-34D9ABDF374F}" type="pres">
      <dgm:prSet presAssocID="{31DA5CAF-BDF2-48A3-892E-D0E442B54DC6}"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egno di spunta"/>
        </a:ext>
      </dgm:extLst>
    </dgm:pt>
    <dgm:pt modelId="{BBDF54D2-7A5E-48E5-BAB2-C4222DB3C434}" type="pres">
      <dgm:prSet presAssocID="{31DA5CAF-BDF2-48A3-892E-D0E442B54DC6}" presName="spaceRect" presStyleCnt="0"/>
      <dgm:spPr/>
    </dgm:pt>
    <dgm:pt modelId="{49559441-24E3-4460-8E4E-D54E0F9982F7}" type="pres">
      <dgm:prSet presAssocID="{31DA5CAF-BDF2-48A3-892E-D0E442B54DC6}" presName="parTx" presStyleLbl="revTx" presStyleIdx="2" presStyleCnt="4">
        <dgm:presLayoutVars>
          <dgm:chMax val="0"/>
          <dgm:chPref val="0"/>
        </dgm:presLayoutVars>
      </dgm:prSet>
      <dgm:spPr/>
    </dgm:pt>
    <dgm:pt modelId="{120977D9-93C2-47F5-9219-F0BB3AEDBCEE}" type="pres">
      <dgm:prSet presAssocID="{D40E26C7-FCEA-4E8B-96E7-3AD48B0DD5D9}" presName="sibTrans" presStyleCnt="0"/>
      <dgm:spPr/>
    </dgm:pt>
    <dgm:pt modelId="{AFA197E2-45B5-468E-826B-CDF640308735}" type="pres">
      <dgm:prSet presAssocID="{8FED9B04-2D8D-4133-9DAA-254906A15E23}" presName="compNode" presStyleCnt="0"/>
      <dgm:spPr/>
    </dgm:pt>
    <dgm:pt modelId="{CA34E7F0-F45E-470B-AEE4-C6D2AF6CBE2F}" type="pres">
      <dgm:prSet presAssocID="{8FED9B04-2D8D-4133-9DAA-254906A15E23}" presName="bgRect" presStyleLbl="bgShp" presStyleIdx="3" presStyleCnt="4"/>
      <dgm:spPr/>
    </dgm:pt>
    <dgm:pt modelId="{E964FB2D-9C63-433F-A429-4D6AA727F2F0}" type="pres">
      <dgm:prSet presAssocID="{8FED9B04-2D8D-4133-9DAA-254906A15E23}"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eart Organ"/>
        </a:ext>
      </dgm:extLst>
    </dgm:pt>
    <dgm:pt modelId="{0B646933-BED3-476F-8156-294BB737A52A}" type="pres">
      <dgm:prSet presAssocID="{8FED9B04-2D8D-4133-9DAA-254906A15E23}" presName="spaceRect" presStyleCnt="0"/>
      <dgm:spPr/>
    </dgm:pt>
    <dgm:pt modelId="{A39DE0AC-786B-49B4-B1B8-6490D1FA1FBD}" type="pres">
      <dgm:prSet presAssocID="{8FED9B04-2D8D-4133-9DAA-254906A15E23}" presName="parTx" presStyleLbl="revTx" presStyleIdx="3" presStyleCnt="4">
        <dgm:presLayoutVars>
          <dgm:chMax val="0"/>
          <dgm:chPref val="0"/>
        </dgm:presLayoutVars>
      </dgm:prSet>
      <dgm:spPr/>
    </dgm:pt>
  </dgm:ptLst>
  <dgm:cxnLst>
    <dgm:cxn modelId="{0C567001-144A-4B52-B161-C5169FD2C360}" srcId="{091D5704-9B0B-4ADD-B249-465D8E82B888}" destId="{31DA5CAF-BDF2-48A3-892E-D0E442B54DC6}" srcOrd="2" destOrd="0" parTransId="{841567EF-9C34-4FE2-A2E2-6E0401DC7285}" sibTransId="{D40E26C7-FCEA-4E8B-96E7-3AD48B0DD5D9}"/>
    <dgm:cxn modelId="{B9682675-1BB1-4B8F-8DD8-AE1F91AEB1B3}" type="presOf" srcId="{8FED9B04-2D8D-4133-9DAA-254906A15E23}" destId="{A39DE0AC-786B-49B4-B1B8-6490D1FA1FBD}" srcOrd="0" destOrd="0" presId="urn:microsoft.com/office/officeart/2018/2/layout/IconVerticalSolidList"/>
    <dgm:cxn modelId="{E154E67C-082A-4DDA-A543-A58E402A7EF6}" srcId="{091D5704-9B0B-4ADD-B249-465D8E82B888}" destId="{8FED9B04-2D8D-4133-9DAA-254906A15E23}" srcOrd="3" destOrd="0" parTransId="{1AA891BD-3E82-40BE-B621-422CDAC7BDC1}" sibTransId="{5264FE8C-09CA-47D4-B5AA-6762221BF51D}"/>
    <dgm:cxn modelId="{A48A2B8A-8CB8-463B-8513-7D0073164660}" type="presOf" srcId="{A099EDCC-B480-41F2-A57B-ED88393431F7}" destId="{935BCF09-4712-4EF4-86BC-579CD60414FD}" srcOrd="0" destOrd="0" presId="urn:microsoft.com/office/officeart/2018/2/layout/IconVerticalSolidList"/>
    <dgm:cxn modelId="{5AA9C3A5-F9D8-426F-9495-86F40E751741}" srcId="{091D5704-9B0B-4ADD-B249-465D8E82B888}" destId="{A099EDCC-B480-41F2-A57B-ED88393431F7}" srcOrd="0" destOrd="0" parTransId="{B0C0DB11-5EB2-4909-9DF4-7ECC30ED3AF5}" sibTransId="{D2A30203-36F5-45DB-B7C5-9BC86F1F69C1}"/>
    <dgm:cxn modelId="{070E98DE-8EBD-406C-8D98-C5D941AA5853}" srcId="{091D5704-9B0B-4ADD-B249-465D8E82B888}" destId="{28F3366D-9802-4287-8AC1-1D7462B533AB}" srcOrd="1" destOrd="0" parTransId="{DCFEDC9F-1837-40D8-9A27-DE02D7C19A56}" sibTransId="{314E40BB-C454-4008-93B3-9C0A4DBD8129}"/>
    <dgm:cxn modelId="{429AF3E2-69EA-4E47-8C54-5A9FF36B2B77}" type="presOf" srcId="{28F3366D-9802-4287-8AC1-1D7462B533AB}" destId="{3DE2BF69-A87B-44B3-8524-57F4BE96B620}" srcOrd="0" destOrd="0" presId="urn:microsoft.com/office/officeart/2018/2/layout/IconVerticalSolidList"/>
    <dgm:cxn modelId="{0EDF26EC-F93E-4F02-87B5-CE66B79F4B7A}" type="presOf" srcId="{31DA5CAF-BDF2-48A3-892E-D0E442B54DC6}" destId="{49559441-24E3-4460-8E4E-D54E0F9982F7}" srcOrd="0" destOrd="0" presId="urn:microsoft.com/office/officeart/2018/2/layout/IconVerticalSolidList"/>
    <dgm:cxn modelId="{5851F5FF-9608-4E1D-985C-D09EB01AED33}" type="presOf" srcId="{091D5704-9B0B-4ADD-B249-465D8E82B888}" destId="{210082B5-D9DB-48FE-A0F3-11D73C718647}" srcOrd="0" destOrd="0" presId="urn:microsoft.com/office/officeart/2018/2/layout/IconVerticalSolidList"/>
    <dgm:cxn modelId="{963410F5-EC12-4C20-90C2-DE73A0E2EADE}" type="presParOf" srcId="{210082B5-D9DB-48FE-A0F3-11D73C718647}" destId="{3FAC3142-BCB6-4914-AF76-D3F903D6D94D}" srcOrd="0" destOrd="0" presId="urn:microsoft.com/office/officeart/2018/2/layout/IconVerticalSolidList"/>
    <dgm:cxn modelId="{EF1F7352-D384-442D-A519-1E23573FFC43}" type="presParOf" srcId="{3FAC3142-BCB6-4914-AF76-D3F903D6D94D}" destId="{4EDE691A-A337-4A9B-89BA-E42BB6E9253B}" srcOrd="0" destOrd="0" presId="urn:microsoft.com/office/officeart/2018/2/layout/IconVerticalSolidList"/>
    <dgm:cxn modelId="{3319E455-20F8-4712-842F-0E6C0B56385A}" type="presParOf" srcId="{3FAC3142-BCB6-4914-AF76-D3F903D6D94D}" destId="{8F0503E0-B03E-41B3-98D0-0B815E47FBB0}" srcOrd="1" destOrd="0" presId="urn:microsoft.com/office/officeart/2018/2/layout/IconVerticalSolidList"/>
    <dgm:cxn modelId="{D9C7EF1D-CC0C-4309-B8D0-B87596241738}" type="presParOf" srcId="{3FAC3142-BCB6-4914-AF76-D3F903D6D94D}" destId="{B220487E-31D4-4643-83CB-943CABB14603}" srcOrd="2" destOrd="0" presId="urn:microsoft.com/office/officeart/2018/2/layout/IconVerticalSolidList"/>
    <dgm:cxn modelId="{6164145C-AC87-4D15-950A-0644610061FB}" type="presParOf" srcId="{3FAC3142-BCB6-4914-AF76-D3F903D6D94D}" destId="{935BCF09-4712-4EF4-86BC-579CD60414FD}" srcOrd="3" destOrd="0" presId="urn:microsoft.com/office/officeart/2018/2/layout/IconVerticalSolidList"/>
    <dgm:cxn modelId="{5B3F8A9A-68BF-459D-820A-A4D6C962B0D3}" type="presParOf" srcId="{210082B5-D9DB-48FE-A0F3-11D73C718647}" destId="{E8C40638-8254-490E-AC22-5FAC15D9DB10}" srcOrd="1" destOrd="0" presId="urn:microsoft.com/office/officeart/2018/2/layout/IconVerticalSolidList"/>
    <dgm:cxn modelId="{4E516C05-8391-4BAF-9926-41C554AED579}" type="presParOf" srcId="{210082B5-D9DB-48FE-A0F3-11D73C718647}" destId="{980802F3-438B-4A9E-B310-02E255BE7450}" srcOrd="2" destOrd="0" presId="urn:microsoft.com/office/officeart/2018/2/layout/IconVerticalSolidList"/>
    <dgm:cxn modelId="{6BCAFC18-C189-4012-892A-92417EBB50B6}" type="presParOf" srcId="{980802F3-438B-4A9E-B310-02E255BE7450}" destId="{5FADCF65-F387-4F07-995A-D5B4B46C551C}" srcOrd="0" destOrd="0" presId="urn:microsoft.com/office/officeart/2018/2/layout/IconVerticalSolidList"/>
    <dgm:cxn modelId="{53006C1C-70FE-4077-92F7-17B291B10D37}" type="presParOf" srcId="{980802F3-438B-4A9E-B310-02E255BE7450}" destId="{DC1A160F-3971-46C4-9DB0-7EE27A735723}" srcOrd="1" destOrd="0" presId="urn:microsoft.com/office/officeart/2018/2/layout/IconVerticalSolidList"/>
    <dgm:cxn modelId="{B3F9F05D-C749-4942-A57A-AB2CBCE072DA}" type="presParOf" srcId="{980802F3-438B-4A9E-B310-02E255BE7450}" destId="{1035A101-1276-4F3A-AAD6-97F50F35845A}" srcOrd="2" destOrd="0" presId="urn:microsoft.com/office/officeart/2018/2/layout/IconVerticalSolidList"/>
    <dgm:cxn modelId="{ECCCF8F6-AF7B-43DB-8CE1-373F8ED46163}" type="presParOf" srcId="{980802F3-438B-4A9E-B310-02E255BE7450}" destId="{3DE2BF69-A87B-44B3-8524-57F4BE96B620}" srcOrd="3" destOrd="0" presId="urn:microsoft.com/office/officeart/2018/2/layout/IconVerticalSolidList"/>
    <dgm:cxn modelId="{B683F0EF-D606-4727-803E-083F45B50ECB}" type="presParOf" srcId="{210082B5-D9DB-48FE-A0F3-11D73C718647}" destId="{058302B8-5EF3-4905-8541-088A7CD98F34}" srcOrd="3" destOrd="0" presId="urn:microsoft.com/office/officeart/2018/2/layout/IconVerticalSolidList"/>
    <dgm:cxn modelId="{F20B83DA-7732-4018-8B0C-FCC6BE67F9A9}" type="presParOf" srcId="{210082B5-D9DB-48FE-A0F3-11D73C718647}" destId="{28DA4A15-A0AF-4464-B637-09777D0B9629}" srcOrd="4" destOrd="0" presId="urn:microsoft.com/office/officeart/2018/2/layout/IconVerticalSolidList"/>
    <dgm:cxn modelId="{6049C147-B4CE-4213-8B9E-A84CC01941EC}" type="presParOf" srcId="{28DA4A15-A0AF-4464-B637-09777D0B9629}" destId="{B419CB6D-7886-4E60-A1C3-428631D1F49C}" srcOrd="0" destOrd="0" presId="urn:microsoft.com/office/officeart/2018/2/layout/IconVerticalSolidList"/>
    <dgm:cxn modelId="{3B9DD92D-8D18-4296-94E2-389D39955B58}" type="presParOf" srcId="{28DA4A15-A0AF-4464-B637-09777D0B9629}" destId="{E9D786FA-2BB0-4549-A679-34D9ABDF374F}" srcOrd="1" destOrd="0" presId="urn:microsoft.com/office/officeart/2018/2/layout/IconVerticalSolidList"/>
    <dgm:cxn modelId="{D1D46F41-1ACF-4DB1-AB3B-01C16175F4AA}" type="presParOf" srcId="{28DA4A15-A0AF-4464-B637-09777D0B9629}" destId="{BBDF54D2-7A5E-48E5-BAB2-C4222DB3C434}" srcOrd="2" destOrd="0" presId="urn:microsoft.com/office/officeart/2018/2/layout/IconVerticalSolidList"/>
    <dgm:cxn modelId="{E1848687-7137-4340-A4E3-20568C26DFE6}" type="presParOf" srcId="{28DA4A15-A0AF-4464-B637-09777D0B9629}" destId="{49559441-24E3-4460-8E4E-D54E0F9982F7}" srcOrd="3" destOrd="0" presId="urn:microsoft.com/office/officeart/2018/2/layout/IconVerticalSolidList"/>
    <dgm:cxn modelId="{0D8612BC-F3A2-4A9C-976F-AFDEE5F78A9C}" type="presParOf" srcId="{210082B5-D9DB-48FE-A0F3-11D73C718647}" destId="{120977D9-93C2-47F5-9219-F0BB3AEDBCEE}" srcOrd="5" destOrd="0" presId="urn:microsoft.com/office/officeart/2018/2/layout/IconVerticalSolidList"/>
    <dgm:cxn modelId="{19BAC549-3031-40F3-887C-D8E32B6D1792}" type="presParOf" srcId="{210082B5-D9DB-48FE-A0F3-11D73C718647}" destId="{AFA197E2-45B5-468E-826B-CDF640308735}" srcOrd="6" destOrd="0" presId="urn:microsoft.com/office/officeart/2018/2/layout/IconVerticalSolidList"/>
    <dgm:cxn modelId="{2CE0A91B-3D01-4B41-9E25-B228B2965801}" type="presParOf" srcId="{AFA197E2-45B5-468E-826B-CDF640308735}" destId="{CA34E7F0-F45E-470B-AEE4-C6D2AF6CBE2F}" srcOrd="0" destOrd="0" presId="urn:microsoft.com/office/officeart/2018/2/layout/IconVerticalSolidList"/>
    <dgm:cxn modelId="{A3484762-BB22-4108-9904-12D301AEE08F}" type="presParOf" srcId="{AFA197E2-45B5-468E-826B-CDF640308735}" destId="{E964FB2D-9C63-433F-A429-4D6AA727F2F0}" srcOrd="1" destOrd="0" presId="urn:microsoft.com/office/officeart/2018/2/layout/IconVerticalSolidList"/>
    <dgm:cxn modelId="{E4E74BA6-4997-42DD-92DD-46CEC42E7347}" type="presParOf" srcId="{AFA197E2-45B5-468E-826B-CDF640308735}" destId="{0B646933-BED3-476F-8156-294BB737A52A}" srcOrd="2" destOrd="0" presId="urn:microsoft.com/office/officeart/2018/2/layout/IconVerticalSolidList"/>
    <dgm:cxn modelId="{6EE862E5-1703-4947-BE1C-6DB87B2FC49B}" type="presParOf" srcId="{AFA197E2-45B5-468E-826B-CDF640308735}" destId="{A39DE0AC-786B-49B4-B1B8-6490D1FA1FBD}"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45539D-2BD1-4C53-BF4F-DCBDC3E4A867}">
      <dsp:nvSpPr>
        <dsp:cNvPr id="0" name=""/>
        <dsp:cNvSpPr/>
      </dsp:nvSpPr>
      <dsp:spPr>
        <a:xfrm>
          <a:off x="658146" y="557"/>
          <a:ext cx="1036880" cy="103688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A938B25-405F-4F2A-986D-2BD884F0DF5F}">
      <dsp:nvSpPr>
        <dsp:cNvPr id="0" name=""/>
        <dsp:cNvSpPr/>
      </dsp:nvSpPr>
      <dsp:spPr>
        <a:xfrm>
          <a:off x="879120" y="221531"/>
          <a:ext cx="594931" cy="59493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3AEAF4E-F263-4844-82E0-3588BDC2A0DE}">
      <dsp:nvSpPr>
        <dsp:cNvPr id="0" name=""/>
        <dsp:cNvSpPr/>
      </dsp:nvSpPr>
      <dsp:spPr>
        <a:xfrm>
          <a:off x="326684" y="1360400"/>
          <a:ext cx="1699804" cy="6799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100000"/>
            </a:lnSpc>
            <a:spcBef>
              <a:spcPct val="0"/>
            </a:spcBef>
            <a:spcAft>
              <a:spcPct val="35000"/>
            </a:spcAft>
            <a:buNone/>
            <a:defRPr cap="all"/>
          </a:pPr>
          <a:r>
            <a:rPr lang="it-IT" sz="2500" kern="1200"/>
            <a:t>forza</a:t>
          </a:r>
          <a:endParaRPr lang="en-US" sz="2500" kern="1200"/>
        </a:p>
      </dsp:txBody>
      <dsp:txXfrm>
        <a:off x="326684" y="1360400"/>
        <a:ext cx="1699804" cy="679921"/>
      </dsp:txXfrm>
    </dsp:sp>
    <dsp:sp modelId="{36CEA2E8-68BB-4ECE-8D1C-DBC114A98206}">
      <dsp:nvSpPr>
        <dsp:cNvPr id="0" name=""/>
        <dsp:cNvSpPr/>
      </dsp:nvSpPr>
      <dsp:spPr>
        <a:xfrm>
          <a:off x="2655416" y="557"/>
          <a:ext cx="1036880" cy="103688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5E9D506-D7EA-41F2-B919-606BC071B644}">
      <dsp:nvSpPr>
        <dsp:cNvPr id="0" name=""/>
        <dsp:cNvSpPr/>
      </dsp:nvSpPr>
      <dsp:spPr>
        <a:xfrm>
          <a:off x="2876391" y="221531"/>
          <a:ext cx="594931" cy="59493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F3C1817-756E-4B83-BADF-E7CB4A01C6F9}">
      <dsp:nvSpPr>
        <dsp:cNvPr id="0" name=""/>
        <dsp:cNvSpPr/>
      </dsp:nvSpPr>
      <dsp:spPr>
        <a:xfrm>
          <a:off x="2323954" y="1360400"/>
          <a:ext cx="1699804" cy="6799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100000"/>
            </a:lnSpc>
            <a:spcBef>
              <a:spcPct val="0"/>
            </a:spcBef>
            <a:spcAft>
              <a:spcPct val="35000"/>
            </a:spcAft>
            <a:buNone/>
            <a:defRPr cap="all"/>
          </a:pPr>
          <a:r>
            <a:rPr lang="it-IT" sz="2500" kern="1200"/>
            <a:t>resistenza  </a:t>
          </a:r>
          <a:endParaRPr lang="en-US" sz="2500" kern="1200"/>
        </a:p>
      </dsp:txBody>
      <dsp:txXfrm>
        <a:off x="2323954" y="1360400"/>
        <a:ext cx="1699804" cy="679921"/>
      </dsp:txXfrm>
    </dsp:sp>
    <dsp:sp modelId="{41BF1E1B-BB45-4434-BD17-628439DDCC85}">
      <dsp:nvSpPr>
        <dsp:cNvPr id="0" name=""/>
        <dsp:cNvSpPr/>
      </dsp:nvSpPr>
      <dsp:spPr>
        <a:xfrm>
          <a:off x="4652687" y="557"/>
          <a:ext cx="1036880" cy="1036880"/>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639F35D-31D4-4A7F-8436-D4266A8F021E}">
      <dsp:nvSpPr>
        <dsp:cNvPr id="0" name=""/>
        <dsp:cNvSpPr/>
      </dsp:nvSpPr>
      <dsp:spPr>
        <a:xfrm>
          <a:off x="4873661" y="221531"/>
          <a:ext cx="594931" cy="59493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6188C0D-AE1C-48ED-9699-F88A89DD8030}">
      <dsp:nvSpPr>
        <dsp:cNvPr id="0" name=""/>
        <dsp:cNvSpPr/>
      </dsp:nvSpPr>
      <dsp:spPr>
        <a:xfrm>
          <a:off x="4321225" y="1360400"/>
          <a:ext cx="1699804" cy="6799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100000"/>
            </a:lnSpc>
            <a:spcBef>
              <a:spcPct val="0"/>
            </a:spcBef>
            <a:spcAft>
              <a:spcPct val="35000"/>
            </a:spcAft>
            <a:buNone/>
            <a:defRPr cap="all"/>
          </a:pPr>
          <a:r>
            <a:rPr lang="it-IT" sz="2500" kern="1200"/>
            <a:t>velocità;</a:t>
          </a:r>
          <a:endParaRPr lang="en-US" sz="2500" kern="1200"/>
        </a:p>
      </dsp:txBody>
      <dsp:txXfrm>
        <a:off x="4321225" y="1360400"/>
        <a:ext cx="1699804" cy="6799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DE691A-A337-4A9B-89BA-E42BB6E9253B}">
      <dsp:nvSpPr>
        <dsp:cNvPr id="0" name=""/>
        <dsp:cNvSpPr/>
      </dsp:nvSpPr>
      <dsp:spPr>
        <a:xfrm>
          <a:off x="0" y="1698"/>
          <a:ext cx="7213600" cy="861070"/>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F0503E0-B03E-41B3-98D0-0B815E47FBB0}">
      <dsp:nvSpPr>
        <dsp:cNvPr id="0" name=""/>
        <dsp:cNvSpPr/>
      </dsp:nvSpPr>
      <dsp:spPr>
        <a:xfrm>
          <a:off x="260473" y="195439"/>
          <a:ext cx="473588" cy="47358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35BCF09-4712-4EF4-86BC-579CD60414FD}">
      <dsp:nvSpPr>
        <dsp:cNvPr id="0" name=""/>
        <dsp:cNvSpPr/>
      </dsp:nvSpPr>
      <dsp:spPr>
        <a:xfrm>
          <a:off x="994536" y="1698"/>
          <a:ext cx="6219063" cy="861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130" tIns="91130" rIns="91130" bIns="91130" numCol="1" spcCol="1270" anchor="ctr" anchorCtr="0">
          <a:noAutofit/>
        </a:bodyPr>
        <a:lstStyle/>
        <a:p>
          <a:pPr marL="0" lvl="0" indent="0" algn="l" defTabSz="666750">
            <a:lnSpc>
              <a:spcPct val="90000"/>
            </a:lnSpc>
            <a:spcBef>
              <a:spcPct val="0"/>
            </a:spcBef>
            <a:spcAft>
              <a:spcPct val="35000"/>
            </a:spcAft>
            <a:buNone/>
          </a:pPr>
          <a:r>
            <a:rPr lang="it-IT" sz="1500" kern="1200"/>
            <a:t>rallentare l'involuzione naturale dell'organismo, cioè prevenire malattie </a:t>
          </a:r>
          <a:r>
            <a:rPr lang="it-IT" sz="1500" i="1" kern="1200"/>
            <a:t>osteoarticolari,</a:t>
          </a:r>
          <a:r>
            <a:rPr lang="it-IT" sz="1500" kern="1200"/>
            <a:t> cardiache, respiratorie, mentali ecc.</a:t>
          </a:r>
          <a:endParaRPr lang="en-US" sz="1500" kern="1200"/>
        </a:p>
      </dsp:txBody>
      <dsp:txXfrm>
        <a:off x="994536" y="1698"/>
        <a:ext cx="6219063" cy="861070"/>
      </dsp:txXfrm>
    </dsp:sp>
    <dsp:sp modelId="{5FADCF65-F387-4F07-995A-D5B4B46C551C}">
      <dsp:nvSpPr>
        <dsp:cNvPr id="0" name=""/>
        <dsp:cNvSpPr/>
      </dsp:nvSpPr>
      <dsp:spPr>
        <a:xfrm>
          <a:off x="0" y="1078036"/>
          <a:ext cx="7213600" cy="861070"/>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C1A160F-3971-46C4-9DB0-7EE27A735723}">
      <dsp:nvSpPr>
        <dsp:cNvPr id="0" name=""/>
        <dsp:cNvSpPr/>
      </dsp:nvSpPr>
      <dsp:spPr>
        <a:xfrm>
          <a:off x="260473" y="1271777"/>
          <a:ext cx="473588" cy="47358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DE2BF69-A87B-44B3-8524-57F4BE96B620}">
      <dsp:nvSpPr>
        <dsp:cNvPr id="0" name=""/>
        <dsp:cNvSpPr/>
      </dsp:nvSpPr>
      <dsp:spPr>
        <a:xfrm>
          <a:off x="994536" y="1078036"/>
          <a:ext cx="6219063" cy="861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130" tIns="91130" rIns="91130" bIns="91130" numCol="1" spcCol="1270" anchor="ctr" anchorCtr="0">
          <a:noAutofit/>
        </a:bodyPr>
        <a:lstStyle/>
        <a:p>
          <a:pPr marL="0" lvl="0" indent="0" algn="l" defTabSz="666750">
            <a:lnSpc>
              <a:spcPct val="90000"/>
            </a:lnSpc>
            <a:spcBef>
              <a:spcPct val="0"/>
            </a:spcBef>
            <a:spcAft>
              <a:spcPct val="35000"/>
            </a:spcAft>
            <a:buNone/>
          </a:pPr>
          <a:r>
            <a:rPr lang="it-IT" sz="1500" kern="1200"/>
            <a:t>attività costanti e cicliche (camminata, corsa lenta) utili per stimolare la F.C. e ampliare le capacità cardiache. </a:t>
          </a:r>
          <a:endParaRPr lang="en-US" sz="1500" kern="1200"/>
        </a:p>
      </dsp:txBody>
      <dsp:txXfrm>
        <a:off x="994536" y="1078036"/>
        <a:ext cx="6219063" cy="861070"/>
      </dsp:txXfrm>
    </dsp:sp>
    <dsp:sp modelId="{B419CB6D-7886-4E60-A1C3-428631D1F49C}">
      <dsp:nvSpPr>
        <dsp:cNvPr id="0" name=""/>
        <dsp:cNvSpPr/>
      </dsp:nvSpPr>
      <dsp:spPr>
        <a:xfrm>
          <a:off x="0" y="2154374"/>
          <a:ext cx="7213600" cy="861070"/>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9D786FA-2BB0-4549-A679-34D9ABDF374F}">
      <dsp:nvSpPr>
        <dsp:cNvPr id="0" name=""/>
        <dsp:cNvSpPr/>
      </dsp:nvSpPr>
      <dsp:spPr>
        <a:xfrm>
          <a:off x="260473" y="2348115"/>
          <a:ext cx="473588" cy="47358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9559441-24E3-4460-8E4E-D54E0F9982F7}">
      <dsp:nvSpPr>
        <dsp:cNvPr id="0" name=""/>
        <dsp:cNvSpPr/>
      </dsp:nvSpPr>
      <dsp:spPr>
        <a:xfrm>
          <a:off x="994536" y="2154374"/>
          <a:ext cx="6219063" cy="861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130" tIns="91130" rIns="91130" bIns="91130" numCol="1" spcCol="1270" anchor="ctr" anchorCtr="0">
          <a:noAutofit/>
        </a:bodyPr>
        <a:lstStyle/>
        <a:p>
          <a:pPr marL="0" lvl="0" indent="0" algn="l" defTabSz="666750">
            <a:lnSpc>
              <a:spcPct val="90000"/>
            </a:lnSpc>
            <a:spcBef>
              <a:spcPct val="0"/>
            </a:spcBef>
            <a:spcAft>
              <a:spcPct val="35000"/>
            </a:spcAft>
            <a:buNone/>
          </a:pPr>
          <a:r>
            <a:rPr lang="it-IT" sz="1500" kern="1200"/>
            <a:t>Fare almeno mezz'ora di attività 3 volte la settimana rimanda di anni la perdita di autonomia, rinnova e fortifica le cartilagini articolari, preserva le prestazioni mentali ed ha effetto antidepressivo. </a:t>
          </a:r>
          <a:endParaRPr lang="en-US" sz="1500" kern="1200"/>
        </a:p>
      </dsp:txBody>
      <dsp:txXfrm>
        <a:off x="994536" y="2154374"/>
        <a:ext cx="6219063" cy="861070"/>
      </dsp:txXfrm>
    </dsp:sp>
    <dsp:sp modelId="{CA34E7F0-F45E-470B-AEE4-C6D2AF6CBE2F}">
      <dsp:nvSpPr>
        <dsp:cNvPr id="0" name=""/>
        <dsp:cNvSpPr/>
      </dsp:nvSpPr>
      <dsp:spPr>
        <a:xfrm>
          <a:off x="0" y="3230712"/>
          <a:ext cx="7213600" cy="861070"/>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964FB2D-9C63-433F-A429-4D6AA727F2F0}">
      <dsp:nvSpPr>
        <dsp:cNvPr id="0" name=""/>
        <dsp:cNvSpPr/>
      </dsp:nvSpPr>
      <dsp:spPr>
        <a:xfrm>
          <a:off x="260473" y="3424453"/>
          <a:ext cx="473588" cy="47358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39DE0AC-786B-49B4-B1B8-6490D1FA1FBD}">
      <dsp:nvSpPr>
        <dsp:cNvPr id="0" name=""/>
        <dsp:cNvSpPr/>
      </dsp:nvSpPr>
      <dsp:spPr>
        <a:xfrm>
          <a:off x="994536" y="3230712"/>
          <a:ext cx="6219063" cy="861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130" tIns="91130" rIns="91130" bIns="91130" numCol="1" spcCol="1270" anchor="ctr" anchorCtr="0">
          <a:noAutofit/>
        </a:bodyPr>
        <a:lstStyle/>
        <a:p>
          <a:pPr marL="0" lvl="0" indent="0" algn="l" defTabSz="666750">
            <a:lnSpc>
              <a:spcPct val="90000"/>
            </a:lnSpc>
            <a:spcBef>
              <a:spcPct val="0"/>
            </a:spcBef>
            <a:spcAft>
              <a:spcPct val="35000"/>
            </a:spcAft>
            <a:buNone/>
          </a:pPr>
          <a:r>
            <a:rPr lang="it-IT" sz="1500" kern="1200"/>
            <a:t>Controllo del peso corporeo, prevenzione o miglioramento di malattie cardio-vascolari: ipertensione, diabete, vasocostrizione.</a:t>
          </a:r>
          <a:endParaRPr lang="en-US" sz="1500" kern="1200"/>
        </a:p>
      </dsp:txBody>
      <dsp:txXfrm>
        <a:off x="994536" y="3230712"/>
        <a:ext cx="6219063" cy="861070"/>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9BF48E-5BFC-40E9-86CC-353AA809E0F6}" type="datetimeFigureOut">
              <a:rPr lang="it-IT" smtClean="0"/>
              <a:pPr/>
              <a:t>10/05/2024</a:t>
            </a:fld>
            <a:endParaRPr lang="it-IT"/>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761DD10-593B-426B-AA6B-6B45774D3FFB}" type="slidenum">
              <a:rPr lang="it-IT" smtClean="0"/>
              <a:pPr/>
              <a:t>‹N›</a:t>
            </a:fld>
            <a:endParaRPr lang="it-IT"/>
          </a:p>
        </p:txBody>
      </p:sp>
    </p:spTree>
    <p:extLst>
      <p:ext uri="{BB962C8B-B14F-4D97-AF65-F5344CB8AC3E}">
        <p14:creationId xmlns:p14="http://schemas.microsoft.com/office/powerpoint/2010/main" val="19055396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Slide Number Placeholder 3"/>
          <p:cNvSpPr>
            <a:spLocks noGrp="1"/>
          </p:cNvSpPr>
          <p:nvPr>
            <p:ph type="sldNum" sz="quarter" idx="10"/>
          </p:nvPr>
        </p:nvSpPr>
        <p:spPr/>
        <p:txBody>
          <a:bodyPr/>
          <a:lstStyle/>
          <a:p>
            <a:fld id="{0761DD10-593B-426B-AA6B-6B45774D3FFB}" type="slidenum">
              <a:rPr lang="it-IT" smtClean="0"/>
              <a:pPr/>
              <a:t>1</a:t>
            </a:fld>
            <a:endParaRPr lang="it-IT"/>
          </a:p>
        </p:txBody>
      </p:sp>
    </p:spTree>
    <p:extLst>
      <p:ext uri="{BB962C8B-B14F-4D97-AF65-F5344CB8AC3E}">
        <p14:creationId xmlns:p14="http://schemas.microsoft.com/office/powerpoint/2010/main" val="30145020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0761DD10-593B-426B-AA6B-6B45774D3FFB}" type="slidenum">
              <a:rPr lang="it-IT" smtClean="0"/>
              <a:pPr/>
              <a:t>98</a:t>
            </a:fld>
            <a:endParaRPr lang="it-IT"/>
          </a:p>
        </p:txBody>
      </p:sp>
    </p:spTree>
    <p:extLst>
      <p:ext uri="{BB962C8B-B14F-4D97-AF65-F5344CB8AC3E}">
        <p14:creationId xmlns:p14="http://schemas.microsoft.com/office/powerpoint/2010/main" val="20195162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Reazione semplice e complessa</a:t>
            </a:r>
          </a:p>
        </p:txBody>
      </p:sp>
      <p:sp>
        <p:nvSpPr>
          <p:cNvPr id="4" name="Segnaposto numero diapositiva 3"/>
          <p:cNvSpPr>
            <a:spLocks noGrp="1"/>
          </p:cNvSpPr>
          <p:nvPr>
            <p:ph type="sldNum" sz="quarter" idx="10"/>
          </p:nvPr>
        </p:nvSpPr>
        <p:spPr/>
        <p:txBody>
          <a:bodyPr/>
          <a:lstStyle/>
          <a:p>
            <a:fld id="{0761DD10-593B-426B-AA6B-6B45774D3FFB}" type="slidenum">
              <a:rPr lang="it-IT" smtClean="0"/>
              <a:pPr/>
              <a:t>100</a:t>
            </a:fld>
            <a:endParaRPr lang="it-IT"/>
          </a:p>
        </p:txBody>
      </p:sp>
    </p:spTree>
    <p:extLst>
      <p:ext uri="{BB962C8B-B14F-4D97-AF65-F5344CB8AC3E}">
        <p14:creationId xmlns:p14="http://schemas.microsoft.com/office/powerpoint/2010/main" val="5970573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0761DD10-593B-426B-AA6B-6B45774D3FFB}" type="slidenum">
              <a:rPr lang="it-IT" smtClean="0"/>
              <a:pPr/>
              <a:t>2</a:t>
            </a:fld>
            <a:endParaRPr lang="it-IT"/>
          </a:p>
        </p:txBody>
      </p:sp>
    </p:spTree>
    <p:extLst>
      <p:ext uri="{BB962C8B-B14F-4D97-AF65-F5344CB8AC3E}">
        <p14:creationId xmlns:p14="http://schemas.microsoft.com/office/powerpoint/2010/main" val="22413129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0761DD10-593B-426B-AA6B-6B45774D3FFB}" type="slidenum">
              <a:rPr lang="it-IT" smtClean="0"/>
              <a:pPr/>
              <a:t>7</a:t>
            </a:fld>
            <a:endParaRPr lang="it-IT"/>
          </a:p>
        </p:txBody>
      </p:sp>
    </p:spTree>
    <p:extLst>
      <p:ext uri="{BB962C8B-B14F-4D97-AF65-F5344CB8AC3E}">
        <p14:creationId xmlns:p14="http://schemas.microsoft.com/office/powerpoint/2010/main" val="5361277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0761DD10-593B-426B-AA6B-6B45774D3FFB}" type="slidenum">
              <a:rPr lang="it-IT" smtClean="0"/>
              <a:pPr/>
              <a:t>65</a:t>
            </a:fld>
            <a:endParaRPr lang="it-IT"/>
          </a:p>
        </p:txBody>
      </p:sp>
    </p:spTree>
    <p:extLst>
      <p:ext uri="{BB962C8B-B14F-4D97-AF65-F5344CB8AC3E}">
        <p14:creationId xmlns:p14="http://schemas.microsoft.com/office/powerpoint/2010/main" val="40576941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0761DD10-593B-426B-AA6B-6B45774D3FFB}" type="slidenum">
              <a:rPr lang="it-IT" smtClean="0"/>
              <a:pPr/>
              <a:t>66</a:t>
            </a:fld>
            <a:endParaRPr lang="it-IT"/>
          </a:p>
        </p:txBody>
      </p:sp>
    </p:spTree>
    <p:extLst>
      <p:ext uri="{BB962C8B-B14F-4D97-AF65-F5344CB8AC3E}">
        <p14:creationId xmlns:p14="http://schemas.microsoft.com/office/powerpoint/2010/main" val="13662340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0761DD10-593B-426B-AA6B-6B45774D3FFB}" type="slidenum">
              <a:rPr lang="it-IT" smtClean="0"/>
              <a:pPr/>
              <a:t>67</a:t>
            </a:fld>
            <a:endParaRPr lang="it-IT"/>
          </a:p>
        </p:txBody>
      </p:sp>
    </p:spTree>
    <p:extLst>
      <p:ext uri="{BB962C8B-B14F-4D97-AF65-F5344CB8AC3E}">
        <p14:creationId xmlns:p14="http://schemas.microsoft.com/office/powerpoint/2010/main" val="22372018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0761DD10-593B-426B-AA6B-6B45774D3FFB}" type="slidenum">
              <a:rPr lang="it-IT" smtClean="0"/>
              <a:pPr/>
              <a:t>68</a:t>
            </a:fld>
            <a:endParaRPr lang="it-IT"/>
          </a:p>
        </p:txBody>
      </p:sp>
    </p:spTree>
    <p:extLst>
      <p:ext uri="{BB962C8B-B14F-4D97-AF65-F5344CB8AC3E}">
        <p14:creationId xmlns:p14="http://schemas.microsoft.com/office/powerpoint/2010/main" val="36124115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0761DD10-593B-426B-AA6B-6B45774D3FFB}" type="slidenum">
              <a:rPr lang="it-IT" smtClean="0"/>
              <a:pPr/>
              <a:t>69</a:t>
            </a:fld>
            <a:endParaRPr lang="it-IT"/>
          </a:p>
        </p:txBody>
      </p:sp>
    </p:spTree>
    <p:extLst>
      <p:ext uri="{BB962C8B-B14F-4D97-AF65-F5344CB8AC3E}">
        <p14:creationId xmlns:p14="http://schemas.microsoft.com/office/powerpoint/2010/main" val="14378559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0761DD10-593B-426B-AA6B-6B45774D3FFB}" type="slidenum">
              <a:rPr lang="it-IT" smtClean="0"/>
              <a:pPr/>
              <a:t>70</a:t>
            </a:fld>
            <a:endParaRPr lang="it-IT"/>
          </a:p>
        </p:txBody>
      </p:sp>
    </p:spTree>
    <p:extLst>
      <p:ext uri="{BB962C8B-B14F-4D97-AF65-F5344CB8AC3E}">
        <p14:creationId xmlns:p14="http://schemas.microsoft.com/office/powerpoint/2010/main" val="2327454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7" name="Group 6"/>
          <p:cNvGrpSpPr/>
          <p:nvPr/>
        </p:nvGrpSpPr>
        <p:grpSpPr>
          <a:xfrm>
            <a:off x="-8466" y="-8468"/>
            <a:ext cx="9171316" cy="6874935"/>
            <a:chOff x="-8466" y="-8468"/>
            <a:chExt cx="9171316" cy="6874935"/>
          </a:xfrm>
        </p:grpSpPr>
        <p:cxnSp>
          <p:nvCxnSpPr>
            <p:cNvPr id="28" name="Straight Connector 2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3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3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3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Freeform 3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3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3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1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it-IT"/>
              <a:t>Fare clic per modificare lo stile del titolo</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AF83EB10-4439-4801-A3DC-D8369B900909}" type="datetime1">
              <a:rPr lang="it-IT" smtClean="0"/>
              <a:pPr/>
              <a:t>10/05/2024</a:t>
            </a:fld>
            <a:endParaRPr lang="it-IT"/>
          </a:p>
        </p:txBody>
      </p:sp>
      <p:sp>
        <p:nvSpPr>
          <p:cNvPr id="5" name="Footer Placeholder 4"/>
          <p:cNvSpPr>
            <a:spLocks noGrp="1"/>
          </p:cNvSpPr>
          <p:nvPr>
            <p:ph type="ftr" sz="quarter" idx="11"/>
          </p:nvPr>
        </p:nvSpPr>
        <p:spPr/>
        <p:txBody>
          <a:bodyPr/>
          <a:lstStyle/>
          <a:p>
            <a:r>
              <a:rPr lang="it-IT"/>
              <a:t>Proprietà della Scuola di Formazione Insegnanti Tecnici. E' vietata la riproduzi2one e la diffusione con qualsiasi mezzo.</a:t>
            </a:r>
          </a:p>
        </p:txBody>
      </p:sp>
      <p:sp>
        <p:nvSpPr>
          <p:cNvPr id="6" name="Slide Number Placeholder 5"/>
          <p:cNvSpPr>
            <a:spLocks noGrp="1"/>
          </p:cNvSpPr>
          <p:nvPr>
            <p:ph type="sldNum" sz="quarter" idx="12"/>
          </p:nvPr>
        </p:nvSpPr>
        <p:spPr/>
        <p:txBody>
          <a:bodyPr/>
          <a:lstStyle/>
          <a:p>
            <a:fld id="{B9B2617A-FCB4-443B-8552-DD3D7CDBFDAD}" type="slidenum">
              <a:rPr lang="it-IT" smtClean="0"/>
              <a:pPr/>
              <a:t>‹N›</a:t>
            </a:fld>
            <a:endParaRPr lang="it-IT"/>
          </a:p>
        </p:txBody>
      </p:sp>
    </p:spTree>
    <p:extLst>
      <p:ext uri="{BB962C8B-B14F-4D97-AF65-F5344CB8AC3E}">
        <p14:creationId xmlns:p14="http://schemas.microsoft.com/office/powerpoint/2010/main" val="3685253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it-IT"/>
              <a:t>Fare clic per modificare lo stile del titolo</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Date Placeholder 3"/>
          <p:cNvSpPr>
            <a:spLocks noGrp="1"/>
          </p:cNvSpPr>
          <p:nvPr>
            <p:ph type="dt" sz="half" idx="10"/>
          </p:nvPr>
        </p:nvSpPr>
        <p:spPr/>
        <p:txBody>
          <a:bodyPr/>
          <a:lstStyle/>
          <a:p>
            <a:fld id="{1E7A0D23-5E61-4CD2-B5FA-7127EA293124}" type="datetime1">
              <a:rPr lang="it-IT" smtClean="0"/>
              <a:pPr/>
              <a:t>10/05/2024</a:t>
            </a:fld>
            <a:endParaRPr lang="it-IT"/>
          </a:p>
        </p:txBody>
      </p:sp>
      <p:sp>
        <p:nvSpPr>
          <p:cNvPr id="5" name="Footer Placeholder 4"/>
          <p:cNvSpPr>
            <a:spLocks noGrp="1"/>
          </p:cNvSpPr>
          <p:nvPr>
            <p:ph type="ftr" sz="quarter" idx="11"/>
          </p:nvPr>
        </p:nvSpPr>
        <p:spPr/>
        <p:txBody>
          <a:bodyPr/>
          <a:lstStyle/>
          <a:p>
            <a:r>
              <a:rPr lang="it-IT"/>
              <a:t>Proprietà della Scuola di Formazione Insegnanti Tecnici. E' vietata la riproduzi2one e la diffusione con qualsiasi mezzo.</a:t>
            </a:r>
          </a:p>
        </p:txBody>
      </p:sp>
      <p:sp>
        <p:nvSpPr>
          <p:cNvPr id="6" name="Slide Number Placeholder 5"/>
          <p:cNvSpPr>
            <a:spLocks noGrp="1"/>
          </p:cNvSpPr>
          <p:nvPr>
            <p:ph type="sldNum" sz="quarter" idx="12"/>
          </p:nvPr>
        </p:nvSpPr>
        <p:spPr/>
        <p:txBody>
          <a:bodyPr/>
          <a:lstStyle/>
          <a:p>
            <a:fld id="{B9B2617A-FCB4-443B-8552-DD3D7CDBFDAD}" type="slidenum">
              <a:rPr lang="it-IT" smtClean="0"/>
              <a:pPr/>
              <a:t>‹N›</a:t>
            </a:fld>
            <a:endParaRPr lang="it-IT"/>
          </a:p>
        </p:txBody>
      </p:sp>
    </p:spTree>
    <p:extLst>
      <p:ext uri="{BB962C8B-B14F-4D97-AF65-F5344CB8AC3E}">
        <p14:creationId xmlns:p14="http://schemas.microsoft.com/office/powerpoint/2010/main" val="2517533391"/>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it-IT"/>
              <a:t>Fare clic per modificare lo stile del titolo</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stili del testo dello schema</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Date Placeholder 3"/>
          <p:cNvSpPr>
            <a:spLocks noGrp="1"/>
          </p:cNvSpPr>
          <p:nvPr>
            <p:ph type="dt" sz="half" idx="10"/>
          </p:nvPr>
        </p:nvSpPr>
        <p:spPr/>
        <p:txBody>
          <a:bodyPr/>
          <a:lstStyle/>
          <a:p>
            <a:fld id="{1E7A0D23-5E61-4CD2-B5FA-7127EA293124}" type="datetime1">
              <a:rPr lang="it-IT" smtClean="0"/>
              <a:pPr/>
              <a:t>10/05/2024</a:t>
            </a:fld>
            <a:endParaRPr lang="it-IT"/>
          </a:p>
        </p:txBody>
      </p:sp>
      <p:sp>
        <p:nvSpPr>
          <p:cNvPr id="5" name="Footer Placeholder 4"/>
          <p:cNvSpPr>
            <a:spLocks noGrp="1"/>
          </p:cNvSpPr>
          <p:nvPr>
            <p:ph type="ftr" sz="quarter" idx="11"/>
          </p:nvPr>
        </p:nvSpPr>
        <p:spPr/>
        <p:txBody>
          <a:bodyPr/>
          <a:lstStyle/>
          <a:p>
            <a:r>
              <a:rPr lang="it-IT"/>
              <a:t>Proprietà della Scuola di Formazione Insegnanti Tecnici. E' vietata la riproduzi2one e la diffusione con qualsiasi mezzo.</a:t>
            </a:r>
          </a:p>
        </p:txBody>
      </p:sp>
      <p:sp>
        <p:nvSpPr>
          <p:cNvPr id="6" name="Slide Number Placeholder 5"/>
          <p:cNvSpPr>
            <a:spLocks noGrp="1"/>
          </p:cNvSpPr>
          <p:nvPr>
            <p:ph type="sldNum" sz="quarter" idx="12"/>
          </p:nvPr>
        </p:nvSpPr>
        <p:spPr/>
        <p:txBody>
          <a:bodyPr/>
          <a:lstStyle/>
          <a:p>
            <a:fld id="{B9B2617A-FCB4-443B-8552-DD3D7CDBFDAD}" type="slidenum">
              <a:rPr lang="it-IT" smtClean="0"/>
              <a:pPr/>
              <a:t>‹N›</a:t>
            </a:fld>
            <a:endParaRPr lang="it-IT"/>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545468034"/>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it-IT"/>
              <a:t>Fare clic per modificare lo stile del titolo</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Date Placeholder 3"/>
          <p:cNvSpPr>
            <a:spLocks noGrp="1"/>
          </p:cNvSpPr>
          <p:nvPr>
            <p:ph type="dt" sz="half" idx="10"/>
          </p:nvPr>
        </p:nvSpPr>
        <p:spPr/>
        <p:txBody>
          <a:bodyPr/>
          <a:lstStyle/>
          <a:p>
            <a:fld id="{1E7A0D23-5E61-4CD2-B5FA-7127EA293124}" type="datetime1">
              <a:rPr lang="it-IT" smtClean="0"/>
              <a:pPr/>
              <a:t>10/05/2024</a:t>
            </a:fld>
            <a:endParaRPr lang="it-IT"/>
          </a:p>
        </p:txBody>
      </p:sp>
      <p:sp>
        <p:nvSpPr>
          <p:cNvPr id="5" name="Footer Placeholder 4"/>
          <p:cNvSpPr>
            <a:spLocks noGrp="1"/>
          </p:cNvSpPr>
          <p:nvPr>
            <p:ph type="ftr" sz="quarter" idx="11"/>
          </p:nvPr>
        </p:nvSpPr>
        <p:spPr/>
        <p:txBody>
          <a:bodyPr/>
          <a:lstStyle/>
          <a:p>
            <a:r>
              <a:rPr lang="it-IT"/>
              <a:t>Proprietà della Scuola di Formazione Insegnanti Tecnici. E' vietata la riproduzi2one e la diffusione con qualsiasi mezzo.</a:t>
            </a:r>
          </a:p>
        </p:txBody>
      </p:sp>
      <p:sp>
        <p:nvSpPr>
          <p:cNvPr id="6" name="Slide Number Placeholder 5"/>
          <p:cNvSpPr>
            <a:spLocks noGrp="1"/>
          </p:cNvSpPr>
          <p:nvPr>
            <p:ph type="sldNum" sz="quarter" idx="12"/>
          </p:nvPr>
        </p:nvSpPr>
        <p:spPr/>
        <p:txBody>
          <a:bodyPr/>
          <a:lstStyle/>
          <a:p>
            <a:fld id="{B9B2617A-FCB4-443B-8552-DD3D7CDBFDAD}" type="slidenum">
              <a:rPr lang="it-IT" smtClean="0"/>
              <a:pPr/>
              <a:t>‹N›</a:t>
            </a:fld>
            <a:endParaRPr lang="it-IT"/>
          </a:p>
        </p:txBody>
      </p:sp>
    </p:spTree>
    <p:extLst>
      <p:ext uri="{BB962C8B-B14F-4D97-AF65-F5344CB8AC3E}">
        <p14:creationId xmlns:p14="http://schemas.microsoft.com/office/powerpoint/2010/main" val="1356721880"/>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it-IT"/>
              <a:t>Fare clic per modificare lo stile del titolo</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stili del testo dello schema</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Date Placeholder 3"/>
          <p:cNvSpPr>
            <a:spLocks noGrp="1"/>
          </p:cNvSpPr>
          <p:nvPr>
            <p:ph type="dt" sz="half" idx="10"/>
          </p:nvPr>
        </p:nvSpPr>
        <p:spPr/>
        <p:txBody>
          <a:bodyPr/>
          <a:lstStyle/>
          <a:p>
            <a:fld id="{1E7A0D23-5E61-4CD2-B5FA-7127EA293124}" type="datetime1">
              <a:rPr lang="it-IT" smtClean="0"/>
              <a:pPr/>
              <a:t>10/05/2024</a:t>
            </a:fld>
            <a:endParaRPr lang="it-IT"/>
          </a:p>
        </p:txBody>
      </p:sp>
      <p:sp>
        <p:nvSpPr>
          <p:cNvPr id="5" name="Footer Placeholder 4"/>
          <p:cNvSpPr>
            <a:spLocks noGrp="1"/>
          </p:cNvSpPr>
          <p:nvPr>
            <p:ph type="ftr" sz="quarter" idx="11"/>
          </p:nvPr>
        </p:nvSpPr>
        <p:spPr/>
        <p:txBody>
          <a:bodyPr/>
          <a:lstStyle/>
          <a:p>
            <a:r>
              <a:rPr lang="it-IT"/>
              <a:t>Proprietà della Scuola di Formazione Insegnanti Tecnici. E' vietata la riproduzi2one e la diffusione con qualsiasi mezzo.</a:t>
            </a:r>
          </a:p>
        </p:txBody>
      </p:sp>
      <p:sp>
        <p:nvSpPr>
          <p:cNvPr id="6" name="Slide Number Placeholder 5"/>
          <p:cNvSpPr>
            <a:spLocks noGrp="1"/>
          </p:cNvSpPr>
          <p:nvPr>
            <p:ph type="sldNum" sz="quarter" idx="12"/>
          </p:nvPr>
        </p:nvSpPr>
        <p:spPr/>
        <p:txBody>
          <a:bodyPr/>
          <a:lstStyle/>
          <a:p>
            <a:fld id="{B9B2617A-FCB4-443B-8552-DD3D7CDBFDAD}" type="slidenum">
              <a:rPr lang="it-IT" smtClean="0"/>
              <a:pPr/>
              <a:t>‹N›</a:t>
            </a:fld>
            <a:endParaRPr lang="it-IT"/>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856846983"/>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it-IT"/>
              <a:t>Fare clic per modificare lo stile del titolo</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Fare clic per modificare stili del testo dello schema</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Date Placeholder 3"/>
          <p:cNvSpPr>
            <a:spLocks noGrp="1"/>
          </p:cNvSpPr>
          <p:nvPr>
            <p:ph type="dt" sz="half" idx="10"/>
          </p:nvPr>
        </p:nvSpPr>
        <p:spPr/>
        <p:txBody>
          <a:bodyPr/>
          <a:lstStyle/>
          <a:p>
            <a:fld id="{1E7A0D23-5E61-4CD2-B5FA-7127EA293124}" type="datetime1">
              <a:rPr lang="it-IT" smtClean="0"/>
              <a:pPr/>
              <a:t>10/05/2024</a:t>
            </a:fld>
            <a:endParaRPr lang="it-IT"/>
          </a:p>
        </p:txBody>
      </p:sp>
      <p:sp>
        <p:nvSpPr>
          <p:cNvPr id="5" name="Footer Placeholder 4"/>
          <p:cNvSpPr>
            <a:spLocks noGrp="1"/>
          </p:cNvSpPr>
          <p:nvPr>
            <p:ph type="ftr" sz="quarter" idx="11"/>
          </p:nvPr>
        </p:nvSpPr>
        <p:spPr/>
        <p:txBody>
          <a:bodyPr/>
          <a:lstStyle/>
          <a:p>
            <a:r>
              <a:rPr lang="it-IT"/>
              <a:t>Proprietà della Scuola di Formazione Insegnanti Tecnici. E' vietata la riproduzi2one e la diffusione con qualsiasi mezzo.</a:t>
            </a:r>
          </a:p>
        </p:txBody>
      </p:sp>
      <p:sp>
        <p:nvSpPr>
          <p:cNvPr id="6" name="Slide Number Placeholder 5"/>
          <p:cNvSpPr>
            <a:spLocks noGrp="1"/>
          </p:cNvSpPr>
          <p:nvPr>
            <p:ph type="sldNum" sz="quarter" idx="12"/>
          </p:nvPr>
        </p:nvSpPr>
        <p:spPr/>
        <p:txBody>
          <a:bodyPr/>
          <a:lstStyle/>
          <a:p>
            <a:fld id="{B9B2617A-FCB4-443B-8552-DD3D7CDBFDAD}" type="slidenum">
              <a:rPr lang="it-IT" smtClean="0"/>
              <a:pPr/>
              <a:t>‹N›</a:t>
            </a:fld>
            <a:endParaRPr lang="it-IT"/>
          </a:p>
        </p:txBody>
      </p:sp>
    </p:spTree>
    <p:extLst>
      <p:ext uri="{BB962C8B-B14F-4D97-AF65-F5344CB8AC3E}">
        <p14:creationId xmlns:p14="http://schemas.microsoft.com/office/powerpoint/2010/main" val="2620086290"/>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DCC8A764-5DB0-4133-A929-534B3585A692}" type="datetime1">
              <a:rPr lang="it-IT" smtClean="0"/>
              <a:pPr/>
              <a:t>10/05/2024</a:t>
            </a:fld>
            <a:endParaRPr lang="it-IT"/>
          </a:p>
        </p:txBody>
      </p:sp>
      <p:sp>
        <p:nvSpPr>
          <p:cNvPr id="5" name="Footer Placeholder 4"/>
          <p:cNvSpPr>
            <a:spLocks noGrp="1"/>
          </p:cNvSpPr>
          <p:nvPr>
            <p:ph type="ftr" sz="quarter" idx="11"/>
          </p:nvPr>
        </p:nvSpPr>
        <p:spPr/>
        <p:txBody>
          <a:bodyPr/>
          <a:lstStyle/>
          <a:p>
            <a:r>
              <a:rPr lang="it-IT"/>
              <a:t>Proprietà della Scuola di Formazione Insegnanti Tecnici. E' vietata la riproduzi2one e la diffusione con qualsiasi mezzo.</a:t>
            </a:r>
          </a:p>
        </p:txBody>
      </p:sp>
      <p:sp>
        <p:nvSpPr>
          <p:cNvPr id="6" name="Slide Number Placeholder 5"/>
          <p:cNvSpPr>
            <a:spLocks noGrp="1"/>
          </p:cNvSpPr>
          <p:nvPr>
            <p:ph type="sldNum" sz="quarter" idx="12"/>
          </p:nvPr>
        </p:nvSpPr>
        <p:spPr/>
        <p:txBody>
          <a:bodyPr/>
          <a:lstStyle/>
          <a:p>
            <a:fld id="{B9B2617A-FCB4-443B-8552-DD3D7CDBFDAD}" type="slidenum">
              <a:rPr lang="it-IT" smtClean="0"/>
              <a:pPr/>
              <a:t>‹N›</a:t>
            </a:fld>
            <a:endParaRPr lang="it-IT"/>
          </a:p>
        </p:txBody>
      </p:sp>
    </p:spTree>
    <p:extLst>
      <p:ext uri="{BB962C8B-B14F-4D97-AF65-F5344CB8AC3E}">
        <p14:creationId xmlns:p14="http://schemas.microsoft.com/office/powerpoint/2010/main" val="20699469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it-IT"/>
              <a:t>Fare clic per modificare lo stile del titolo</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D7FA2797-AE9A-4B85-8FA0-FBDE39AE04B2}" type="datetime1">
              <a:rPr lang="it-IT" smtClean="0"/>
              <a:pPr/>
              <a:t>10/05/2024</a:t>
            </a:fld>
            <a:endParaRPr lang="it-IT"/>
          </a:p>
        </p:txBody>
      </p:sp>
      <p:sp>
        <p:nvSpPr>
          <p:cNvPr id="5" name="Footer Placeholder 4"/>
          <p:cNvSpPr>
            <a:spLocks noGrp="1"/>
          </p:cNvSpPr>
          <p:nvPr>
            <p:ph type="ftr" sz="quarter" idx="11"/>
          </p:nvPr>
        </p:nvSpPr>
        <p:spPr/>
        <p:txBody>
          <a:bodyPr/>
          <a:lstStyle/>
          <a:p>
            <a:r>
              <a:rPr lang="it-IT"/>
              <a:t>Proprietà della Scuola di Formazione Insegnanti Tecnici. E' vietata la riproduzi2one e la diffusione con qualsiasi mezzo.</a:t>
            </a:r>
          </a:p>
        </p:txBody>
      </p:sp>
      <p:sp>
        <p:nvSpPr>
          <p:cNvPr id="6" name="Slide Number Placeholder 5"/>
          <p:cNvSpPr>
            <a:spLocks noGrp="1"/>
          </p:cNvSpPr>
          <p:nvPr>
            <p:ph type="sldNum" sz="quarter" idx="12"/>
          </p:nvPr>
        </p:nvSpPr>
        <p:spPr/>
        <p:txBody>
          <a:bodyPr/>
          <a:lstStyle/>
          <a:p>
            <a:fld id="{B9B2617A-FCB4-443B-8552-DD3D7CDBFDAD}" type="slidenum">
              <a:rPr lang="it-IT" smtClean="0"/>
              <a:pPr/>
              <a:t>‹N›</a:t>
            </a:fld>
            <a:endParaRPr lang="it-IT"/>
          </a:p>
        </p:txBody>
      </p:sp>
    </p:spTree>
    <p:extLst>
      <p:ext uri="{BB962C8B-B14F-4D97-AF65-F5344CB8AC3E}">
        <p14:creationId xmlns:p14="http://schemas.microsoft.com/office/powerpoint/2010/main" val="12378464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it-IT"/>
              <a:t>Fare clic per modificare lo stile del titolo</a:t>
            </a:r>
            <a:endParaRPr lang="en-US" dirty="0"/>
          </a:p>
        </p:txBody>
      </p:sp>
      <p:sp>
        <p:nvSpPr>
          <p:cNvPr id="3" name="Content Placeholder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17D93966-AA8C-4BB5-A3E7-5CAF76FC3AB6}" type="datetime1">
              <a:rPr lang="it-IT" smtClean="0"/>
              <a:pPr/>
              <a:t>10/05/2024</a:t>
            </a:fld>
            <a:endParaRPr lang="it-IT"/>
          </a:p>
        </p:txBody>
      </p:sp>
      <p:sp>
        <p:nvSpPr>
          <p:cNvPr id="5" name="Footer Placeholder 4"/>
          <p:cNvSpPr>
            <a:spLocks noGrp="1"/>
          </p:cNvSpPr>
          <p:nvPr>
            <p:ph type="ftr" sz="quarter" idx="11"/>
          </p:nvPr>
        </p:nvSpPr>
        <p:spPr/>
        <p:txBody>
          <a:bodyPr/>
          <a:lstStyle/>
          <a:p>
            <a:r>
              <a:rPr lang="it-IT"/>
              <a:t>Proprietà della Scuola di Formazione Insegnanti Tecnici. E' vietata la riproduzi2one e la diffusione con qualsiasi mezzo.</a:t>
            </a:r>
          </a:p>
        </p:txBody>
      </p:sp>
      <p:sp>
        <p:nvSpPr>
          <p:cNvPr id="6" name="Slide Number Placeholder 5"/>
          <p:cNvSpPr>
            <a:spLocks noGrp="1"/>
          </p:cNvSpPr>
          <p:nvPr>
            <p:ph type="sldNum" sz="quarter" idx="12"/>
          </p:nvPr>
        </p:nvSpPr>
        <p:spPr/>
        <p:txBody>
          <a:bodyPr/>
          <a:lstStyle/>
          <a:p>
            <a:fld id="{B9B2617A-FCB4-443B-8552-DD3D7CDBFDAD}" type="slidenum">
              <a:rPr lang="it-IT" smtClean="0"/>
              <a:pPr/>
              <a:t>‹N›</a:t>
            </a:fld>
            <a:endParaRPr lang="it-IT"/>
          </a:p>
        </p:txBody>
      </p:sp>
    </p:spTree>
    <p:extLst>
      <p:ext uri="{BB962C8B-B14F-4D97-AF65-F5344CB8AC3E}">
        <p14:creationId xmlns:p14="http://schemas.microsoft.com/office/powerpoint/2010/main" val="13178377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it-IT"/>
              <a:t>Fare clic per modificare lo stile del titolo</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Date Placeholder 3"/>
          <p:cNvSpPr>
            <a:spLocks noGrp="1"/>
          </p:cNvSpPr>
          <p:nvPr>
            <p:ph type="dt" sz="half" idx="10"/>
          </p:nvPr>
        </p:nvSpPr>
        <p:spPr/>
        <p:txBody>
          <a:bodyPr/>
          <a:lstStyle/>
          <a:p>
            <a:fld id="{8780EA18-87FB-4A6A-BEC9-FBD3D085BE27}" type="datetime1">
              <a:rPr lang="it-IT" smtClean="0"/>
              <a:pPr/>
              <a:t>10/05/2024</a:t>
            </a:fld>
            <a:endParaRPr lang="it-IT"/>
          </a:p>
        </p:txBody>
      </p:sp>
      <p:sp>
        <p:nvSpPr>
          <p:cNvPr id="5" name="Footer Placeholder 4"/>
          <p:cNvSpPr>
            <a:spLocks noGrp="1"/>
          </p:cNvSpPr>
          <p:nvPr>
            <p:ph type="ftr" sz="quarter" idx="11"/>
          </p:nvPr>
        </p:nvSpPr>
        <p:spPr/>
        <p:txBody>
          <a:bodyPr/>
          <a:lstStyle/>
          <a:p>
            <a:r>
              <a:rPr lang="it-IT"/>
              <a:t>Proprietà della Scuola di Formazione Insegnanti Tecnici. E' vietata la riproduzi2one e la diffusione con qualsiasi mezzo.</a:t>
            </a:r>
          </a:p>
        </p:txBody>
      </p:sp>
      <p:sp>
        <p:nvSpPr>
          <p:cNvPr id="6" name="Slide Number Placeholder 5"/>
          <p:cNvSpPr>
            <a:spLocks noGrp="1"/>
          </p:cNvSpPr>
          <p:nvPr>
            <p:ph type="sldNum" sz="quarter" idx="12"/>
          </p:nvPr>
        </p:nvSpPr>
        <p:spPr/>
        <p:txBody>
          <a:bodyPr/>
          <a:lstStyle/>
          <a:p>
            <a:fld id="{B9B2617A-FCB4-443B-8552-DD3D7CDBFDAD}" type="slidenum">
              <a:rPr lang="it-IT" smtClean="0"/>
              <a:pPr/>
              <a:t>‹N›</a:t>
            </a:fld>
            <a:endParaRPr lang="it-IT"/>
          </a:p>
        </p:txBody>
      </p:sp>
    </p:spTree>
    <p:extLst>
      <p:ext uri="{BB962C8B-B14F-4D97-AF65-F5344CB8AC3E}">
        <p14:creationId xmlns:p14="http://schemas.microsoft.com/office/powerpoint/2010/main" val="19169887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it-IT"/>
              <a:t>Fare clic per modificare lo stile del titolo</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55F86520-3076-4349-A0BA-C96C910D8BFE}" type="datetime1">
              <a:rPr lang="it-IT" smtClean="0"/>
              <a:pPr/>
              <a:t>10/05/2024</a:t>
            </a:fld>
            <a:endParaRPr lang="it-IT"/>
          </a:p>
        </p:txBody>
      </p:sp>
      <p:sp>
        <p:nvSpPr>
          <p:cNvPr id="6" name="Footer Placeholder 5"/>
          <p:cNvSpPr>
            <a:spLocks noGrp="1"/>
          </p:cNvSpPr>
          <p:nvPr>
            <p:ph type="ftr" sz="quarter" idx="11"/>
          </p:nvPr>
        </p:nvSpPr>
        <p:spPr/>
        <p:txBody>
          <a:bodyPr/>
          <a:lstStyle/>
          <a:p>
            <a:r>
              <a:rPr lang="it-IT"/>
              <a:t>Proprietà della Scuola di Formazione Insegnanti Tecnici. E' vietata la riproduzi2one e la diffusione con qualsiasi mezzo.</a:t>
            </a:r>
          </a:p>
        </p:txBody>
      </p:sp>
      <p:sp>
        <p:nvSpPr>
          <p:cNvPr id="7" name="Slide Number Placeholder 6"/>
          <p:cNvSpPr>
            <a:spLocks noGrp="1"/>
          </p:cNvSpPr>
          <p:nvPr>
            <p:ph type="sldNum" sz="quarter" idx="12"/>
          </p:nvPr>
        </p:nvSpPr>
        <p:spPr/>
        <p:txBody>
          <a:bodyPr/>
          <a:lstStyle/>
          <a:p>
            <a:fld id="{B9B2617A-FCB4-443B-8552-DD3D7CDBFDAD}" type="slidenum">
              <a:rPr lang="it-IT" smtClean="0"/>
              <a:pPr/>
              <a:t>‹N›</a:t>
            </a:fld>
            <a:endParaRPr lang="it-IT"/>
          </a:p>
        </p:txBody>
      </p:sp>
    </p:spTree>
    <p:extLst>
      <p:ext uri="{BB962C8B-B14F-4D97-AF65-F5344CB8AC3E}">
        <p14:creationId xmlns:p14="http://schemas.microsoft.com/office/powerpoint/2010/main" val="783725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it-IT"/>
              <a:t>Fare clic per modificare lo stile del titolo</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4A275263-8347-4D59-815A-C7DA4B26604E}" type="datetime1">
              <a:rPr lang="it-IT" smtClean="0"/>
              <a:pPr/>
              <a:t>10/05/2024</a:t>
            </a:fld>
            <a:endParaRPr lang="it-IT"/>
          </a:p>
        </p:txBody>
      </p:sp>
      <p:sp>
        <p:nvSpPr>
          <p:cNvPr id="8" name="Footer Placeholder 7"/>
          <p:cNvSpPr>
            <a:spLocks noGrp="1"/>
          </p:cNvSpPr>
          <p:nvPr>
            <p:ph type="ftr" sz="quarter" idx="11"/>
          </p:nvPr>
        </p:nvSpPr>
        <p:spPr/>
        <p:txBody>
          <a:bodyPr/>
          <a:lstStyle/>
          <a:p>
            <a:r>
              <a:rPr lang="it-IT"/>
              <a:t>Proprietà della Scuola di Formazione Insegnanti Tecnici. E' vietata la riproduzi2one e la diffusione con qualsiasi mezzo.</a:t>
            </a:r>
          </a:p>
        </p:txBody>
      </p:sp>
      <p:sp>
        <p:nvSpPr>
          <p:cNvPr id="9" name="Slide Number Placeholder 8"/>
          <p:cNvSpPr>
            <a:spLocks noGrp="1"/>
          </p:cNvSpPr>
          <p:nvPr>
            <p:ph type="sldNum" sz="quarter" idx="12"/>
          </p:nvPr>
        </p:nvSpPr>
        <p:spPr/>
        <p:txBody>
          <a:bodyPr/>
          <a:lstStyle/>
          <a:p>
            <a:fld id="{B9B2617A-FCB4-443B-8552-DD3D7CDBFDAD}" type="slidenum">
              <a:rPr lang="it-IT" smtClean="0"/>
              <a:pPr/>
              <a:t>‹N›</a:t>
            </a:fld>
            <a:endParaRPr lang="it-IT"/>
          </a:p>
        </p:txBody>
      </p:sp>
    </p:spTree>
    <p:extLst>
      <p:ext uri="{BB962C8B-B14F-4D97-AF65-F5344CB8AC3E}">
        <p14:creationId xmlns:p14="http://schemas.microsoft.com/office/powerpoint/2010/main" val="26870567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it-IT"/>
              <a:t>Fare clic per modificare lo stile del titolo</a:t>
            </a:r>
            <a:endParaRPr lang="en-US" dirty="0"/>
          </a:p>
        </p:txBody>
      </p:sp>
      <p:sp>
        <p:nvSpPr>
          <p:cNvPr id="3" name="Date Placeholder 2"/>
          <p:cNvSpPr>
            <a:spLocks noGrp="1"/>
          </p:cNvSpPr>
          <p:nvPr>
            <p:ph type="dt" sz="half" idx="10"/>
          </p:nvPr>
        </p:nvSpPr>
        <p:spPr/>
        <p:txBody>
          <a:bodyPr/>
          <a:lstStyle/>
          <a:p>
            <a:fld id="{2C11B2C5-DF6A-458A-AB37-02CDEFE6EA39}" type="datetime1">
              <a:rPr lang="it-IT" smtClean="0"/>
              <a:pPr/>
              <a:t>10/05/2024</a:t>
            </a:fld>
            <a:endParaRPr lang="it-IT"/>
          </a:p>
        </p:txBody>
      </p:sp>
      <p:sp>
        <p:nvSpPr>
          <p:cNvPr id="4" name="Footer Placeholder 3"/>
          <p:cNvSpPr>
            <a:spLocks noGrp="1"/>
          </p:cNvSpPr>
          <p:nvPr>
            <p:ph type="ftr" sz="quarter" idx="11"/>
          </p:nvPr>
        </p:nvSpPr>
        <p:spPr/>
        <p:txBody>
          <a:bodyPr/>
          <a:lstStyle/>
          <a:p>
            <a:r>
              <a:rPr lang="it-IT"/>
              <a:t>Proprietà della Scuola di Formazione Insegnanti Tecnici. E' vietata la riproduzi2one e la diffusione con qualsiasi mezzo.</a:t>
            </a:r>
          </a:p>
        </p:txBody>
      </p:sp>
      <p:sp>
        <p:nvSpPr>
          <p:cNvPr id="5" name="Slide Number Placeholder 4"/>
          <p:cNvSpPr>
            <a:spLocks noGrp="1"/>
          </p:cNvSpPr>
          <p:nvPr>
            <p:ph type="sldNum" sz="quarter" idx="12"/>
          </p:nvPr>
        </p:nvSpPr>
        <p:spPr/>
        <p:txBody>
          <a:bodyPr/>
          <a:lstStyle/>
          <a:p>
            <a:fld id="{B9B2617A-FCB4-443B-8552-DD3D7CDBFDAD}" type="slidenum">
              <a:rPr lang="it-IT" smtClean="0"/>
              <a:pPr/>
              <a:t>‹N›</a:t>
            </a:fld>
            <a:endParaRPr lang="it-IT"/>
          </a:p>
        </p:txBody>
      </p:sp>
    </p:spTree>
    <p:extLst>
      <p:ext uri="{BB962C8B-B14F-4D97-AF65-F5344CB8AC3E}">
        <p14:creationId xmlns:p14="http://schemas.microsoft.com/office/powerpoint/2010/main" val="3364606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B80FBF-42CD-4FE1-8E16-C08CD5B7D172}" type="datetime1">
              <a:rPr lang="it-IT" smtClean="0"/>
              <a:pPr/>
              <a:t>10/05/2024</a:t>
            </a:fld>
            <a:endParaRPr lang="it-IT"/>
          </a:p>
        </p:txBody>
      </p:sp>
      <p:sp>
        <p:nvSpPr>
          <p:cNvPr id="3" name="Footer Placeholder 2"/>
          <p:cNvSpPr>
            <a:spLocks noGrp="1"/>
          </p:cNvSpPr>
          <p:nvPr>
            <p:ph type="ftr" sz="quarter" idx="11"/>
          </p:nvPr>
        </p:nvSpPr>
        <p:spPr/>
        <p:txBody>
          <a:bodyPr/>
          <a:lstStyle/>
          <a:p>
            <a:r>
              <a:rPr lang="it-IT"/>
              <a:t>Proprietà della Scuola di Formazione Insegnanti Tecnici. E' vietata la riproduzi2one e la diffusione con qualsiasi mezzo.</a:t>
            </a:r>
          </a:p>
        </p:txBody>
      </p:sp>
      <p:sp>
        <p:nvSpPr>
          <p:cNvPr id="4" name="Slide Number Placeholder 3"/>
          <p:cNvSpPr>
            <a:spLocks noGrp="1"/>
          </p:cNvSpPr>
          <p:nvPr>
            <p:ph type="sldNum" sz="quarter" idx="12"/>
          </p:nvPr>
        </p:nvSpPr>
        <p:spPr/>
        <p:txBody>
          <a:bodyPr/>
          <a:lstStyle/>
          <a:p>
            <a:fld id="{B9B2617A-FCB4-443B-8552-DD3D7CDBFDAD}" type="slidenum">
              <a:rPr lang="it-IT" smtClean="0"/>
              <a:pPr/>
              <a:t>‹N›</a:t>
            </a:fld>
            <a:endParaRPr lang="it-IT"/>
          </a:p>
        </p:txBody>
      </p:sp>
    </p:spTree>
    <p:extLst>
      <p:ext uri="{BB962C8B-B14F-4D97-AF65-F5344CB8AC3E}">
        <p14:creationId xmlns:p14="http://schemas.microsoft.com/office/powerpoint/2010/main" val="37590769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it-IT"/>
              <a:t>Fare clic per modificare lo stile del titolo</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it-IT"/>
              <a:t>Fare clic per modificare stili del testo dello schema</a:t>
            </a:r>
          </a:p>
        </p:txBody>
      </p:sp>
      <p:sp>
        <p:nvSpPr>
          <p:cNvPr id="5" name="Date Placeholder 4"/>
          <p:cNvSpPr>
            <a:spLocks noGrp="1"/>
          </p:cNvSpPr>
          <p:nvPr>
            <p:ph type="dt" sz="half" idx="10"/>
          </p:nvPr>
        </p:nvSpPr>
        <p:spPr/>
        <p:txBody>
          <a:bodyPr/>
          <a:lstStyle/>
          <a:p>
            <a:fld id="{E86EA40C-2842-40C3-87A1-D603BB16077A}" type="datetime1">
              <a:rPr lang="it-IT" smtClean="0"/>
              <a:pPr/>
              <a:t>10/05/2024</a:t>
            </a:fld>
            <a:endParaRPr lang="it-IT"/>
          </a:p>
        </p:txBody>
      </p:sp>
      <p:sp>
        <p:nvSpPr>
          <p:cNvPr id="6" name="Footer Placeholder 5"/>
          <p:cNvSpPr>
            <a:spLocks noGrp="1"/>
          </p:cNvSpPr>
          <p:nvPr>
            <p:ph type="ftr" sz="quarter" idx="11"/>
          </p:nvPr>
        </p:nvSpPr>
        <p:spPr/>
        <p:txBody>
          <a:bodyPr/>
          <a:lstStyle/>
          <a:p>
            <a:r>
              <a:rPr lang="it-IT"/>
              <a:t>Proprietà della Scuola di Formazione Insegnanti Tecnici. E' vietata la riproduzi2one e la diffusione con qualsiasi mezzo.</a:t>
            </a:r>
          </a:p>
        </p:txBody>
      </p:sp>
      <p:sp>
        <p:nvSpPr>
          <p:cNvPr id="7" name="Slide Number Placeholder 6"/>
          <p:cNvSpPr>
            <a:spLocks noGrp="1"/>
          </p:cNvSpPr>
          <p:nvPr>
            <p:ph type="sldNum" sz="quarter" idx="12"/>
          </p:nvPr>
        </p:nvSpPr>
        <p:spPr/>
        <p:txBody>
          <a:bodyPr/>
          <a:lstStyle/>
          <a:p>
            <a:fld id="{B9B2617A-FCB4-443B-8552-DD3D7CDBFDAD}" type="slidenum">
              <a:rPr lang="it-IT" smtClean="0"/>
              <a:pPr/>
              <a:t>‹N›</a:t>
            </a:fld>
            <a:endParaRPr lang="it-IT"/>
          </a:p>
        </p:txBody>
      </p:sp>
    </p:spTree>
    <p:extLst>
      <p:ext uri="{BB962C8B-B14F-4D97-AF65-F5344CB8AC3E}">
        <p14:creationId xmlns:p14="http://schemas.microsoft.com/office/powerpoint/2010/main" val="37646194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it-IT"/>
              <a:t>Fare clic per modificare lo stile del titolo</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Date Placeholder 4"/>
          <p:cNvSpPr>
            <a:spLocks noGrp="1"/>
          </p:cNvSpPr>
          <p:nvPr>
            <p:ph type="dt" sz="half" idx="10"/>
          </p:nvPr>
        </p:nvSpPr>
        <p:spPr/>
        <p:txBody>
          <a:bodyPr/>
          <a:lstStyle/>
          <a:p>
            <a:fld id="{E48E0539-2062-4905-BFD5-DA92CCE43C82}" type="datetime1">
              <a:rPr lang="it-IT" smtClean="0"/>
              <a:pPr/>
              <a:t>10/05/2024</a:t>
            </a:fld>
            <a:endParaRPr lang="it-IT"/>
          </a:p>
        </p:txBody>
      </p:sp>
      <p:sp>
        <p:nvSpPr>
          <p:cNvPr id="6" name="Footer Placeholder 5"/>
          <p:cNvSpPr>
            <a:spLocks noGrp="1"/>
          </p:cNvSpPr>
          <p:nvPr>
            <p:ph type="ftr" sz="quarter" idx="11"/>
          </p:nvPr>
        </p:nvSpPr>
        <p:spPr/>
        <p:txBody>
          <a:bodyPr/>
          <a:lstStyle/>
          <a:p>
            <a:r>
              <a:rPr lang="it-IT"/>
              <a:t>Proprietà della Scuola di Formazione Insegnanti Tecnici. E' vietata la riproduzi2one e la diffusione con qualsiasi mezzo.</a:t>
            </a:r>
          </a:p>
        </p:txBody>
      </p:sp>
      <p:sp>
        <p:nvSpPr>
          <p:cNvPr id="7" name="Slide Number Placeholder 6"/>
          <p:cNvSpPr>
            <a:spLocks noGrp="1"/>
          </p:cNvSpPr>
          <p:nvPr>
            <p:ph type="sldNum" sz="quarter" idx="12"/>
          </p:nvPr>
        </p:nvSpPr>
        <p:spPr/>
        <p:txBody>
          <a:bodyPr/>
          <a:lstStyle/>
          <a:p>
            <a:fld id="{B9B2617A-FCB4-443B-8552-DD3D7CDBFDAD}" type="slidenum">
              <a:rPr lang="it-IT" smtClean="0"/>
              <a:pPr/>
              <a:t>‹N›</a:t>
            </a:fld>
            <a:endParaRPr lang="it-IT"/>
          </a:p>
        </p:txBody>
      </p:sp>
    </p:spTree>
    <p:extLst>
      <p:ext uri="{BB962C8B-B14F-4D97-AF65-F5344CB8AC3E}">
        <p14:creationId xmlns:p14="http://schemas.microsoft.com/office/powerpoint/2010/main" val="18724974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71317" cy="6874935"/>
            <a:chOff x="-8467" y="-8468"/>
            <a:chExt cx="9171317"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it-IT"/>
              <a:t>Fare clic per modificare lo stile del titolo</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E7A0D23-5E61-4CD2-B5FA-7127EA293124}" type="datetime1">
              <a:rPr lang="it-IT" smtClean="0"/>
              <a:pPr/>
              <a:t>10/05/2024</a:t>
            </a:fld>
            <a:endParaRPr lang="it-IT"/>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it-IT"/>
              <a:t>Proprietà della Scuola di Formazione Insegnanti Tecnici. E' vietata la riproduzi2one e la diffusione con qualsiasi mezzo.</a:t>
            </a:r>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B9B2617A-FCB4-443B-8552-DD3D7CDBFDAD}" type="slidenum">
              <a:rPr lang="it-IT" smtClean="0"/>
              <a:pPr/>
              <a:t>‹N›</a:t>
            </a:fld>
            <a:endParaRPr lang="it-IT"/>
          </a:p>
        </p:txBody>
      </p:sp>
    </p:spTree>
    <p:extLst>
      <p:ext uri="{BB962C8B-B14F-4D97-AF65-F5344CB8AC3E}">
        <p14:creationId xmlns:p14="http://schemas.microsoft.com/office/powerpoint/2010/main" val="1196421887"/>
      </p:ext>
    </p:extLst>
  </p:cSld>
  <p:clrMap bg1="lt1" tx1="dk1" bg2="lt2" tx2="dk2" accent1="accent1" accent2="accent2" accent3="accent3" accent4="accent4" accent5="accent5" accent6="accent6" hlink="hlink" folHlink="folHlink"/>
  <p:sldLayoutIdLst>
    <p:sldLayoutId id="2147484062" r:id="rId1"/>
    <p:sldLayoutId id="2147484063" r:id="rId2"/>
    <p:sldLayoutId id="2147484064" r:id="rId3"/>
    <p:sldLayoutId id="2147484065" r:id="rId4"/>
    <p:sldLayoutId id="2147484066" r:id="rId5"/>
    <p:sldLayoutId id="2147484067" r:id="rId6"/>
    <p:sldLayoutId id="2147484068" r:id="rId7"/>
    <p:sldLayoutId id="2147484069" r:id="rId8"/>
    <p:sldLayoutId id="2147484070" r:id="rId9"/>
    <p:sldLayoutId id="2147484071" r:id="rId10"/>
    <p:sldLayoutId id="2147484072" r:id="rId11"/>
    <p:sldLayoutId id="2147484073" r:id="rId12"/>
    <p:sldLayoutId id="2147484074" r:id="rId13"/>
    <p:sldLayoutId id="2147484075" r:id="rId14"/>
    <p:sldLayoutId id="2147484076" r:id="rId15"/>
    <p:sldLayoutId id="2147484077" r:id="rId16"/>
  </p:sldLayoutIdLs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image" Target="../media/image62.gif"/><Relationship Id="rId2" Type="http://schemas.openxmlformats.org/officeDocument/2006/relationships/hyperlink" Target="https://www.google.com/url?sa=i&amp;rct=j&amp;q=&amp;esrc=s&amp;source=images&amp;cd=&amp;cad=rja&amp;uact=8&amp;docid=5HrBQiwP2GjQXM&amp;tbnid=MNvvI3-7js4vjM:&amp;ved=0CAUQjRw&amp;url=http://www.virtusestri.it/Chi_siamo.html&amp;ei=guszU6e-L8SPtAb68YGwBQ&amp;bvm=bv.63808443,d.bGQ&amp;psig=AFQjCNElCqI4wOluWXqqItI3mS6zHqyJeA&amp;ust=1395997950833050" TargetMode="External"/><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hyperlink" Target="https://www.google.com/url?sa=i&amp;rct=j&amp;q=&amp;esrc=s&amp;source=images&amp;cd=&amp;docid=IWM2OV3jRwMMuM&amp;tbnid=J3RBvQ9fdWYd8M:&amp;ved=0CAUQjRw&amp;url=http://www.scuolafragale.it/contenuti-generali-attivita-di-formazione-le-4-tappe-temporali-delleta-evolutiva-organizzazione-di-una-seduta-di-allenamento/&amp;ei=de0zU6WRFcKptAamjoCYCw&amp;bvm=bv.63808443,d.bGQ&amp;psig=AFQjCNElCqI4wOluWXqqItI3mS6zHqyJeA&amp;ust=1395997950833050" TargetMode="Externa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www.google.com/url?sa=i&amp;rct=j&amp;q=&amp;esrc=s&amp;source=images&amp;cd=&amp;docid=ddFNFC8gjz6Z2M&amp;tbnid=XMPNY4nMXtJHvM:&amp;ved=0CAUQjRw&amp;url=http://archipedro.blogspot.com/2012/03/12-tennis-la-preparazione-atletica-del.html&amp;ei=qO0zU8isIseKtAaQgoGIDA&amp;bvm=bv.63808443,d.bGQ&amp;psig=AFQjCNElCqI4wOluWXqqItI3mS6zHqyJeA&amp;ust=1395997950833050"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g"/><Relationship Id="rId1" Type="http://schemas.openxmlformats.org/officeDocument/2006/relationships/slideLayout" Target="../slideLayouts/slideLayout2.xml"/><Relationship Id="rId4" Type="http://schemas.openxmlformats.org/officeDocument/2006/relationships/image" Target="../media/image12.gif"/></Relationships>
</file>

<file path=ppt/slides/_rels/slide36.xml.rels><?xml version="1.0" encoding="UTF-8" standalone="yes"?>
<Relationships xmlns="http://schemas.openxmlformats.org/package/2006/relationships"><Relationship Id="rId3" Type="http://schemas.openxmlformats.org/officeDocument/2006/relationships/hyperlink" Target="https://www.youtube.com/watch?v=6kY0KONs7J8" TargetMode="External"/><Relationship Id="rId2" Type="http://schemas.openxmlformats.org/officeDocument/2006/relationships/hyperlink" Target="https://www.youtube.com/watch?v=Xj03eiAom0k"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http://www.my-personaltrainer.it/allenamento/recupero.html"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http://www.my-personaltrainer.it/allenamento.htm"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 Id="rId6" Type="http://schemas.openxmlformats.org/officeDocument/2006/relationships/image" Target="../media/image18.emf"/><Relationship Id="rId5" Type="http://schemas.openxmlformats.org/officeDocument/2006/relationships/image" Target="../media/image17.emf"/><Relationship Id="rId4" Type="http://schemas.openxmlformats.org/officeDocument/2006/relationships/image" Target="../media/image16.emf"/></Relationships>
</file>

<file path=ppt/slides/_rels/slide56.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hyperlink" Target="http://besport.org/sportmedicina/mezzi_utilizzati_a_confronto.htm"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20.gif"/><Relationship Id="rId1" Type="http://schemas.openxmlformats.org/officeDocument/2006/relationships/slideLayout" Target="../slideLayouts/slideLayout2.xml"/><Relationship Id="rId5" Type="http://schemas.openxmlformats.org/officeDocument/2006/relationships/image" Target="../media/image23.gif"/><Relationship Id="rId4" Type="http://schemas.openxmlformats.org/officeDocument/2006/relationships/image" Target="../media/image22.gif"/></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microsoft.com/office/2007/relationships/hdphoto" Target="../media/hdphoto1.wdp"/></Relationships>
</file>

<file path=ppt/slides/_rels/slide6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8.gif"/><Relationship Id="rId4" Type="http://schemas.openxmlformats.org/officeDocument/2006/relationships/image" Target="../media/image26.jpeg"/></Relationships>
</file>

<file path=ppt/slides/_rels/slide62.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slideLayout" Target="../slideLayouts/slideLayout2.xml"/><Relationship Id="rId5" Type="http://schemas.openxmlformats.org/officeDocument/2006/relationships/image" Target="../media/image32.emf"/><Relationship Id="rId4" Type="http://schemas.openxmlformats.org/officeDocument/2006/relationships/image" Target="../media/image31.png"/></Relationships>
</file>

<file path=ppt/slides/_rels/slide6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6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0.jpeg"/><Relationship Id="rId4" Type="http://schemas.openxmlformats.org/officeDocument/2006/relationships/image" Target="../media/image39.jpeg"/></Relationships>
</file>

<file path=ppt/slides/_rels/slide6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3.jpeg"/><Relationship Id="rId4" Type="http://schemas.openxmlformats.org/officeDocument/2006/relationships/image" Target="../media/image42.jpeg"/></Relationships>
</file>

<file path=ppt/slides/_rels/slide68.xml.rels><?xml version="1.0" encoding="UTF-8" standalone="yes"?>
<Relationships xmlns="http://schemas.openxmlformats.org/package/2006/relationships"><Relationship Id="rId8" Type="http://schemas.openxmlformats.org/officeDocument/2006/relationships/image" Target="../media/image49.jpeg"/><Relationship Id="rId3" Type="http://schemas.openxmlformats.org/officeDocument/2006/relationships/image" Target="../media/image44.jpeg"/><Relationship Id="rId7" Type="http://schemas.openxmlformats.org/officeDocument/2006/relationships/image" Target="../media/image48.gif"/><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7.jpeg"/><Relationship Id="rId5" Type="http://schemas.openxmlformats.org/officeDocument/2006/relationships/image" Target="../media/image46.jpeg"/><Relationship Id="rId4" Type="http://schemas.openxmlformats.org/officeDocument/2006/relationships/image" Target="../media/image45.png"/></Relationships>
</file>

<file path=ppt/slides/_rels/slide69.xml.rels><?xml version="1.0" encoding="UTF-8" standalone="yes"?>
<Relationships xmlns="http://schemas.openxmlformats.org/package/2006/relationships"><Relationship Id="rId8" Type="http://schemas.openxmlformats.org/officeDocument/2006/relationships/image" Target="../media/image55.jpeg"/><Relationship Id="rId3" Type="http://schemas.openxmlformats.org/officeDocument/2006/relationships/image" Target="../media/image50.jpeg"/><Relationship Id="rId7" Type="http://schemas.openxmlformats.org/officeDocument/2006/relationships/image" Target="../media/image54.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53.jpeg"/><Relationship Id="rId5" Type="http://schemas.openxmlformats.org/officeDocument/2006/relationships/image" Target="../media/image52.jpeg"/><Relationship Id="rId10" Type="http://schemas.openxmlformats.org/officeDocument/2006/relationships/image" Target="../media/image57.jpeg"/><Relationship Id="rId4" Type="http://schemas.openxmlformats.org/officeDocument/2006/relationships/image" Target="../media/image51.jpeg"/><Relationship Id="rId9" Type="http://schemas.openxmlformats.org/officeDocument/2006/relationships/image" Target="../media/image56.jpe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9.emf"/></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www.my-personaltrainer.it/Attivita_fisica-eta_evolutiva.htm" TargetMode="Externa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339752" y="2060848"/>
            <a:ext cx="4968552" cy="3384376"/>
          </a:xfrm>
          <a:prstGeom prst="rect">
            <a:avLst/>
          </a:prstGeom>
        </p:spPr>
        <p:txBody>
          <a:bodyPr vert="horz" anchor="b">
            <a:normAutofit fontScale="85000" lnSpcReduction="20000"/>
            <a:scene3d>
              <a:camera prst="orthographicFront"/>
              <a:lightRig rig="soft" dir="t"/>
            </a:scene3d>
            <a:sp3d prstMaterial="softEdge">
              <a:bevelT w="25400" h="25400"/>
            </a:sp3d>
          </a:bodyPr>
          <a:lstStyle>
            <a:lvl1pPr algn="r" rtl="0" eaLnBrk="1" latinLnBrk="0" hangingPunct="1">
              <a:spcBef>
                <a:spcPct val="0"/>
              </a:spcBef>
              <a:buNone/>
              <a:defRPr kumimoji="0" sz="48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marR="64008">
              <a:spcBef>
                <a:spcPts val="400"/>
              </a:spcBef>
            </a:pPr>
            <a:r>
              <a:rPr lang="it-IT" sz="4300" dirty="0">
                <a:solidFill>
                  <a:srgbClr val="0070C0"/>
                </a:solidFill>
              </a:rPr>
              <a:t>Metodologia dell’Allenamento specifica parte 1</a:t>
            </a:r>
            <a:br>
              <a:rPr lang="it-IT" sz="4300" dirty="0">
                <a:solidFill>
                  <a:srgbClr val="0070C0"/>
                </a:solidFill>
              </a:rPr>
            </a:br>
            <a:br>
              <a:rPr lang="it-IT" sz="2100" b="0" dirty="0">
                <a:solidFill>
                  <a:srgbClr val="464646"/>
                </a:solidFill>
                <a:effectLst/>
              </a:rPr>
            </a:br>
            <a:r>
              <a:rPr lang="it-IT" sz="2100" b="0" dirty="0">
                <a:solidFill>
                  <a:srgbClr val="464646"/>
                </a:solidFill>
                <a:effectLst/>
              </a:rPr>
              <a:t>Capacità condizionali: </a:t>
            </a:r>
          </a:p>
          <a:p>
            <a:pPr marR="64008">
              <a:spcBef>
                <a:spcPts val="400"/>
              </a:spcBef>
            </a:pPr>
            <a:r>
              <a:rPr lang="it-IT" sz="2100" b="0" dirty="0">
                <a:solidFill>
                  <a:srgbClr val="464646"/>
                </a:solidFill>
                <a:effectLst/>
              </a:rPr>
              <a:t>Forza, Resistenza e Velocità</a:t>
            </a:r>
            <a:br>
              <a:rPr lang="it-IT" sz="2300" b="0" dirty="0">
                <a:solidFill>
                  <a:srgbClr val="464646"/>
                </a:solidFill>
                <a:effectLst/>
                <a:latin typeface="Palace Script MT" panose="030303020206070C0B05" pitchFamily="66" charset="0"/>
              </a:rPr>
            </a:br>
            <a:endParaRPr lang="it-IT" sz="2300" b="0" dirty="0">
              <a:solidFill>
                <a:srgbClr val="464646"/>
              </a:solidFill>
              <a:effectLst/>
              <a:latin typeface="Palace Script MT" panose="030303020206070C0B05" pitchFamily="66" charset="0"/>
            </a:endParaRPr>
          </a:p>
          <a:p>
            <a:pPr marR="64008">
              <a:spcBef>
                <a:spcPts val="400"/>
              </a:spcBef>
            </a:pPr>
            <a:r>
              <a:rPr lang="it-IT" sz="3200" dirty="0">
                <a:solidFill>
                  <a:srgbClr val="464646"/>
                </a:solidFill>
                <a:effectLst/>
                <a:latin typeface="Kunstler Script" panose="030304020206070D0D06" pitchFamily="66" charset="0"/>
              </a:rPr>
              <a:t>Prof.ssa Letizia Fioravanti</a:t>
            </a:r>
          </a:p>
          <a:p>
            <a:pPr marR="64008">
              <a:spcBef>
                <a:spcPts val="400"/>
              </a:spcBef>
            </a:pPr>
            <a:r>
              <a:rPr lang="it-IT" sz="3200">
                <a:solidFill>
                  <a:srgbClr val="464646"/>
                </a:solidFill>
                <a:effectLst/>
                <a:latin typeface="Kunstler Script" panose="030304020206070D0D06" pitchFamily="66" charset="0"/>
              </a:rPr>
              <a:t>2024</a:t>
            </a:r>
            <a:endParaRPr lang="it-IT" sz="3200" dirty="0">
              <a:solidFill>
                <a:srgbClr val="464646"/>
              </a:solidFill>
              <a:effectLst/>
              <a:latin typeface="Kunstler Script" panose="030304020206070D0D06" pitchFamily="66" charset="0"/>
            </a:endParaRPr>
          </a:p>
        </p:txBody>
      </p:sp>
      <p:pic>
        <p:nvPicPr>
          <p:cNvPr id="6" name="Immagine 5"/>
          <p:cNvPicPr>
            <a:picLocks noChangeAspect="1"/>
          </p:cNvPicPr>
          <p:nvPr/>
        </p:nvPicPr>
        <p:blipFill>
          <a:blip r:embed="rId3"/>
          <a:stretch>
            <a:fillRect/>
          </a:stretch>
        </p:blipFill>
        <p:spPr>
          <a:xfrm>
            <a:off x="899592" y="404664"/>
            <a:ext cx="5304325" cy="1224136"/>
          </a:xfrm>
          <a:prstGeom prst="rect">
            <a:avLst/>
          </a:prstGeom>
        </p:spPr>
      </p:pic>
    </p:spTree>
    <p:extLst>
      <p:ext uri="{BB962C8B-B14F-4D97-AF65-F5344CB8AC3E}">
        <p14:creationId xmlns:p14="http://schemas.microsoft.com/office/powerpoint/2010/main" val="1825505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sz="quarter" idx="12"/>
          </p:nvPr>
        </p:nvSpPr>
        <p:spPr/>
        <p:txBody>
          <a:bodyPr/>
          <a:lstStyle/>
          <a:p>
            <a:fld id="{B9B2617A-FCB4-443B-8552-DD3D7CDBFDAD}" type="slidenum">
              <a:rPr lang="it-IT" smtClean="0"/>
              <a:pPr/>
              <a:t>10</a:t>
            </a:fld>
            <a:endParaRPr lang="it-IT"/>
          </a:p>
        </p:txBody>
      </p:sp>
      <p:pic>
        <p:nvPicPr>
          <p:cNvPr id="5" name="Immagine 4" descr="http://danzeandfitness.net/wp-content/uploads/2011/09/CAPACIT%C3%A0-MOTORIE.jpg"/>
          <p:cNvPicPr/>
          <p:nvPr/>
        </p:nvPicPr>
        <p:blipFill>
          <a:blip r:embed="rId2" cstate="print"/>
          <a:srcRect/>
          <a:stretch>
            <a:fillRect/>
          </a:stretch>
        </p:blipFill>
        <p:spPr bwMode="auto">
          <a:xfrm>
            <a:off x="287524" y="260648"/>
            <a:ext cx="6669789" cy="5616624"/>
          </a:xfrm>
          <a:prstGeom prst="rect">
            <a:avLst/>
          </a:prstGeom>
          <a:noFill/>
          <a:ln w="9525">
            <a:noFill/>
            <a:miter lim="800000"/>
            <a:headEnd/>
            <a:tailEnd/>
          </a:ln>
        </p:spPr>
      </p:pic>
      <p:sp>
        <p:nvSpPr>
          <p:cNvPr id="8" name="Segnaposto piè di pagina 7"/>
          <p:cNvSpPr txBox="1">
            <a:spLocks/>
          </p:cNvSpPr>
          <p:nvPr/>
        </p:nvSpPr>
        <p:spPr>
          <a:xfrm>
            <a:off x="6178199" y="6388454"/>
            <a:ext cx="2469073" cy="365125"/>
          </a:xfrm>
          <a:prstGeom prst="rect">
            <a:avLst/>
          </a:prstGeom>
        </p:spPr>
        <p:txBody>
          <a:bodyPr vert="horz" anchor="b"/>
          <a:lstStyle>
            <a:defPPr>
              <a:defRPr lang="it-IT"/>
            </a:defPPr>
            <a:lvl1pPr marL="0" algn="r" defTabSz="914400" rtl="0" eaLnBrk="1" latinLnBrk="0" hangingPunct="1">
              <a:defRPr kumimoji="0"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it-IT" sz="600" dirty="0"/>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323528" y="609600"/>
            <a:ext cx="6768751" cy="947192"/>
          </a:xfrm>
        </p:spPr>
        <p:txBody>
          <a:bodyPr>
            <a:normAutofit/>
          </a:bodyPr>
          <a:lstStyle/>
          <a:p>
            <a:r>
              <a:rPr lang="it-IT" dirty="0">
                <a:solidFill>
                  <a:srgbClr val="FF0000"/>
                </a:solidFill>
              </a:rPr>
              <a:t>Possiamo dividere la velocità in</a:t>
            </a:r>
          </a:p>
        </p:txBody>
      </p:sp>
      <p:sp>
        <p:nvSpPr>
          <p:cNvPr id="2" name="Segnaposto contenuto 1"/>
          <p:cNvSpPr>
            <a:spLocks noGrp="1"/>
          </p:cNvSpPr>
          <p:nvPr>
            <p:ph idx="1"/>
          </p:nvPr>
        </p:nvSpPr>
        <p:spPr>
          <a:xfrm>
            <a:off x="323528" y="1556793"/>
            <a:ext cx="6633785" cy="4320480"/>
          </a:xfrm>
        </p:spPr>
        <p:txBody>
          <a:bodyPr>
            <a:normAutofit fontScale="92500"/>
          </a:bodyPr>
          <a:lstStyle/>
          <a:p>
            <a:pPr>
              <a:lnSpc>
                <a:spcPct val="160000"/>
              </a:lnSpc>
            </a:pPr>
            <a:r>
              <a:rPr lang="it-IT" b="1" dirty="0"/>
              <a:t>RAPIDITA’ DI REAZIONE </a:t>
            </a:r>
            <a:r>
              <a:rPr lang="it-IT" dirty="0"/>
              <a:t>si recepisce lo stimolo esterno attraverso i recettori, si elabora attraverso il sistema nervoso centrale (SNC) e si produce lo stimolo di risposta adeguato. Ad esempio lo scatto del velocista allo sparo della partenza.</a:t>
            </a:r>
          </a:p>
          <a:p>
            <a:pPr>
              <a:lnSpc>
                <a:spcPct val="160000"/>
              </a:lnSpc>
            </a:pPr>
            <a:r>
              <a:rPr lang="it-IT" b="1" dirty="0"/>
              <a:t>VELOCITA’ DEL SINGOLO GESTO </a:t>
            </a:r>
            <a:r>
              <a:rPr lang="it-IT" dirty="0"/>
              <a:t>La velocità del tempo di spostamento di un singolo segmento corporeo, ad esempio la falcata nella corsa.</a:t>
            </a:r>
          </a:p>
          <a:p>
            <a:pPr>
              <a:lnSpc>
                <a:spcPct val="160000"/>
              </a:lnSpc>
            </a:pPr>
            <a:r>
              <a:rPr lang="it-IT" b="1" dirty="0"/>
              <a:t>VELOCITA’ NELLA RIPETIZIONE DEI GESTI </a:t>
            </a:r>
            <a:r>
              <a:rPr lang="it-IT" dirty="0"/>
              <a:t>l’azione di più segmenti, cioè la successione ciclica delle falcate.</a:t>
            </a:r>
          </a:p>
          <a:p>
            <a:endParaRPr lang="it-IT" dirty="0"/>
          </a:p>
        </p:txBody>
      </p:sp>
      <p:sp>
        <p:nvSpPr>
          <p:cNvPr id="3" name="Segnaposto numero diapositiva 2"/>
          <p:cNvSpPr>
            <a:spLocks noGrp="1"/>
          </p:cNvSpPr>
          <p:nvPr>
            <p:ph type="sldNum" sz="quarter" idx="12"/>
          </p:nvPr>
        </p:nvSpPr>
        <p:spPr/>
        <p:txBody>
          <a:bodyPr/>
          <a:lstStyle/>
          <a:p>
            <a:fld id="{B9B2617A-FCB4-443B-8552-DD3D7CDBFDAD}" type="slidenum">
              <a:rPr lang="it-IT" smtClean="0"/>
              <a:pPr/>
              <a:t>100</a:t>
            </a:fld>
            <a:endParaRPr lang="it-IT"/>
          </a:p>
        </p:txBody>
      </p:sp>
      <p:sp>
        <p:nvSpPr>
          <p:cNvPr id="5" name="CasellaDiTesto 4">
            <a:extLst>
              <a:ext uri="{FF2B5EF4-FFF2-40B4-BE49-F238E27FC236}">
                <a16:creationId xmlns:a16="http://schemas.microsoft.com/office/drawing/2014/main" id="{D3E3209E-B707-F054-533C-11621F2DB23C}"/>
              </a:ext>
            </a:extLst>
          </p:cNvPr>
          <p:cNvSpPr txBox="1"/>
          <p:nvPr/>
        </p:nvSpPr>
        <p:spPr>
          <a:xfrm>
            <a:off x="4644008" y="6351711"/>
            <a:ext cx="2515672"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a:ln>
                  <a:noFill/>
                </a:ln>
                <a:solidFill>
                  <a:srgbClr val="002060"/>
                </a:solidFill>
                <a:effectLst/>
                <a:uLnTx/>
                <a:uFillTx/>
                <a:latin typeface="Edwardian Script ITC" panose="030303020407070D0804" pitchFamily="66" charset="0"/>
                <a:ea typeface="+mn-ea"/>
                <a:cs typeface="+mn-cs"/>
              </a:rPr>
              <a:t>Letizia Fioravanti</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r>
              <a:rPr lang="it-IT" dirty="0">
                <a:solidFill>
                  <a:srgbClr val="FF0000"/>
                </a:solidFill>
              </a:rPr>
              <a:t>Capacità di reazione</a:t>
            </a:r>
          </a:p>
        </p:txBody>
      </p:sp>
      <p:sp>
        <p:nvSpPr>
          <p:cNvPr id="2" name="Segnaposto contenuto 1"/>
          <p:cNvSpPr>
            <a:spLocks noGrp="1"/>
          </p:cNvSpPr>
          <p:nvPr>
            <p:ph idx="1"/>
          </p:nvPr>
        </p:nvSpPr>
        <p:spPr/>
        <p:txBody>
          <a:bodyPr/>
          <a:lstStyle/>
          <a:p>
            <a:pPr marL="109728" indent="0">
              <a:buNone/>
            </a:pPr>
            <a:r>
              <a:rPr lang="it-IT" dirty="0"/>
              <a:t>La capacità di reazione può essere migliorata solo di poco. </a:t>
            </a:r>
          </a:p>
          <a:p>
            <a:pPr marL="109728" indent="0">
              <a:buNone/>
            </a:pPr>
            <a:r>
              <a:rPr lang="it-IT" dirty="0"/>
              <a:t>Essa dipende infatti dal sistema nervoso e in particolare dalla sua capacità di trasmettere gli impulsi nervosi all’apparato locomotore. </a:t>
            </a:r>
          </a:p>
          <a:p>
            <a:pPr marL="109728" indent="0" algn="ctr">
              <a:buNone/>
            </a:pPr>
            <a:r>
              <a:rPr lang="it-IT" dirty="0">
                <a:solidFill>
                  <a:srgbClr val="00B0F0"/>
                </a:solidFill>
              </a:rPr>
              <a:t>Gli esercizi di reazione permettono di migliorare la capacità di concentrazione, di anticipazione e quindi, in ultima analisi, la capacità di reazione</a:t>
            </a:r>
            <a:r>
              <a:rPr lang="it-IT" dirty="0"/>
              <a:t>.</a:t>
            </a:r>
          </a:p>
        </p:txBody>
      </p:sp>
      <p:sp>
        <p:nvSpPr>
          <p:cNvPr id="3" name="Segnaposto numero diapositiva 2"/>
          <p:cNvSpPr>
            <a:spLocks noGrp="1"/>
          </p:cNvSpPr>
          <p:nvPr>
            <p:ph type="sldNum" sz="quarter" idx="12"/>
          </p:nvPr>
        </p:nvSpPr>
        <p:spPr/>
        <p:txBody>
          <a:bodyPr/>
          <a:lstStyle/>
          <a:p>
            <a:fld id="{B9B2617A-FCB4-443B-8552-DD3D7CDBFDAD}" type="slidenum">
              <a:rPr lang="it-IT" smtClean="0"/>
              <a:pPr/>
              <a:t>101</a:t>
            </a:fld>
            <a:endParaRPr lang="it-IT"/>
          </a:p>
        </p:txBody>
      </p:sp>
      <p:sp>
        <p:nvSpPr>
          <p:cNvPr id="5" name="CasellaDiTesto 4">
            <a:extLst>
              <a:ext uri="{FF2B5EF4-FFF2-40B4-BE49-F238E27FC236}">
                <a16:creationId xmlns:a16="http://schemas.microsoft.com/office/drawing/2014/main" id="{0B093F14-8011-EEA0-3C4A-20E4F609DDB3}"/>
              </a:ext>
            </a:extLst>
          </p:cNvPr>
          <p:cNvSpPr txBox="1"/>
          <p:nvPr/>
        </p:nvSpPr>
        <p:spPr>
          <a:xfrm>
            <a:off x="4644008" y="6351711"/>
            <a:ext cx="2515672"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a:ln>
                  <a:noFill/>
                </a:ln>
                <a:solidFill>
                  <a:srgbClr val="002060"/>
                </a:solidFill>
                <a:effectLst/>
                <a:uLnTx/>
                <a:uFillTx/>
                <a:latin typeface="Edwardian Script ITC" panose="030303020407070D0804" pitchFamily="66" charset="0"/>
                <a:ea typeface="+mn-ea"/>
                <a:cs typeface="+mn-cs"/>
              </a:rPr>
              <a:t>Letizia Fioravanti</a:t>
            </a:r>
          </a:p>
        </p:txBody>
      </p:sp>
    </p:spTree>
    <p:extLst>
      <p:ext uri="{BB962C8B-B14F-4D97-AF65-F5344CB8AC3E}">
        <p14:creationId xmlns:p14="http://schemas.microsoft.com/office/powerpoint/2010/main" val="76832408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457200" y="116615"/>
            <a:ext cx="8229600" cy="1143000"/>
          </a:xfrm>
        </p:spPr>
        <p:txBody>
          <a:bodyPr>
            <a:normAutofit/>
          </a:bodyPr>
          <a:lstStyle/>
          <a:p>
            <a:r>
              <a:rPr lang="it-IT" dirty="0">
                <a:solidFill>
                  <a:srgbClr val="FF0000"/>
                </a:solidFill>
              </a:rPr>
              <a:t>Componenti </a:t>
            </a:r>
            <a:r>
              <a:rPr lang="it-IT" b="0" dirty="0">
                <a:solidFill>
                  <a:srgbClr val="FF0000"/>
                </a:solidFill>
              </a:rPr>
              <a:t>della</a:t>
            </a:r>
            <a:r>
              <a:rPr lang="it-IT" dirty="0">
                <a:solidFill>
                  <a:srgbClr val="FF0000"/>
                </a:solidFill>
              </a:rPr>
              <a:t> velocità</a:t>
            </a:r>
          </a:p>
        </p:txBody>
      </p:sp>
      <p:graphicFrame>
        <p:nvGraphicFramePr>
          <p:cNvPr id="20" name="Segnaposto contenuto 19"/>
          <p:cNvGraphicFramePr>
            <a:graphicFrameLocks noGrp="1"/>
          </p:cNvGraphicFramePr>
          <p:nvPr>
            <p:ph idx="1"/>
            <p:extLst>
              <p:ext uri="{D42A27DB-BD31-4B8C-83A1-F6EECF244321}">
                <p14:modId xmlns:p14="http://schemas.microsoft.com/office/powerpoint/2010/main" val="1652990992"/>
              </p:ext>
            </p:extLst>
          </p:nvPr>
        </p:nvGraphicFramePr>
        <p:xfrm>
          <a:off x="179512" y="908720"/>
          <a:ext cx="6777802" cy="5095146"/>
        </p:xfrm>
        <a:graphic>
          <a:graphicData uri="http://schemas.openxmlformats.org/drawingml/2006/table">
            <a:tbl>
              <a:tblPr firstRow="1" bandRow="1">
                <a:tableStyleId>{5C22544A-7EE6-4342-B048-85BDC9FD1C3A}</a:tableStyleId>
              </a:tblPr>
              <a:tblGrid>
                <a:gridCol w="1431838">
                  <a:extLst>
                    <a:ext uri="{9D8B030D-6E8A-4147-A177-3AD203B41FA5}">
                      <a16:colId xmlns:a16="http://schemas.microsoft.com/office/drawing/2014/main" val="20000"/>
                    </a:ext>
                  </a:extLst>
                </a:gridCol>
                <a:gridCol w="5345964">
                  <a:extLst>
                    <a:ext uri="{9D8B030D-6E8A-4147-A177-3AD203B41FA5}">
                      <a16:colId xmlns:a16="http://schemas.microsoft.com/office/drawing/2014/main" val="20001"/>
                    </a:ext>
                  </a:extLst>
                </a:gridCol>
              </a:tblGrid>
              <a:tr h="81645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kern="1200" dirty="0">
                          <a:solidFill>
                            <a:srgbClr val="002060"/>
                          </a:solidFill>
                          <a:effectLst/>
                          <a:latin typeface="+mn-lt"/>
                          <a:ea typeface="+mn-ea"/>
                          <a:cs typeface="+mn-cs"/>
                        </a:rPr>
                        <a:t>Velocità </a:t>
                      </a:r>
                      <a:r>
                        <a:rPr kumimoji="0" lang="en-US" sz="1400" b="1" kern="1200" dirty="0" err="1">
                          <a:solidFill>
                            <a:srgbClr val="002060"/>
                          </a:solidFill>
                          <a:effectLst/>
                          <a:latin typeface="+mn-lt"/>
                          <a:ea typeface="+mn-ea"/>
                          <a:cs typeface="+mn-cs"/>
                        </a:rPr>
                        <a:t>percettiva</a:t>
                      </a:r>
                      <a:endParaRPr kumimoji="0" lang="it-IT" sz="1400" b="1" kern="1200" dirty="0">
                        <a:solidFill>
                          <a:srgbClr val="002060"/>
                        </a:solidFill>
                        <a:effectLst/>
                        <a:latin typeface="+mn-lt"/>
                        <a:ea typeface="+mn-ea"/>
                        <a:cs typeface="+mn-cs"/>
                      </a:endParaRPr>
                    </a:p>
                    <a:p>
                      <a:pPr algn="ctr"/>
                      <a:endParaRPr lang="it-IT" sz="1400" b="1" dirty="0">
                        <a:solidFill>
                          <a:srgbClr val="002060"/>
                        </a:solidFill>
                      </a:endParaRPr>
                    </a:p>
                  </a:txBody>
                  <a:tcPr/>
                </a:tc>
                <a:tc>
                  <a:txBody>
                    <a:bodyPr/>
                    <a:lstStyle/>
                    <a:p>
                      <a:pPr algn="l"/>
                      <a:r>
                        <a:rPr kumimoji="0" lang="en-US" sz="1200" b="0" kern="1200" dirty="0" err="1">
                          <a:solidFill>
                            <a:schemeClr val="tx1"/>
                          </a:solidFill>
                          <a:effectLst/>
                          <a:latin typeface="+mn-lt"/>
                          <a:ea typeface="+mn-ea"/>
                          <a:cs typeface="+mn-cs"/>
                        </a:rPr>
                        <a:t>Filtrare</a:t>
                      </a:r>
                      <a:r>
                        <a:rPr kumimoji="0" lang="en-US" sz="1200" b="0" kern="1200" dirty="0">
                          <a:solidFill>
                            <a:schemeClr val="tx1"/>
                          </a:solidFill>
                          <a:effectLst/>
                          <a:latin typeface="+mn-lt"/>
                          <a:ea typeface="+mn-ea"/>
                          <a:cs typeface="+mn-cs"/>
                        </a:rPr>
                        <a:t> </a:t>
                      </a:r>
                      <a:r>
                        <a:rPr kumimoji="0" lang="en-US" sz="1200" b="0" kern="1200" dirty="0" err="1">
                          <a:solidFill>
                            <a:schemeClr val="tx1"/>
                          </a:solidFill>
                          <a:effectLst/>
                          <a:latin typeface="+mn-lt"/>
                          <a:ea typeface="+mn-ea"/>
                          <a:cs typeface="+mn-cs"/>
                        </a:rPr>
                        <a:t>diversi</a:t>
                      </a:r>
                      <a:r>
                        <a:rPr kumimoji="0" lang="en-US" sz="1200" b="0" kern="1200" dirty="0">
                          <a:solidFill>
                            <a:schemeClr val="tx1"/>
                          </a:solidFill>
                          <a:effectLst/>
                          <a:latin typeface="+mn-lt"/>
                          <a:ea typeface="+mn-ea"/>
                          <a:cs typeface="+mn-cs"/>
                        </a:rPr>
                        <a:t> stimoli </a:t>
                      </a:r>
                      <a:r>
                        <a:rPr kumimoji="0" lang="en-US" sz="1200" b="0" kern="1200" dirty="0" err="1">
                          <a:solidFill>
                            <a:schemeClr val="tx1"/>
                          </a:solidFill>
                          <a:effectLst/>
                          <a:latin typeface="+mn-lt"/>
                          <a:ea typeface="+mn-ea"/>
                          <a:cs typeface="+mn-cs"/>
                        </a:rPr>
                        <a:t>sensoriali</a:t>
                      </a:r>
                      <a:r>
                        <a:rPr kumimoji="0" lang="en-US" sz="1200" b="0" kern="1200" dirty="0">
                          <a:solidFill>
                            <a:schemeClr val="tx1"/>
                          </a:solidFill>
                          <a:effectLst/>
                          <a:latin typeface="+mn-lt"/>
                          <a:ea typeface="+mn-ea"/>
                          <a:cs typeface="+mn-cs"/>
                        </a:rPr>
                        <a:t> (in </a:t>
                      </a:r>
                      <a:r>
                        <a:rPr kumimoji="0" lang="en-US" sz="1200" b="0" kern="1200" dirty="0" err="1">
                          <a:solidFill>
                            <a:schemeClr val="tx1"/>
                          </a:solidFill>
                          <a:effectLst/>
                          <a:latin typeface="+mn-lt"/>
                          <a:ea typeface="+mn-ea"/>
                          <a:cs typeface="+mn-cs"/>
                        </a:rPr>
                        <a:t>gara</a:t>
                      </a:r>
                      <a:r>
                        <a:rPr kumimoji="0" lang="en-US" sz="1200" b="0" kern="1200" dirty="0">
                          <a:solidFill>
                            <a:schemeClr val="tx1"/>
                          </a:solidFill>
                          <a:effectLst/>
                          <a:latin typeface="+mn-lt"/>
                          <a:ea typeface="+mn-ea"/>
                          <a:cs typeface="+mn-cs"/>
                        </a:rPr>
                        <a:t>)</a:t>
                      </a:r>
                      <a:endParaRPr lang="it-IT" sz="1200" b="0" dirty="0">
                        <a:solidFill>
                          <a:schemeClr val="tx1"/>
                        </a:solidFill>
                      </a:endParaRPr>
                    </a:p>
                  </a:txBody>
                  <a:tcPr/>
                </a:tc>
                <a:extLst>
                  <a:ext uri="{0D108BD9-81ED-4DB2-BD59-A6C34878D82A}">
                    <a16:rowId xmlns:a16="http://schemas.microsoft.com/office/drawing/2014/main" val="10000"/>
                  </a:ext>
                </a:extLst>
              </a:tr>
              <a:tr h="779062">
                <a:tc>
                  <a:txBody>
                    <a:bodyPr/>
                    <a:lstStyle/>
                    <a:p>
                      <a:pPr algn="ctr"/>
                      <a:r>
                        <a:rPr kumimoji="0" lang="en-US" sz="1400" b="1" kern="1200" dirty="0">
                          <a:solidFill>
                            <a:srgbClr val="002060"/>
                          </a:solidFill>
                          <a:effectLst/>
                          <a:latin typeface="+mn-lt"/>
                          <a:ea typeface="+mn-ea"/>
                          <a:cs typeface="+mn-cs"/>
                        </a:rPr>
                        <a:t>Velocità</a:t>
                      </a:r>
                      <a:endParaRPr kumimoji="0" lang="it-IT" sz="1400" b="1" kern="1200" dirty="0">
                        <a:solidFill>
                          <a:srgbClr val="002060"/>
                        </a:solidFill>
                        <a:effectLst/>
                        <a:latin typeface="+mn-lt"/>
                        <a:ea typeface="+mn-ea"/>
                        <a:cs typeface="+mn-cs"/>
                      </a:endParaRPr>
                    </a:p>
                    <a:p>
                      <a:pPr algn="ctr"/>
                      <a:r>
                        <a:rPr kumimoji="0" lang="en-US" sz="1400" b="1" kern="1200" dirty="0">
                          <a:solidFill>
                            <a:srgbClr val="002060"/>
                          </a:solidFill>
                          <a:effectLst/>
                          <a:latin typeface="+mn-lt"/>
                          <a:ea typeface="+mn-ea"/>
                          <a:cs typeface="+mn-cs"/>
                        </a:rPr>
                        <a:t>di </a:t>
                      </a:r>
                      <a:r>
                        <a:rPr kumimoji="0" lang="en-US" sz="1400" b="1" kern="1200" dirty="0" err="1">
                          <a:solidFill>
                            <a:srgbClr val="002060"/>
                          </a:solidFill>
                          <a:effectLst/>
                          <a:latin typeface="+mn-lt"/>
                          <a:ea typeface="+mn-ea"/>
                          <a:cs typeface="+mn-cs"/>
                        </a:rPr>
                        <a:t>anticipazione</a:t>
                      </a:r>
                      <a:endParaRPr kumimoji="0" lang="it-IT" sz="1400" b="1" kern="1200" dirty="0">
                        <a:solidFill>
                          <a:srgbClr val="002060"/>
                        </a:solidFill>
                        <a:effectLst/>
                        <a:latin typeface="+mn-lt"/>
                        <a:ea typeface="+mn-ea"/>
                        <a:cs typeface="+mn-cs"/>
                      </a:endParaRPr>
                    </a:p>
                  </a:txBody>
                  <a:tcPr>
                    <a:solidFill>
                      <a:srgbClr val="00B0F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kern="1200" dirty="0">
                          <a:solidFill>
                            <a:schemeClr val="dk1"/>
                          </a:solidFill>
                          <a:effectLst/>
                          <a:latin typeface="+mn-lt"/>
                          <a:ea typeface="+mn-ea"/>
                          <a:cs typeface="+mn-cs"/>
                        </a:rPr>
                        <a:t>Capacità</a:t>
                      </a:r>
                      <a:r>
                        <a:rPr kumimoji="0" lang="en-US" sz="1200" kern="1200" baseline="0" dirty="0">
                          <a:solidFill>
                            <a:schemeClr val="dk1"/>
                          </a:solidFill>
                          <a:effectLst/>
                          <a:latin typeface="+mn-lt"/>
                          <a:ea typeface="+mn-ea"/>
                          <a:cs typeface="+mn-cs"/>
                        </a:rPr>
                        <a:t> d</a:t>
                      </a:r>
                      <a:r>
                        <a:rPr kumimoji="0" lang="en-US" sz="1200" kern="1200" dirty="0">
                          <a:solidFill>
                            <a:schemeClr val="dk1"/>
                          </a:solidFill>
                          <a:effectLst/>
                          <a:latin typeface="+mn-lt"/>
                          <a:ea typeface="+mn-ea"/>
                          <a:cs typeface="+mn-cs"/>
                        </a:rPr>
                        <a:t>i</a:t>
                      </a:r>
                      <a:r>
                        <a:rPr kumimoji="0" lang="en-US" sz="1200" kern="1200" baseline="0" dirty="0">
                          <a:solidFill>
                            <a:schemeClr val="dk1"/>
                          </a:solidFill>
                          <a:effectLst/>
                          <a:latin typeface="+mn-lt"/>
                          <a:ea typeface="+mn-ea"/>
                          <a:cs typeface="+mn-cs"/>
                        </a:rPr>
                        <a:t> </a:t>
                      </a:r>
                      <a:r>
                        <a:rPr kumimoji="0" lang="en-US" sz="1200" kern="1200" dirty="0" err="1">
                          <a:solidFill>
                            <a:schemeClr val="dk1"/>
                          </a:solidFill>
                          <a:effectLst/>
                          <a:latin typeface="+mn-lt"/>
                          <a:ea typeface="+mn-ea"/>
                          <a:cs typeface="+mn-cs"/>
                        </a:rPr>
                        <a:t>anticipare</a:t>
                      </a:r>
                      <a:r>
                        <a:rPr kumimoji="0" lang="en-US" sz="1200" kern="1200" baseline="0" dirty="0">
                          <a:solidFill>
                            <a:schemeClr val="dk1"/>
                          </a:solidFill>
                          <a:effectLst/>
                          <a:latin typeface="+mn-lt"/>
                          <a:ea typeface="+mn-ea"/>
                          <a:cs typeface="+mn-cs"/>
                        </a:rPr>
                        <a:t> </a:t>
                      </a:r>
                      <a:r>
                        <a:rPr kumimoji="0" lang="en-US" sz="1200" kern="1200" dirty="0" err="1">
                          <a:solidFill>
                            <a:schemeClr val="dk1"/>
                          </a:solidFill>
                          <a:effectLst/>
                          <a:latin typeface="+mn-lt"/>
                          <a:ea typeface="+mn-ea"/>
                          <a:cs typeface="+mn-cs"/>
                        </a:rPr>
                        <a:t>correttamente</a:t>
                      </a:r>
                      <a:r>
                        <a:rPr kumimoji="0" lang="en-US" sz="1200" kern="1200" baseline="0" dirty="0">
                          <a:solidFill>
                            <a:schemeClr val="dk1"/>
                          </a:solidFill>
                          <a:effectLst/>
                          <a:latin typeface="+mn-lt"/>
                          <a:ea typeface="+mn-ea"/>
                          <a:cs typeface="+mn-cs"/>
                        </a:rPr>
                        <a:t> </a:t>
                      </a:r>
                      <a:r>
                        <a:rPr kumimoji="0" lang="en-US" sz="1200" kern="1200" dirty="0">
                          <a:solidFill>
                            <a:schemeClr val="dk1"/>
                          </a:solidFill>
                          <a:effectLst/>
                          <a:latin typeface="+mn-lt"/>
                          <a:ea typeface="+mn-ea"/>
                          <a:cs typeface="+mn-cs"/>
                        </a:rPr>
                        <a:t>e</a:t>
                      </a:r>
                      <a:r>
                        <a:rPr kumimoji="0" lang="en-US" sz="1200" kern="1200" baseline="0" dirty="0">
                          <a:solidFill>
                            <a:schemeClr val="dk1"/>
                          </a:solidFill>
                          <a:effectLst/>
                          <a:latin typeface="+mn-lt"/>
                          <a:ea typeface="+mn-ea"/>
                          <a:cs typeface="+mn-cs"/>
                        </a:rPr>
                        <a:t> </a:t>
                      </a:r>
                      <a:r>
                        <a:rPr kumimoji="0" lang="en-US" sz="1200" kern="1200" dirty="0" err="1">
                          <a:solidFill>
                            <a:schemeClr val="dk1"/>
                          </a:solidFill>
                          <a:effectLst/>
                          <a:latin typeface="+mn-lt"/>
                          <a:ea typeface="+mn-ea"/>
                          <a:cs typeface="+mn-cs"/>
                        </a:rPr>
                        <a:t>tempestivamente</a:t>
                      </a:r>
                      <a:r>
                        <a:rPr kumimoji="0" lang="en-US" sz="1200" kern="1200" dirty="0">
                          <a:solidFill>
                            <a:schemeClr val="dk1"/>
                          </a:solidFill>
                          <a:effectLst/>
                          <a:latin typeface="+mn-lt"/>
                          <a:ea typeface="+mn-ea"/>
                          <a:cs typeface="+mn-cs"/>
                        </a:rPr>
                        <a:t>,</a:t>
                      </a:r>
                      <a:r>
                        <a:rPr kumimoji="0" lang="en-US" sz="1200" kern="1200" baseline="0" dirty="0">
                          <a:solidFill>
                            <a:schemeClr val="dk1"/>
                          </a:solidFill>
                          <a:effectLst/>
                          <a:latin typeface="+mn-lt"/>
                          <a:ea typeface="+mn-ea"/>
                          <a:cs typeface="+mn-cs"/>
                        </a:rPr>
                        <a:t> </a:t>
                      </a:r>
                      <a:r>
                        <a:rPr kumimoji="0" lang="en-US" sz="1200" kern="1200" dirty="0" err="1">
                          <a:solidFill>
                            <a:schemeClr val="dk1"/>
                          </a:solidFill>
                          <a:effectLst/>
                          <a:latin typeface="+mn-lt"/>
                          <a:ea typeface="+mn-ea"/>
                          <a:cs typeface="+mn-cs"/>
                        </a:rPr>
                        <a:t>pronosticandone</a:t>
                      </a:r>
                      <a:r>
                        <a:rPr kumimoji="0" lang="en-US" sz="1200" kern="1200" baseline="0" dirty="0">
                          <a:solidFill>
                            <a:schemeClr val="dk1"/>
                          </a:solidFill>
                          <a:effectLst/>
                          <a:latin typeface="+mn-lt"/>
                          <a:ea typeface="+mn-ea"/>
                          <a:cs typeface="+mn-cs"/>
                        </a:rPr>
                        <a:t> </a:t>
                      </a:r>
                      <a:r>
                        <a:rPr kumimoji="0" lang="en-US" sz="1200" kern="1200" dirty="0">
                          <a:solidFill>
                            <a:schemeClr val="dk1"/>
                          </a:solidFill>
                          <a:effectLst/>
                          <a:latin typeface="+mn-lt"/>
                          <a:ea typeface="+mn-ea"/>
                          <a:cs typeface="+mn-cs"/>
                        </a:rPr>
                        <a:t>la</a:t>
                      </a:r>
                      <a:r>
                        <a:rPr kumimoji="0" lang="en-US" sz="1200" kern="1200" baseline="0" dirty="0">
                          <a:solidFill>
                            <a:schemeClr val="dk1"/>
                          </a:solidFill>
                          <a:effectLst/>
                          <a:latin typeface="+mn-lt"/>
                          <a:ea typeface="+mn-ea"/>
                          <a:cs typeface="+mn-cs"/>
                        </a:rPr>
                        <a:t> </a:t>
                      </a:r>
                      <a:r>
                        <a:rPr kumimoji="0" lang="en-US" sz="1200" kern="1200" dirty="0" err="1">
                          <a:solidFill>
                            <a:schemeClr val="dk1"/>
                          </a:solidFill>
                          <a:effectLst/>
                          <a:latin typeface="+mn-lt"/>
                          <a:ea typeface="+mn-ea"/>
                          <a:cs typeface="+mn-cs"/>
                        </a:rPr>
                        <a:t>probabilità</a:t>
                      </a:r>
                      <a:r>
                        <a:rPr kumimoji="0" lang="en-US" sz="1200" kern="1200" dirty="0">
                          <a:solidFill>
                            <a:schemeClr val="dk1"/>
                          </a:solidFill>
                          <a:effectLst/>
                          <a:latin typeface="+mn-lt"/>
                          <a:ea typeface="+mn-ea"/>
                          <a:cs typeface="+mn-cs"/>
                        </a:rPr>
                        <a:t>, </a:t>
                      </a:r>
                      <a:r>
                        <a:rPr kumimoji="0" lang="en-US" sz="1200" kern="1200" dirty="0" err="1">
                          <a:solidFill>
                            <a:schemeClr val="dk1"/>
                          </a:solidFill>
                          <a:effectLst/>
                          <a:latin typeface="+mn-lt"/>
                          <a:ea typeface="+mn-ea"/>
                          <a:cs typeface="+mn-cs"/>
                        </a:rPr>
                        <a:t>l’andamento</a:t>
                      </a:r>
                      <a:r>
                        <a:rPr kumimoji="0" lang="en-US" sz="1200" kern="1200" dirty="0">
                          <a:solidFill>
                            <a:schemeClr val="dk1"/>
                          </a:solidFill>
                          <a:effectLst/>
                          <a:latin typeface="+mn-lt"/>
                          <a:ea typeface="+mn-ea"/>
                          <a:cs typeface="+mn-cs"/>
                        </a:rPr>
                        <a:t> e il </a:t>
                      </a:r>
                      <a:r>
                        <a:rPr kumimoji="0" lang="en-US" sz="1200" kern="1200" dirty="0" err="1">
                          <a:solidFill>
                            <a:schemeClr val="dk1"/>
                          </a:solidFill>
                          <a:effectLst/>
                          <a:latin typeface="+mn-lt"/>
                          <a:ea typeface="+mn-ea"/>
                          <a:cs typeface="+mn-cs"/>
                        </a:rPr>
                        <a:t>risultato</a:t>
                      </a:r>
                      <a:r>
                        <a:rPr kumimoji="0" lang="en-US" sz="1200" kern="1200" dirty="0">
                          <a:solidFill>
                            <a:schemeClr val="dk1"/>
                          </a:solidFill>
                          <a:effectLst/>
                          <a:latin typeface="+mn-lt"/>
                          <a:ea typeface="+mn-ea"/>
                          <a:cs typeface="+mn-cs"/>
                        </a:rPr>
                        <a:t> di </a:t>
                      </a:r>
                      <a:r>
                        <a:rPr kumimoji="0" lang="en-US" sz="1200" kern="1200" dirty="0" err="1">
                          <a:solidFill>
                            <a:schemeClr val="dk1"/>
                          </a:solidFill>
                          <a:effectLst/>
                          <a:latin typeface="+mn-lt"/>
                          <a:ea typeface="+mn-ea"/>
                          <a:cs typeface="+mn-cs"/>
                        </a:rPr>
                        <a:t>un’azione</a:t>
                      </a:r>
                      <a:endParaRPr kumimoji="0" lang="it-IT" sz="1200" kern="1200" dirty="0">
                        <a:solidFill>
                          <a:schemeClr val="dk1"/>
                        </a:solidFill>
                        <a:effectLst/>
                        <a:latin typeface="+mn-lt"/>
                        <a:ea typeface="+mn-ea"/>
                        <a:cs typeface="+mn-cs"/>
                      </a:endParaRPr>
                    </a:p>
                  </a:txBody>
                  <a:tcPr>
                    <a:solidFill>
                      <a:srgbClr val="00B0F0"/>
                    </a:solidFill>
                  </a:tcPr>
                </a:tc>
                <a:extLst>
                  <a:ext uri="{0D108BD9-81ED-4DB2-BD59-A6C34878D82A}">
                    <a16:rowId xmlns:a16="http://schemas.microsoft.com/office/drawing/2014/main" val="10001"/>
                  </a:ext>
                </a:extLst>
              </a:tr>
              <a:tr h="78156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kern="1200" dirty="0">
                          <a:solidFill>
                            <a:srgbClr val="002060"/>
                          </a:solidFill>
                          <a:effectLst/>
                          <a:latin typeface="+mn-lt"/>
                          <a:ea typeface="+mn-ea"/>
                          <a:cs typeface="+mn-cs"/>
                        </a:rPr>
                        <a:t>Velocità</a:t>
                      </a:r>
                      <a:r>
                        <a:rPr kumimoji="0" lang="en-US" sz="1400" b="1" kern="1200" baseline="0" dirty="0">
                          <a:solidFill>
                            <a:srgbClr val="002060"/>
                          </a:solidFill>
                          <a:effectLst/>
                          <a:latin typeface="+mn-lt"/>
                          <a:ea typeface="+mn-ea"/>
                          <a:cs typeface="+mn-cs"/>
                        </a:rPr>
                        <a:t> </a:t>
                      </a:r>
                      <a:r>
                        <a:rPr kumimoji="0" lang="en-US" sz="1400" b="1" kern="1200" dirty="0">
                          <a:solidFill>
                            <a:srgbClr val="002060"/>
                          </a:solidFill>
                          <a:effectLst/>
                          <a:latin typeface="+mn-lt"/>
                          <a:ea typeface="+mn-ea"/>
                          <a:cs typeface="+mn-cs"/>
                        </a:rPr>
                        <a:t>di </a:t>
                      </a:r>
                      <a:r>
                        <a:rPr kumimoji="0" lang="en-US" sz="1400" b="1" kern="1200" dirty="0" err="1">
                          <a:solidFill>
                            <a:srgbClr val="002060"/>
                          </a:solidFill>
                          <a:effectLst/>
                          <a:latin typeface="+mn-lt"/>
                          <a:ea typeface="+mn-ea"/>
                          <a:cs typeface="+mn-cs"/>
                        </a:rPr>
                        <a:t>reazione</a:t>
                      </a:r>
                      <a:endParaRPr kumimoji="0" lang="it-IT" sz="1400" b="1" kern="1200" dirty="0">
                        <a:solidFill>
                          <a:srgbClr val="002060"/>
                        </a:solidFill>
                        <a:effectLst/>
                        <a:latin typeface="+mn-lt"/>
                        <a:ea typeface="+mn-ea"/>
                        <a:cs typeface="+mn-cs"/>
                      </a:endParaRPr>
                    </a:p>
                  </a:txBody>
                  <a:tcPr>
                    <a:solidFill>
                      <a:srgbClr val="00B050"/>
                    </a:solidFill>
                  </a:tcPr>
                </a:tc>
                <a:tc>
                  <a:txBody>
                    <a:bodyPr/>
                    <a:lstStyle/>
                    <a:p>
                      <a:pPr algn="l"/>
                      <a:r>
                        <a:rPr kumimoji="0" lang="en-US" sz="1200" kern="1200" dirty="0">
                          <a:solidFill>
                            <a:schemeClr val="dk1"/>
                          </a:solidFill>
                          <a:effectLst/>
                          <a:latin typeface="+mn-lt"/>
                          <a:ea typeface="+mn-ea"/>
                          <a:cs typeface="+mn-cs"/>
                        </a:rPr>
                        <a:t>tempo </a:t>
                      </a:r>
                      <a:r>
                        <a:rPr kumimoji="0" lang="en-US" sz="1200" kern="1200" dirty="0" err="1">
                          <a:solidFill>
                            <a:schemeClr val="dk1"/>
                          </a:solidFill>
                          <a:effectLst/>
                          <a:latin typeface="+mn-lt"/>
                          <a:ea typeface="+mn-ea"/>
                          <a:cs typeface="+mn-cs"/>
                        </a:rPr>
                        <a:t>minimo</a:t>
                      </a:r>
                      <a:r>
                        <a:rPr kumimoji="0" lang="en-US" sz="1200" kern="1200" dirty="0">
                          <a:solidFill>
                            <a:schemeClr val="dk1"/>
                          </a:solidFill>
                          <a:effectLst/>
                          <a:latin typeface="+mn-lt"/>
                          <a:ea typeface="+mn-ea"/>
                          <a:cs typeface="+mn-cs"/>
                        </a:rPr>
                        <a:t> che </a:t>
                      </a:r>
                      <a:r>
                        <a:rPr kumimoji="0" lang="en-US" sz="1200" kern="1200" dirty="0" err="1">
                          <a:solidFill>
                            <a:schemeClr val="dk1"/>
                          </a:solidFill>
                          <a:effectLst/>
                          <a:latin typeface="+mn-lt"/>
                          <a:ea typeface="+mn-ea"/>
                          <a:cs typeface="+mn-cs"/>
                        </a:rPr>
                        <a:t>intercorre</a:t>
                      </a:r>
                      <a:r>
                        <a:rPr kumimoji="0" lang="en-US" sz="1200" kern="1200" dirty="0">
                          <a:solidFill>
                            <a:schemeClr val="dk1"/>
                          </a:solidFill>
                          <a:effectLst/>
                          <a:latin typeface="+mn-lt"/>
                          <a:ea typeface="+mn-ea"/>
                          <a:cs typeface="+mn-cs"/>
                        </a:rPr>
                        <a:t> da </a:t>
                      </a:r>
                      <a:r>
                        <a:rPr kumimoji="0" lang="en-US" sz="1200" kern="1200" dirty="0" err="1">
                          <a:solidFill>
                            <a:schemeClr val="dk1"/>
                          </a:solidFill>
                          <a:effectLst/>
                          <a:latin typeface="+mn-lt"/>
                          <a:ea typeface="+mn-ea"/>
                          <a:cs typeface="+mn-cs"/>
                        </a:rPr>
                        <a:t>quando</a:t>
                      </a:r>
                      <a:r>
                        <a:rPr kumimoji="0" lang="en-US" sz="1200" kern="1200" dirty="0">
                          <a:solidFill>
                            <a:schemeClr val="dk1"/>
                          </a:solidFill>
                          <a:effectLst/>
                          <a:latin typeface="+mn-lt"/>
                          <a:ea typeface="+mn-ea"/>
                          <a:cs typeface="+mn-cs"/>
                        </a:rPr>
                        <a:t> </a:t>
                      </a:r>
                      <a:r>
                        <a:rPr kumimoji="0" lang="en-US" sz="1200" kern="1200" dirty="0" err="1">
                          <a:solidFill>
                            <a:schemeClr val="dk1"/>
                          </a:solidFill>
                          <a:effectLst/>
                          <a:latin typeface="+mn-lt"/>
                          <a:ea typeface="+mn-ea"/>
                          <a:cs typeface="+mn-cs"/>
                        </a:rPr>
                        <a:t>si</a:t>
                      </a:r>
                      <a:r>
                        <a:rPr kumimoji="0" lang="en-US" sz="1200" kern="1200" dirty="0">
                          <a:solidFill>
                            <a:schemeClr val="dk1"/>
                          </a:solidFill>
                          <a:effectLst/>
                          <a:latin typeface="+mn-lt"/>
                          <a:ea typeface="+mn-ea"/>
                          <a:cs typeface="+mn-cs"/>
                        </a:rPr>
                        <a:t> </a:t>
                      </a:r>
                      <a:r>
                        <a:rPr kumimoji="0" lang="en-US" sz="1200" kern="1200" dirty="0" err="1">
                          <a:solidFill>
                            <a:schemeClr val="dk1"/>
                          </a:solidFill>
                          <a:effectLst/>
                          <a:latin typeface="+mn-lt"/>
                          <a:ea typeface="+mn-ea"/>
                          <a:cs typeface="+mn-cs"/>
                        </a:rPr>
                        <a:t>riceve</a:t>
                      </a:r>
                      <a:r>
                        <a:rPr kumimoji="0" lang="en-US" sz="1200" kern="1200" dirty="0">
                          <a:solidFill>
                            <a:schemeClr val="dk1"/>
                          </a:solidFill>
                          <a:effectLst/>
                          <a:latin typeface="+mn-lt"/>
                          <a:ea typeface="+mn-ea"/>
                          <a:cs typeface="+mn-cs"/>
                        </a:rPr>
                        <a:t> </a:t>
                      </a:r>
                      <a:r>
                        <a:rPr kumimoji="0" lang="en-US" sz="1200" kern="1200" dirty="0" err="1">
                          <a:solidFill>
                            <a:schemeClr val="dk1"/>
                          </a:solidFill>
                          <a:effectLst/>
                          <a:latin typeface="+mn-lt"/>
                          <a:ea typeface="+mn-ea"/>
                          <a:cs typeface="+mn-cs"/>
                        </a:rPr>
                        <a:t>uno</a:t>
                      </a:r>
                      <a:r>
                        <a:rPr kumimoji="0" lang="en-US" sz="1200" kern="1200" dirty="0">
                          <a:solidFill>
                            <a:schemeClr val="dk1"/>
                          </a:solidFill>
                          <a:effectLst/>
                          <a:latin typeface="+mn-lt"/>
                          <a:ea typeface="+mn-ea"/>
                          <a:cs typeface="+mn-cs"/>
                        </a:rPr>
                        <a:t> </a:t>
                      </a:r>
                      <a:r>
                        <a:rPr kumimoji="0" lang="en-US" sz="1200" kern="1200" dirty="0" err="1">
                          <a:solidFill>
                            <a:schemeClr val="dk1"/>
                          </a:solidFill>
                          <a:effectLst/>
                          <a:latin typeface="+mn-lt"/>
                          <a:ea typeface="+mn-ea"/>
                          <a:cs typeface="+mn-cs"/>
                        </a:rPr>
                        <a:t>stimolo</a:t>
                      </a:r>
                      <a:r>
                        <a:rPr kumimoji="0" lang="en-US" sz="1200" kern="1200" dirty="0">
                          <a:solidFill>
                            <a:schemeClr val="dk1"/>
                          </a:solidFill>
                          <a:effectLst/>
                          <a:latin typeface="+mn-lt"/>
                          <a:ea typeface="+mn-ea"/>
                          <a:cs typeface="+mn-cs"/>
                        </a:rPr>
                        <a:t> a </a:t>
                      </a:r>
                      <a:r>
                        <a:rPr kumimoji="0" lang="en-US" sz="1200" kern="1200" dirty="0" err="1">
                          <a:solidFill>
                            <a:schemeClr val="dk1"/>
                          </a:solidFill>
                          <a:effectLst/>
                          <a:latin typeface="+mn-lt"/>
                          <a:ea typeface="+mn-ea"/>
                          <a:cs typeface="+mn-cs"/>
                        </a:rPr>
                        <a:t>quando</a:t>
                      </a:r>
                      <a:r>
                        <a:rPr kumimoji="0" lang="en-US" sz="1200" kern="1200" dirty="0">
                          <a:solidFill>
                            <a:schemeClr val="dk1"/>
                          </a:solidFill>
                          <a:effectLst/>
                          <a:latin typeface="+mn-lt"/>
                          <a:ea typeface="+mn-ea"/>
                          <a:cs typeface="+mn-cs"/>
                        </a:rPr>
                        <a:t> compare la </a:t>
                      </a:r>
                      <a:r>
                        <a:rPr kumimoji="0" lang="en-US" sz="1200" kern="1200" dirty="0" err="1">
                          <a:solidFill>
                            <a:schemeClr val="dk1"/>
                          </a:solidFill>
                          <a:effectLst/>
                          <a:latin typeface="+mn-lt"/>
                          <a:ea typeface="+mn-ea"/>
                          <a:cs typeface="+mn-cs"/>
                        </a:rPr>
                        <a:t>risposta</a:t>
                      </a:r>
                      <a:r>
                        <a:rPr kumimoji="0" lang="en-US" sz="1200" kern="1200" dirty="0">
                          <a:solidFill>
                            <a:schemeClr val="dk1"/>
                          </a:solidFill>
                          <a:effectLst/>
                          <a:latin typeface="+mn-lt"/>
                          <a:ea typeface="+mn-ea"/>
                          <a:cs typeface="+mn-cs"/>
                        </a:rPr>
                        <a:t> </a:t>
                      </a:r>
                      <a:r>
                        <a:rPr kumimoji="0" lang="en-US" sz="1200" kern="1200" dirty="0" err="1">
                          <a:solidFill>
                            <a:schemeClr val="dk1"/>
                          </a:solidFill>
                          <a:effectLst/>
                          <a:latin typeface="+mn-lt"/>
                          <a:ea typeface="+mn-ea"/>
                          <a:cs typeface="+mn-cs"/>
                        </a:rPr>
                        <a:t>motoria</a:t>
                      </a:r>
                      <a:r>
                        <a:rPr kumimoji="0" lang="en-US" sz="1200" kern="1200" dirty="0">
                          <a:solidFill>
                            <a:schemeClr val="dk1"/>
                          </a:solidFill>
                          <a:effectLst/>
                          <a:latin typeface="+mn-lt"/>
                          <a:ea typeface="+mn-ea"/>
                          <a:cs typeface="+mn-cs"/>
                        </a:rPr>
                        <a:t> </a:t>
                      </a:r>
                      <a:r>
                        <a:rPr kumimoji="0" lang="en-US" sz="1200" kern="1200" dirty="0" err="1">
                          <a:solidFill>
                            <a:schemeClr val="dk1"/>
                          </a:solidFill>
                          <a:effectLst/>
                          <a:latin typeface="+mn-lt"/>
                          <a:ea typeface="+mn-ea"/>
                          <a:cs typeface="+mn-cs"/>
                        </a:rPr>
                        <a:t>dipende</a:t>
                      </a:r>
                      <a:r>
                        <a:rPr kumimoji="0" lang="en-US" sz="1200" kern="1200" dirty="0">
                          <a:solidFill>
                            <a:schemeClr val="dk1"/>
                          </a:solidFill>
                          <a:effectLst/>
                          <a:latin typeface="+mn-lt"/>
                          <a:ea typeface="+mn-ea"/>
                          <a:cs typeface="+mn-cs"/>
                        </a:rPr>
                        <a:t> da </a:t>
                      </a:r>
                      <a:r>
                        <a:rPr kumimoji="0" lang="en-US" sz="1200" kern="1200" dirty="0" err="1">
                          <a:solidFill>
                            <a:schemeClr val="dk1"/>
                          </a:solidFill>
                          <a:effectLst/>
                          <a:latin typeface="+mn-lt"/>
                          <a:ea typeface="+mn-ea"/>
                          <a:cs typeface="+mn-cs"/>
                        </a:rPr>
                        <a:t>fattori</a:t>
                      </a:r>
                      <a:r>
                        <a:rPr kumimoji="0" lang="en-US" sz="1200" kern="1200" dirty="0">
                          <a:solidFill>
                            <a:schemeClr val="dk1"/>
                          </a:solidFill>
                          <a:effectLst/>
                          <a:latin typeface="+mn-lt"/>
                          <a:ea typeface="+mn-ea"/>
                          <a:cs typeface="+mn-cs"/>
                        </a:rPr>
                        <a:t> </a:t>
                      </a:r>
                      <a:r>
                        <a:rPr kumimoji="0" lang="en-US" sz="1200" kern="1200" dirty="0" err="1">
                          <a:solidFill>
                            <a:schemeClr val="dk1"/>
                          </a:solidFill>
                          <a:effectLst/>
                          <a:latin typeface="+mn-lt"/>
                          <a:ea typeface="+mn-ea"/>
                          <a:cs typeface="+mn-cs"/>
                        </a:rPr>
                        <a:t>nervosi</a:t>
                      </a:r>
                      <a:r>
                        <a:rPr kumimoji="0" lang="en-US" sz="1200" kern="1200" dirty="0">
                          <a:solidFill>
                            <a:schemeClr val="dk1"/>
                          </a:solidFill>
                          <a:effectLst/>
                          <a:latin typeface="+mn-lt"/>
                          <a:ea typeface="+mn-ea"/>
                          <a:cs typeface="+mn-cs"/>
                        </a:rPr>
                        <a:t> </a:t>
                      </a:r>
                      <a:r>
                        <a:rPr kumimoji="0" lang="en-US" sz="1200" kern="1200" dirty="0" err="1">
                          <a:solidFill>
                            <a:schemeClr val="dk1"/>
                          </a:solidFill>
                          <a:effectLst/>
                          <a:latin typeface="+mn-lt"/>
                          <a:ea typeface="+mn-ea"/>
                          <a:cs typeface="+mn-cs"/>
                        </a:rPr>
                        <a:t>determinati</a:t>
                      </a:r>
                      <a:r>
                        <a:rPr kumimoji="0" lang="en-US" sz="1200" kern="1200" dirty="0">
                          <a:solidFill>
                            <a:schemeClr val="dk1"/>
                          </a:solidFill>
                          <a:effectLst/>
                          <a:latin typeface="+mn-lt"/>
                          <a:ea typeface="+mn-ea"/>
                          <a:cs typeface="+mn-cs"/>
                        </a:rPr>
                        <a:t> </a:t>
                      </a:r>
                      <a:r>
                        <a:rPr kumimoji="0" lang="en-US" sz="1200" kern="1200" dirty="0" err="1">
                          <a:solidFill>
                            <a:schemeClr val="dk1"/>
                          </a:solidFill>
                          <a:effectLst/>
                          <a:latin typeface="+mn-lt"/>
                          <a:ea typeface="+mn-ea"/>
                          <a:cs typeface="+mn-cs"/>
                        </a:rPr>
                        <a:t>geneticamente</a:t>
                      </a:r>
                      <a:r>
                        <a:rPr kumimoji="0" lang="en-US" sz="1200" kern="1200" dirty="0">
                          <a:solidFill>
                            <a:schemeClr val="dk1"/>
                          </a:solidFill>
                          <a:effectLst/>
                          <a:latin typeface="+mn-lt"/>
                          <a:ea typeface="+mn-ea"/>
                          <a:cs typeface="+mn-cs"/>
                        </a:rPr>
                        <a:t> ma è </a:t>
                      </a:r>
                      <a:r>
                        <a:rPr kumimoji="0" lang="en-US" sz="1200" kern="1200" dirty="0" err="1">
                          <a:solidFill>
                            <a:schemeClr val="dk1"/>
                          </a:solidFill>
                          <a:effectLst/>
                          <a:latin typeface="+mn-lt"/>
                          <a:ea typeface="+mn-ea"/>
                          <a:cs typeface="+mn-cs"/>
                        </a:rPr>
                        <a:t>allenabile</a:t>
                      </a:r>
                      <a:r>
                        <a:rPr kumimoji="0" lang="en-US" sz="1200" kern="1200" dirty="0">
                          <a:solidFill>
                            <a:schemeClr val="dk1"/>
                          </a:solidFill>
                          <a:effectLst/>
                          <a:latin typeface="+mn-lt"/>
                          <a:ea typeface="+mn-ea"/>
                          <a:cs typeface="+mn-cs"/>
                        </a:rPr>
                        <a:t>: </a:t>
                      </a:r>
                      <a:r>
                        <a:rPr kumimoji="0" lang="en-US" sz="1200" kern="1200" dirty="0" err="1">
                          <a:solidFill>
                            <a:schemeClr val="dk1"/>
                          </a:solidFill>
                          <a:effectLst/>
                          <a:latin typeface="+mn-lt"/>
                          <a:ea typeface="+mn-ea"/>
                          <a:cs typeface="+mn-cs"/>
                        </a:rPr>
                        <a:t>maggiore</a:t>
                      </a:r>
                      <a:r>
                        <a:rPr kumimoji="0" lang="en-US" sz="1200" kern="1200" dirty="0">
                          <a:solidFill>
                            <a:schemeClr val="dk1"/>
                          </a:solidFill>
                          <a:effectLst/>
                          <a:latin typeface="+mn-lt"/>
                          <a:ea typeface="+mn-ea"/>
                          <a:cs typeface="+mn-cs"/>
                        </a:rPr>
                        <a:t> </a:t>
                      </a:r>
                      <a:r>
                        <a:rPr kumimoji="0" lang="en-US" sz="1200" kern="1200" dirty="0" err="1">
                          <a:solidFill>
                            <a:schemeClr val="dk1"/>
                          </a:solidFill>
                          <a:effectLst/>
                          <a:latin typeface="+mn-lt"/>
                          <a:ea typeface="+mn-ea"/>
                          <a:cs typeface="+mn-cs"/>
                        </a:rPr>
                        <a:t>espressione</a:t>
                      </a:r>
                      <a:r>
                        <a:rPr kumimoji="0" lang="en-US" sz="1200" kern="1200" dirty="0">
                          <a:solidFill>
                            <a:schemeClr val="dk1"/>
                          </a:solidFill>
                          <a:effectLst/>
                          <a:latin typeface="+mn-lt"/>
                          <a:ea typeface="+mn-ea"/>
                          <a:cs typeface="+mn-cs"/>
                        </a:rPr>
                        <a:t> </a:t>
                      </a:r>
                      <a:r>
                        <a:rPr kumimoji="0" lang="en-US" sz="1200" kern="1200" dirty="0" err="1">
                          <a:solidFill>
                            <a:schemeClr val="dk1"/>
                          </a:solidFill>
                          <a:effectLst/>
                          <a:latin typeface="+mn-lt"/>
                          <a:ea typeface="+mn-ea"/>
                          <a:cs typeface="+mn-cs"/>
                        </a:rPr>
                        <a:t>ed</a:t>
                      </a:r>
                      <a:r>
                        <a:rPr kumimoji="0" lang="en-US" sz="1200" kern="1200" dirty="0">
                          <a:solidFill>
                            <a:schemeClr val="dk1"/>
                          </a:solidFill>
                          <a:effectLst/>
                          <a:latin typeface="+mn-lt"/>
                          <a:ea typeface="+mn-ea"/>
                          <a:cs typeface="+mn-cs"/>
                        </a:rPr>
                        <a:t> </a:t>
                      </a:r>
                      <a:r>
                        <a:rPr kumimoji="0" lang="en-US" sz="1200" kern="1200" dirty="0" err="1">
                          <a:solidFill>
                            <a:schemeClr val="dk1"/>
                          </a:solidFill>
                          <a:effectLst/>
                          <a:latin typeface="+mn-lt"/>
                          <a:ea typeface="+mn-ea"/>
                          <a:cs typeface="+mn-cs"/>
                        </a:rPr>
                        <a:t>efficienza</a:t>
                      </a:r>
                      <a:r>
                        <a:rPr kumimoji="0" lang="en-US" sz="1200" kern="1200" dirty="0">
                          <a:solidFill>
                            <a:schemeClr val="dk1"/>
                          </a:solidFill>
                          <a:effectLst/>
                          <a:latin typeface="+mn-lt"/>
                          <a:ea typeface="+mn-ea"/>
                          <a:cs typeface="+mn-cs"/>
                        </a:rPr>
                        <a:t> </a:t>
                      </a:r>
                      <a:r>
                        <a:rPr kumimoji="0" lang="en-US" sz="1200" kern="1200" dirty="0" err="1">
                          <a:solidFill>
                            <a:schemeClr val="dk1"/>
                          </a:solidFill>
                          <a:effectLst/>
                          <a:latin typeface="+mn-lt"/>
                          <a:ea typeface="+mn-ea"/>
                          <a:cs typeface="+mn-cs"/>
                        </a:rPr>
                        <a:t>tra</a:t>
                      </a:r>
                      <a:r>
                        <a:rPr kumimoji="0" lang="en-US" sz="1200" kern="1200" dirty="0">
                          <a:solidFill>
                            <a:schemeClr val="dk1"/>
                          </a:solidFill>
                          <a:effectLst/>
                          <a:latin typeface="+mn-lt"/>
                          <a:ea typeface="+mn-ea"/>
                          <a:cs typeface="+mn-cs"/>
                        </a:rPr>
                        <a:t> </a:t>
                      </a:r>
                      <a:r>
                        <a:rPr kumimoji="0" lang="en-US" sz="1200" kern="1200" dirty="0" err="1">
                          <a:solidFill>
                            <a:schemeClr val="dk1"/>
                          </a:solidFill>
                          <a:effectLst/>
                          <a:latin typeface="+mn-lt"/>
                          <a:ea typeface="+mn-ea"/>
                          <a:cs typeface="+mn-cs"/>
                        </a:rPr>
                        <a:t>i</a:t>
                      </a:r>
                      <a:r>
                        <a:rPr kumimoji="0" lang="en-US" sz="1200" kern="1200" dirty="0">
                          <a:solidFill>
                            <a:schemeClr val="dk1"/>
                          </a:solidFill>
                          <a:effectLst/>
                          <a:latin typeface="+mn-lt"/>
                          <a:ea typeface="+mn-ea"/>
                          <a:cs typeface="+mn-cs"/>
                        </a:rPr>
                        <a:t> 18 e </a:t>
                      </a:r>
                      <a:r>
                        <a:rPr kumimoji="0" lang="en-US" sz="1200" kern="1200" dirty="0" err="1">
                          <a:solidFill>
                            <a:schemeClr val="dk1"/>
                          </a:solidFill>
                          <a:effectLst/>
                          <a:latin typeface="+mn-lt"/>
                          <a:ea typeface="+mn-ea"/>
                          <a:cs typeface="+mn-cs"/>
                        </a:rPr>
                        <a:t>i</a:t>
                      </a:r>
                      <a:r>
                        <a:rPr kumimoji="0" lang="en-US" sz="1200" kern="1200" dirty="0">
                          <a:solidFill>
                            <a:schemeClr val="dk1"/>
                          </a:solidFill>
                          <a:effectLst/>
                          <a:latin typeface="+mn-lt"/>
                          <a:ea typeface="+mn-ea"/>
                          <a:cs typeface="+mn-cs"/>
                        </a:rPr>
                        <a:t> 25 </a:t>
                      </a:r>
                      <a:r>
                        <a:rPr kumimoji="0" lang="en-US" sz="1200" kern="1200" dirty="0" err="1">
                          <a:solidFill>
                            <a:schemeClr val="dk1"/>
                          </a:solidFill>
                          <a:effectLst/>
                          <a:latin typeface="+mn-lt"/>
                          <a:ea typeface="+mn-ea"/>
                          <a:cs typeface="+mn-cs"/>
                        </a:rPr>
                        <a:t>anni</a:t>
                      </a:r>
                      <a:endParaRPr lang="it-IT" sz="1200" dirty="0"/>
                    </a:p>
                  </a:txBody>
                  <a:tcPr>
                    <a:solidFill>
                      <a:srgbClr val="00B050"/>
                    </a:solidFill>
                  </a:tcPr>
                </a:tc>
                <a:extLst>
                  <a:ext uri="{0D108BD9-81ED-4DB2-BD59-A6C34878D82A}">
                    <a16:rowId xmlns:a16="http://schemas.microsoft.com/office/drawing/2014/main" val="10002"/>
                  </a:ext>
                </a:extLst>
              </a:tr>
              <a:tr h="1528736">
                <a:tc>
                  <a:txBody>
                    <a:bodyPr/>
                    <a:lstStyle/>
                    <a:p>
                      <a:pPr algn="ctr"/>
                      <a:r>
                        <a:rPr kumimoji="0" lang="en-US" sz="1400" b="1" kern="1200" dirty="0">
                          <a:solidFill>
                            <a:srgbClr val="002060"/>
                          </a:solidFill>
                          <a:effectLst/>
                          <a:latin typeface="+mn-lt"/>
                          <a:ea typeface="+mn-ea"/>
                          <a:cs typeface="+mn-cs"/>
                        </a:rPr>
                        <a:t>Velocità</a:t>
                      </a:r>
                      <a:endParaRPr kumimoji="0" lang="it-IT" sz="1400" b="1" kern="1200" dirty="0">
                        <a:solidFill>
                          <a:srgbClr val="002060"/>
                        </a:solidFill>
                        <a:effectLst/>
                        <a:latin typeface="+mn-lt"/>
                        <a:ea typeface="+mn-ea"/>
                        <a:cs typeface="+mn-cs"/>
                      </a:endParaRPr>
                    </a:p>
                    <a:p>
                      <a:pPr algn="ctr"/>
                      <a:r>
                        <a:rPr kumimoji="0" lang="en-US" sz="1400" b="1" kern="1200" dirty="0">
                          <a:solidFill>
                            <a:srgbClr val="002060"/>
                          </a:solidFill>
                          <a:effectLst/>
                          <a:latin typeface="+mn-lt"/>
                          <a:ea typeface="+mn-ea"/>
                          <a:cs typeface="+mn-cs"/>
                        </a:rPr>
                        <a:t>di </a:t>
                      </a:r>
                      <a:r>
                        <a:rPr kumimoji="0" lang="en-US" sz="1400" b="1" kern="1200" dirty="0" err="1">
                          <a:solidFill>
                            <a:srgbClr val="002060"/>
                          </a:solidFill>
                          <a:effectLst/>
                          <a:latin typeface="+mn-lt"/>
                          <a:ea typeface="+mn-ea"/>
                          <a:cs typeface="+mn-cs"/>
                        </a:rPr>
                        <a:t>esecuzione</a:t>
                      </a:r>
                      <a:endParaRPr kumimoji="0" lang="it-IT" sz="1400" b="1" kern="1200" dirty="0">
                        <a:solidFill>
                          <a:srgbClr val="002060"/>
                        </a:solidFill>
                        <a:effectLst/>
                        <a:latin typeface="+mn-lt"/>
                        <a:ea typeface="+mn-ea"/>
                        <a:cs typeface="+mn-cs"/>
                      </a:endParaRPr>
                    </a:p>
                  </a:txBody>
                  <a:tcPr>
                    <a:solidFill>
                      <a:srgbClr val="92D050"/>
                    </a:solidFill>
                  </a:tcPr>
                </a:tc>
                <a:tc>
                  <a:txBody>
                    <a:bodyPr/>
                    <a:lstStyle/>
                    <a:p>
                      <a:pPr lvl="0"/>
                      <a:r>
                        <a:rPr kumimoji="0" lang="en-US" sz="1200" kern="1200" dirty="0">
                          <a:solidFill>
                            <a:schemeClr val="dk1"/>
                          </a:solidFill>
                          <a:effectLst/>
                          <a:latin typeface="+mn-lt"/>
                          <a:ea typeface="+mn-ea"/>
                          <a:cs typeface="+mn-cs"/>
                        </a:rPr>
                        <a:t>tempo </a:t>
                      </a:r>
                      <a:r>
                        <a:rPr kumimoji="0" lang="en-US" sz="1200" kern="1200" dirty="0" err="1">
                          <a:solidFill>
                            <a:schemeClr val="dk1"/>
                          </a:solidFill>
                          <a:effectLst/>
                          <a:latin typeface="+mn-lt"/>
                          <a:ea typeface="+mn-ea"/>
                          <a:cs typeface="+mn-cs"/>
                        </a:rPr>
                        <a:t>minimo</a:t>
                      </a:r>
                      <a:r>
                        <a:rPr kumimoji="0" lang="en-US" sz="1200" kern="1200" dirty="0">
                          <a:solidFill>
                            <a:schemeClr val="dk1"/>
                          </a:solidFill>
                          <a:effectLst/>
                          <a:latin typeface="+mn-lt"/>
                          <a:ea typeface="+mn-ea"/>
                          <a:cs typeface="+mn-cs"/>
                        </a:rPr>
                        <a:t> </a:t>
                      </a:r>
                      <a:r>
                        <a:rPr kumimoji="0" lang="en-US" sz="1200" kern="1200" dirty="0" err="1">
                          <a:solidFill>
                            <a:schemeClr val="dk1"/>
                          </a:solidFill>
                          <a:effectLst/>
                          <a:latin typeface="+mn-lt"/>
                          <a:ea typeface="+mn-ea"/>
                          <a:cs typeface="+mn-cs"/>
                        </a:rPr>
                        <a:t>impiegato</a:t>
                      </a:r>
                      <a:r>
                        <a:rPr kumimoji="0" lang="en-US" sz="1200" kern="1200" dirty="0">
                          <a:solidFill>
                            <a:schemeClr val="dk1"/>
                          </a:solidFill>
                          <a:effectLst/>
                          <a:latin typeface="+mn-lt"/>
                          <a:ea typeface="+mn-ea"/>
                          <a:cs typeface="+mn-cs"/>
                        </a:rPr>
                        <a:t> per </a:t>
                      </a:r>
                      <a:r>
                        <a:rPr kumimoji="0" lang="en-US" sz="1200" kern="1200" dirty="0" err="1">
                          <a:solidFill>
                            <a:schemeClr val="dk1"/>
                          </a:solidFill>
                          <a:effectLst/>
                          <a:latin typeface="+mn-lt"/>
                          <a:ea typeface="+mn-ea"/>
                          <a:cs typeface="+mn-cs"/>
                        </a:rPr>
                        <a:t>compiere</a:t>
                      </a:r>
                      <a:r>
                        <a:rPr kumimoji="0" lang="en-US" sz="1200" kern="1200" dirty="0">
                          <a:solidFill>
                            <a:schemeClr val="dk1"/>
                          </a:solidFill>
                          <a:effectLst/>
                          <a:latin typeface="+mn-lt"/>
                          <a:ea typeface="+mn-ea"/>
                          <a:cs typeface="+mn-cs"/>
                        </a:rPr>
                        <a:t> un gesto </a:t>
                      </a:r>
                      <a:r>
                        <a:rPr kumimoji="0" lang="en-US" sz="1200" kern="1200" dirty="0" err="1">
                          <a:solidFill>
                            <a:schemeClr val="dk1"/>
                          </a:solidFill>
                          <a:effectLst/>
                          <a:latin typeface="+mn-lt"/>
                          <a:ea typeface="+mn-ea"/>
                          <a:cs typeface="+mn-cs"/>
                        </a:rPr>
                        <a:t>veloce</a:t>
                      </a:r>
                      <a:r>
                        <a:rPr kumimoji="0" lang="en-US" sz="1200" kern="1200" dirty="0">
                          <a:solidFill>
                            <a:schemeClr val="dk1"/>
                          </a:solidFill>
                          <a:effectLst/>
                          <a:latin typeface="+mn-lt"/>
                          <a:ea typeface="+mn-ea"/>
                          <a:cs typeface="+mn-cs"/>
                        </a:rPr>
                        <a:t> </a:t>
                      </a:r>
                      <a:r>
                        <a:rPr kumimoji="0" lang="en-US" sz="1200" kern="1200" dirty="0" err="1">
                          <a:solidFill>
                            <a:schemeClr val="dk1"/>
                          </a:solidFill>
                          <a:effectLst/>
                          <a:latin typeface="+mn-lt"/>
                          <a:ea typeface="+mn-ea"/>
                          <a:cs typeface="+mn-cs"/>
                        </a:rPr>
                        <a:t>una</a:t>
                      </a:r>
                      <a:r>
                        <a:rPr kumimoji="0" lang="en-US" sz="1200" kern="1200" dirty="0">
                          <a:solidFill>
                            <a:schemeClr val="dk1"/>
                          </a:solidFill>
                          <a:effectLst/>
                          <a:latin typeface="+mn-lt"/>
                          <a:ea typeface="+mn-ea"/>
                          <a:cs typeface="+mn-cs"/>
                        </a:rPr>
                        <a:t> </a:t>
                      </a:r>
                      <a:r>
                        <a:rPr kumimoji="0" lang="en-US" sz="1200" kern="1200" dirty="0" err="1">
                          <a:solidFill>
                            <a:schemeClr val="dk1"/>
                          </a:solidFill>
                          <a:effectLst/>
                          <a:latin typeface="+mn-lt"/>
                          <a:ea typeface="+mn-ea"/>
                          <a:cs typeface="+mn-cs"/>
                        </a:rPr>
                        <a:t>volta</a:t>
                      </a:r>
                      <a:r>
                        <a:rPr kumimoji="0" lang="en-US" sz="1200" kern="1200" dirty="0">
                          <a:solidFill>
                            <a:schemeClr val="dk1"/>
                          </a:solidFill>
                          <a:effectLst/>
                          <a:latin typeface="+mn-lt"/>
                          <a:ea typeface="+mn-ea"/>
                          <a:cs typeface="+mn-cs"/>
                        </a:rPr>
                        <a:t> </a:t>
                      </a:r>
                      <a:r>
                        <a:rPr kumimoji="0" lang="en-US" sz="1200" kern="1200" dirty="0" err="1">
                          <a:solidFill>
                            <a:schemeClr val="dk1"/>
                          </a:solidFill>
                          <a:effectLst/>
                          <a:latin typeface="+mn-lt"/>
                          <a:ea typeface="+mn-ea"/>
                          <a:cs typeface="+mn-cs"/>
                        </a:rPr>
                        <a:t>avviata</a:t>
                      </a:r>
                      <a:r>
                        <a:rPr kumimoji="0" lang="en-US" sz="1200" kern="1200" dirty="0">
                          <a:solidFill>
                            <a:schemeClr val="dk1"/>
                          </a:solidFill>
                          <a:effectLst/>
                          <a:latin typeface="+mn-lt"/>
                          <a:ea typeface="+mn-ea"/>
                          <a:cs typeface="+mn-cs"/>
                        </a:rPr>
                        <a:t> la </a:t>
                      </a:r>
                      <a:r>
                        <a:rPr kumimoji="0" lang="en-US" sz="1200" kern="1200" dirty="0" err="1">
                          <a:solidFill>
                            <a:schemeClr val="dk1"/>
                          </a:solidFill>
                          <a:effectLst/>
                          <a:latin typeface="+mn-lt"/>
                          <a:ea typeface="+mn-ea"/>
                          <a:cs typeface="+mn-cs"/>
                        </a:rPr>
                        <a:t>risposta</a:t>
                      </a:r>
                      <a:r>
                        <a:rPr kumimoji="0" lang="en-US" sz="1200" kern="1200" dirty="0">
                          <a:solidFill>
                            <a:schemeClr val="dk1"/>
                          </a:solidFill>
                          <a:effectLst/>
                          <a:latin typeface="+mn-lt"/>
                          <a:ea typeface="+mn-ea"/>
                          <a:cs typeface="+mn-cs"/>
                        </a:rPr>
                        <a:t> </a:t>
                      </a:r>
                      <a:r>
                        <a:rPr kumimoji="0" lang="en-US" sz="1200" kern="1200" dirty="0" err="1">
                          <a:solidFill>
                            <a:schemeClr val="dk1"/>
                          </a:solidFill>
                          <a:effectLst/>
                          <a:latin typeface="+mn-lt"/>
                          <a:ea typeface="+mn-ea"/>
                          <a:cs typeface="+mn-cs"/>
                        </a:rPr>
                        <a:t>motoria</a:t>
                      </a:r>
                      <a:r>
                        <a:rPr kumimoji="0" lang="en-US" sz="1200" kern="1200" dirty="0">
                          <a:solidFill>
                            <a:schemeClr val="dk1"/>
                          </a:solidFill>
                          <a:effectLst/>
                          <a:latin typeface="+mn-lt"/>
                          <a:ea typeface="+mn-ea"/>
                          <a:cs typeface="+mn-cs"/>
                        </a:rPr>
                        <a:t>, </a:t>
                      </a:r>
                      <a:r>
                        <a:rPr kumimoji="0" lang="en-US" sz="1200" kern="1200" dirty="0" err="1">
                          <a:solidFill>
                            <a:schemeClr val="dk1"/>
                          </a:solidFill>
                          <a:effectLst/>
                          <a:latin typeface="+mn-lt"/>
                          <a:ea typeface="+mn-ea"/>
                          <a:cs typeface="+mn-cs"/>
                        </a:rPr>
                        <a:t>entra</a:t>
                      </a:r>
                      <a:r>
                        <a:rPr kumimoji="0" lang="en-US" sz="1200" kern="1200" dirty="0">
                          <a:solidFill>
                            <a:schemeClr val="dk1"/>
                          </a:solidFill>
                          <a:effectLst/>
                          <a:latin typeface="+mn-lt"/>
                          <a:ea typeface="+mn-ea"/>
                          <a:cs typeface="+mn-cs"/>
                        </a:rPr>
                        <a:t> in </a:t>
                      </a:r>
                      <a:r>
                        <a:rPr kumimoji="0" lang="en-US" sz="1200" kern="1200" dirty="0" err="1">
                          <a:solidFill>
                            <a:schemeClr val="dk1"/>
                          </a:solidFill>
                          <a:effectLst/>
                          <a:latin typeface="+mn-lt"/>
                          <a:ea typeface="+mn-ea"/>
                          <a:cs typeface="+mn-cs"/>
                        </a:rPr>
                        <a:t>gioco</a:t>
                      </a:r>
                      <a:r>
                        <a:rPr kumimoji="0" lang="en-US" sz="1200" kern="1200" dirty="0">
                          <a:solidFill>
                            <a:schemeClr val="dk1"/>
                          </a:solidFill>
                          <a:effectLst/>
                          <a:latin typeface="+mn-lt"/>
                          <a:ea typeface="+mn-ea"/>
                          <a:cs typeface="+mn-cs"/>
                        </a:rPr>
                        <a:t> </a:t>
                      </a:r>
                      <a:r>
                        <a:rPr kumimoji="0" lang="en-US" sz="1200" kern="1200" dirty="0" err="1">
                          <a:solidFill>
                            <a:schemeClr val="dk1"/>
                          </a:solidFill>
                          <a:effectLst/>
                          <a:latin typeface="+mn-lt"/>
                          <a:ea typeface="+mn-ea"/>
                          <a:cs typeface="+mn-cs"/>
                        </a:rPr>
                        <a:t>dopo</a:t>
                      </a:r>
                      <a:r>
                        <a:rPr kumimoji="0" lang="en-US" sz="1200" kern="1200" dirty="0">
                          <a:solidFill>
                            <a:schemeClr val="dk1"/>
                          </a:solidFill>
                          <a:effectLst/>
                          <a:latin typeface="+mn-lt"/>
                          <a:ea typeface="+mn-ea"/>
                          <a:cs typeface="+mn-cs"/>
                        </a:rPr>
                        <a:t> la velocità di </a:t>
                      </a:r>
                      <a:r>
                        <a:rPr kumimoji="0" lang="en-US" sz="1200" kern="1200" dirty="0" err="1">
                          <a:solidFill>
                            <a:schemeClr val="dk1"/>
                          </a:solidFill>
                          <a:effectLst/>
                          <a:latin typeface="+mn-lt"/>
                          <a:ea typeface="+mn-ea"/>
                          <a:cs typeface="+mn-cs"/>
                        </a:rPr>
                        <a:t>reazione</a:t>
                      </a:r>
                      <a:r>
                        <a:rPr kumimoji="0" lang="en-US" sz="1200" kern="1200" dirty="0">
                          <a:solidFill>
                            <a:schemeClr val="dk1"/>
                          </a:solidFill>
                          <a:effectLst/>
                          <a:latin typeface="+mn-lt"/>
                          <a:ea typeface="+mn-ea"/>
                          <a:cs typeface="+mn-cs"/>
                        </a:rPr>
                        <a:t> e </a:t>
                      </a:r>
                      <a:r>
                        <a:rPr kumimoji="0" lang="en-US" sz="1200" kern="1200" dirty="0" err="1">
                          <a:solidFill>
                            <a:schemeClr val="dk1"/>
                          </a:solidFill>
                          <a:effectLst/>
                          <a:latin typeface="+mn-lt"/>
                          <a:ea typeface="+mn-ea"/>
                          <a:cs typeface="+mn-cs"/>
                        </a:rPr>
                        <a:t>dipende</a:t>
                      </a:r>
                      <a:r>
                        <a:rPr kumimoji="0" lang="en-US" sz="1200" kern="1200" dirty="0">
                          <a:solidFill>
                            <a:schemeClr val="dk1"/>
                          </a:solidFill>
                          <a:effectLst/>
                          <a:latin typeface="+mn-lt"/>
                          <a:ea typeface="+mn-ea"/>
                          <a:cs typeface="+mn-cs"/>
                        </a:rPr>
                        <a:t> </a:t>
                      </a:r>
                      <a:r>
                        <a:rPr kumimoji="0" lang="en-US" sz="1200" kern="1200" dirty="0" err="1">
                          <a:solidFill>
                            <a:schemeClr val="dk1"/>
                          </a:solidFill>
                          <a:effectLst/>
                          <a:latin typeface="+mn-lt"/>
                          <a:ea typeface="+mn-ea"/>
                          <a:cs typeface="+mn-cs"/>
                        </a:rPr>
                        <a:t>dalla</a:t>
                      </a:r>
                      <a:r>
                        <a:rPr kumimoji="0" lang="en-US" sz="1200" kern="1200" dirty="0">
                          <a:solidFill>
                            <a:schemeClr val="dk1"/>
                          </a:solidFill>
                          <a:effectLst/>
                          <a:latin typeface="+mn-lt"/>
                          <a:ea typeface="+mn-ea"/>
                          <a:cs typeface="+mn-cs"/>
                        </a:rPr>
                        <a:t> </a:t>
                      </a:r>
                      <a:r>
                        <a:rPr kumimoji="0" lang="en-US" sz="1200" kern="1200" dirty="0" err="1">
                          <a:solidFill>
                            <a:schemeClr val="dk1"/>
                          </a:solidFill>
                          <a:effectLst/>
                          <a:latin typeface="+mn-lt"/>
                          <a:ea typeface="+mn-ea"/>
                          <a:cs typeface="+mn-cs"/>
                        </a:rPr>
                        <a:t>costituzione</a:t>
                      </a:r>
                      <a:r>
                        <a:rPr kumimoji="0" lang="en-US" sz="1200" kern="1200" dirty="0">
                          <a:solidFill>
                            <a:schemeClr val="dk1"/>
                          </a:solidFill>
                          <a:effectLst/>
                          <a:latin typeface="+mn-lt"/>
                          <a:ea typeface="+mn-ea"/>
                          <a:cs typeface="+mn-cs"/>
                        </a:rPr>
                        <a:t> </a:t>
                      </a:r>
                      <a:r>
                        <a:rPr kumimoji="0" lang="en-US" sz="1200" kern="1200" dirty="0" err="1">
                          <a:solidFill>
                            <a:schemeClr val="dk1"/>
                          </a:solidFill>
                          <a:effectLst/>
                          <a:latin typeface="+mn-lt"/>
                          <a:ea typeface="+mn-ea"/>
                          <a:cs typeface="+mn-cs"/>
                        </a:rPr>
                        <a:t>biochimica</a:t>
                      </a:r>
                      <a:r>
                        <a:rPr kumimoji="0" lang="en-US" sz="1200" kern="1200" dirty="0">
                          <a:solidFill>
                            <a:schemeClr val="dk1"/>
                          </a:solidFill>
                          <a:effectLst/>
                          <a:latin typeface="+mn-lt"/>
                          <a:ea typeface="+mn-ea"/>
                          <a:cs typeface="+mn-cs"/>
                        </a:rPr>
                        <a:t> del </a:t>
                      </a:r>
                      <a:r>
                        <a:rPr kumimoji="0" lang="en-US" sz="1200" kern="1200" dirty="0" err="1">
                          <a:solidFill>
                            <a:schemeClr val="dk1"/>
                          </a:solidFill>
                          <a:effectLst/>
                          <a:latin typeface="+mn-lt"/>
                          <a:ea typeface="+mn-ea"/>
                          <a:cs typeface="+mn-cs"/>
                        </a:rPr>
                        <a:t>muscolo</a:t>
                      </a:r>
                      <a:r>
                        <a:rPr kumimoji="0" lang="en-US" sz="1200" kern="1200" dirty="0">
                          <a:solidFill>
                            <a:schemeClr val="dk1"/>
                          </a:solidFill>
                          <a:effectLst/>
                          <a:latin typeface="+mn-lt"/>
                          <a:ea typeface="+mn-ea"/>
                          <a:cs typeface="+mn-cs"/>
                        </a:rPr>
                        <a:t> </a:t>
                      </a:r>
                      <a:r>
                        <a:rPr kumimoji="0" lang="en-US" sz="1200" kern="1200" dirty="0" err="1">
                          <a:solidFill>
                            <a:schemeClr val="dk1"/>
                          </a:solidFill>
                          <a:effectLst/>
                          <a:latin typeface="+mn-lt"/>
                          <a:ea typeface="+mn-ea"/>
                          <a:cs typeface="+mn-cs"/>
                        </a:rPr>
                        <a:t>scheletrico</a:t>
                      </a:r>
                      <a:r>
                        <a:rPr kumimoji="0" lang="en-US" sz="1200" kern="1200" dirty="0">
                          <a:solidFill>
                            <a:schemeClr val="dk1"/>
                          </a:solidFill>
                          <a:effectLst/>
                          <a:latin typeface="+mn-lt"/>
                          <a:ea typeface="+mn-ea"/>
                          <a:cs typeface="+mn-cs"/>
                        </a:rPr>
                        <a:t> in </a:t>
                      </a:r>
                      <a:r>
                        <a:rPr kumimoji="0" lang="en-US" sz="1200" kern="1200" dirty="0" err="1">
                          <a:solidFill>
                            <a:schemeClr val="dk1"/>
                          </a:solidFill>
                          <a:effectLst/>
                          <a:latin typeface="+mn-lt"/>
                          <a:ea typeface="+mn-ea"/>
                          <a:cs typeface="+mn-cs"/>
                        </a:rPr>
                        <a:t>particolare</a:t>
                      </a:r>
                      <a:r>
                        <a:rPr kumimoji="0" lang="en-US" sz="1200" kern="1200" dirty="0">
                          <a:solidFill>
                            <a:schemeClr val="dk1"/>
                          </a:solidFill>
                          <a:effectLst/>
                          <a:latin typeface="+mn-lt"/>
                          <a:ea typeface="+mn-ea"/>
                          <a:cs typeface="+mn-cs"/>
                        </a:rPr>
                        <a:t> dal </a:t>
                      </a:r>
                      <a:r>
                        <a:rPr kumimoji="0" lang="en-US" sz="1200" kern="1200" dirty="0" err="1">
                          <a:solidFill>
                            <a:schemeClr val="dk1"/>
                          </a:solidFill>
                          <a:effectLst/>
                          <a:latin typeface="+mn-lt"/>
                          <a:ea typeface="+mn-ea"/>
                          <a:cs typeface="+mn-cs"/>
                        </a:rPr>
                        <a:t>tipo</a:t>
                      </a:r>
                      <a:r>
                        <a:rPr kumimoji="0" lang="en-US" sz="1200" kern="1200" dirty="0">
                          <a:solidFill>
                            <a:schemeClr val="dk1"/>
                          </a:solidFill>
                          <a:effectLst/>
                          <a:latin typeface="+mn-lt"/>
                          <a:ea typeface="+mn-ea"/>
                          <a:cs typeface="+mn-cs"/>
                        </a:rPr>
                        <a:t> di </a:t>
                      </a:r>
                      <a:r>
                        <a:rPr kumimoji="0" lang="en-US" sz="1200" kern="1200" dirty="0" err="1">
                          <a:solidFill>
                            <a:schemeClr val="dk1"/>
                          </a:solidFill>
                          <a:effectLst/>
                          <a:latin typeface="+mn-lt"/>
                          <a:ea typeface="+mn-ea"/>
                          <a:cs typeface="+mn-cs"/>
                        </a:rPr>
                        <a:t>fibre</a:t>
                      </a:r>
                      <a:r>
                        <a:rPr kumimoji="0" lang="en-US" sz="1200" kern="1200" dirty="0">
                          <a:solidFill>
                            <a:schemeClr val="dk1"/>
                          </a:solidFill>
                          <a:effectLst/>
                          <a:latin typeface="+mn-lt"/>
                          <a:ea typeface="+mn-ea"/>
                          <a:cs typeface="+mn-cs"/>
                        </a:rPr>
                        <a:t>, </a:t>
                      </a:r>
                      <a:r>
                        <a:rPr kumimoji="0" lang="en-US" sz="1200" kern="1200" dirty="0" err="1">
                          <a:solidFill>
                            <a:schemeClr val="dk1"/>
                          </a:solidFill>
                          <a:effectLst/>
                          <a:latin typeface="+mn-lt"/>
                          <a:ea typeface="+mn-ea"/>
                          <a:cs typeface="+mn-cs"/>
                        </a:rPr>
                        <a:t>dalla</a:t>
                      </a:r>
                      <a:r>
                        <a:rPr kumimoji="0" lang="en-US" sz="1200" kern="1200" dirty="0">
                          <a:solidFill>
                            <a:schemeClr val="dk1"/>
                          </a:solidFill>
                          <a:effectLst/>
                          <a:latin typeface="+mn-lt"/>
                          <a:ea typeface="+mn-ea"/>
                          <a:cs typeface="+mn-cs"/>
                        </a:rPr>
                        <a:t> </a:t>
                      </a:r>
                      <a:r>
                        <a:rPr kumimoji="0" lang="en-US" sz="1200" kern="1200" dirty="0" err="1">
                          <a:solidFill>
                            <a:schemeClr val="dk1"/>
                          </a:solidFill>
                          <a:effectLst/>
                          <a:latin typeface="+mn-lt"/>
                          <a:ea typeface="+mn-ea"/>
                          <a:cs typeface="+mn-cs"/>
                        </a:rPr>
                        <a:t>quantità</a:t>
                      </a:r>
                      <a:r>
                        <a:rPr kumimoji="0" lang="en-US" sz="1200" kern="1200" dirty="0">
                          <a:solidFill>
                            <a:schemeClr val="dk1"/>
                          </a:solidFill>
                          <a:effectLst/>
                          <a:latin typeface="+mn-lt"/>
                          <a:ea typeface="+mn-ea"/>
                          <a:cs typeface="+mn-cs"/>
                        </a:rPr>
                        <a:t> di </a:t>
                      </a:r>
                      <a:r>
                        <a:rPr kumimoji="0" lang="en-US" sz="1200" kern="1200" dirty="0" err="1">
                          <a:solidFill>
                            <a:schemeClr val="dk1"/>
                          </a:solidFill>
                          <a:effectLst/>
                          <a:latin typeface="+mn-lt"/>
                          <a:ea typeface="+mn-ea"/>
                          <a:cs typeface="+mn-cs"/>
                        </a:rPr>
                        <a:t>energia</a:t>
                      </a:r>
                      <a:r>
                        <a:rPr kumimoji="0" lang="en-US" sz="1200" kern="1200" dirty="0">
                          <a:solidFill>
                            <a:schemeClr val="dk1"/>
                          </a:solidFill>
                          <a:effectLst/>
                          <a:latin typeface="+mn-lt"/>
                          <a:ea typeface="+mn-ea"/>
                          <a:cs typeface="+mn-cs"/>
                        </a:rPr>
                        <a:t> di pronto </a:t>
                      </a:r>
                      <a:r>
                        <a:rPr kumimoji="0" lang="en-US" sz="1200" kern="1200" dirty="0" err="1">
                          <a:solidFill>
                            <a:schemeClr val="dk1"/>
                          </a:solidFill>
                          <a:effectLst/>
                          <a:latin typeface="+mn-lt"/>
                          <a:ea typeface="+mn-ea"/>
                          <a:cs typeface="+mn-cs"/>
                        </a:rPr>
                        <a:t>utilizzo</a:t>
                      </a:r>
                      <a:r>
                        <a:rPr kumimoji="0" lang="en-US" sz="1200" kern="1200" dirty="0">
                          <a:solidFill>
                            <a:schemeClr val="dk1"/>
                          </a:solidFill>
                          <a:effectLst/>
                          <a:latin typeface="+mn-lt"/>
                          <a:ea typeface="+mn-ea"/>
                          <a:cs typeface="+mn-cs"/>
                        </a:rPr>
                        <a:t>, </a:t>
                      </a:r>
                      <a:r>
                        <a:rPr kumimoji="0" lang="en-US" sz="1200" kern="1200" dirty="0" err="1">
                          <a:solidFill>
                            <a:schemeClr val="dk1"/>
                          </a:solidFill>
                          <a:effectLst/>
                          <a:latin typeface="+mn-lt"/>
                          <a:ea typeface="+mn-ea"/>
                          <a:cs typeface="+mn-cs"/>
                        </a:rPr>
                        <a:t>dall’ampiezza</a:t>
                      </a:r>
                      <a:r>
                        <a:rPr kumimoji="0" lang="en-US" sz="1200" kern="1200" dirty="0">
                          <a:solidFill>
                            <a:schemeClr val="dk1"/>
                          </a:solidFill>
                          <a:effectLst/>
                          <a:latin typeface="+mn-lt"/>
                          <a:ea typeface="+mn-ea"/>
                          <a:cs typeface="+mn-cs"/>
                        </a:rPr>
                        <a:t> e </a:t>
                      </a:r>
                      <a:r>
                        <a:rPr kumimoji="0" lang="en-US" sz="1200" kern="1200" dirty="0" err="1">
                          <a:solidFill>
                            <a:schemeClr val="dk1"/>
                          </a:solidFill>
                          <a:effectLst/>
                          <a:latin typeface="+mn-lt"/>
                          <a:ea typeface="+mn-ea"/>
                          <a:cs typeface="+mn-cs"/>
                        </a:rPr>
                        <a:t>dalla</a:t>
                      </a:r>
                      <a:r>
                        <a:rPr kumimoji="0" lang="en-US" sz="1200" kern="1200" dirty="0">
                          <a:solidFill>
                            <a:schemeClr val="dk1"/>
                          </a:solidFill>
                          <a:effectLst/>
                          <a:latin typeface="+mn-lt"/>
                          <a:ea typeface="+mn-ea"/>
                          <a:cs typeface="+mn-cs"/>
                        </a:rPr>
                        <a:t> </a:t>
                      </a:r>
                      <a:r>
                        <a:rPr kumimoji="0" lang="en-US" sz="1200" kern="1200" dirty="0" err="1">
                          <a:solidFill>
                            <a:schemeClr val="dk1"/>
                          </a:solidFill>
                          <a:effectLst/>
                          <a:latin typeface="+mn-lt"/>
                          <a:ea typeface="+mn-ea"/>
                          <a:cs typeface="+mn-cs"/>
                        </a:rPr>
                        <a:t>frequenza</a:t>
                      </a:r>
                      <a:r>
                        <a:rPr kumimoji="0" lang="en-US" sz="1200" kern="1200" dirty="0">
                          <a:solidFill>
                            <a:schemeClr val="dk1"/>
                          </a:solidFill>
                          <a:effectLst/>
                          <a:latin typeface="+mn-lt"/>
                          <a:ea typeface="+mn-ea"/>
                          <a:cs typeface="+mn-cs"/>
                        </a:rPr>
                        <a:t> del gesto</a:t>
                      </a:r>
                    </a:p>
                    <a:p>
                      <a:pPr lvl="0"/>
                      <a:r>
                        <a:rPr kumimoji="0" lang="en-US" sz="1200" kern="1200" dirty="0">
                          <a:solidFill>
                            <a:schemeClr val="dk1"/>
                          </a:solidFill>
                          <a:effectLst/>
                          <a:latin typeface="+mn-lt"/>
                          <a:ea typeface="+mn-ea"/>
                          <a:cs typeface="+mn-cs"/>
                        </a:rPr>
                        <a:t>è </a:t>
                      </a:r>
                      <a:r>
                        <a:rPr kumimoji="0" lang="en-US" sz="1200" kern="1200" dirty="0" err="1">
                          <a:solidFill>
                            <a:schemeClr val="dk1"/>
                          </a:solidFill>
                          <a:effectLst/>
                          <a:latin typeface="+mn-lt"/>
                          <a:ea typeface="+mn-ea"/>
                          <a:cs typeface="+mn-cs"/>
                        </a:rPr>
                        <a:t>legata</a:t>
                      </a:r>
                      <a:r>
                        <a:rPr kumimoji="0" lang="en-US" sz="1200" kern="1200" dirty="0">
                          <a:solidFill>
                            <a:schemeClr val="dk1"/>
                          </a:solidFill>
                          <a:effectLst/>
                          <a:latin typeface="+mn-lt"/>
                          <a:ea typeface="+mn-ea"/>
                          <a:cs typeface="+mn-cs"/>
                        </a:rPr>
                        <a:t> </a:t>
                      </a:r>
                      <a:r>
                        <a:rPr kumimoji="0" lang="en-US" sz="1200" kern="1200" dirty="0" err="1">
                          <a:solidFill>
                            <a:schemeClr val="dk1"/>
                          </a:solidFill>
                          <a:effectLst/>
                          <a:latin typeface="+mn-lt"/>
                          <a:ea typeface="+mn-ea"/>
                          <a:cs typeface="+mn-cs"/>
                        </a:rPr>
                        <a:t>fortemente</a:t>
                      </a:r>
                      <a:r>
                        <a:rPr kumimoji="0" lang="en-US" sz="1200" kern="1200" dirty="0">
                          <a:solidFill>
                            <a:schemeClr val="dk1"/>
                          </a:solidFill>
                          <a:effectLst/>
                          <a:latin typeface="+mn-lt"/>
                          <a:ea typeface="+mn-ea"/>
                          <a:cs typeface="+mn-cs"/>
                        </a:rPr>
                        <a:t> a </a:t>
                      </a:r>
                      <a:r>
                        <a:rPr kumimoji="0" lang="en-US" sz="1200" kern="1200" dirty="0" err="1">
                          <a:solidFill>
                            <a:schemeClr val="dk1"/>
                          </a:solidFill>
                          <a:effectLst/>
                          <a:latin typeface="+mn-lt"/>
                          <a:ea typeface="+mn-ea"/>
                          <a:cs typeface="+mn-cs"/>
                        </a:rPr>
                        <a:t>fattori</a:t>
                      </a:r>
                      <a:r>
                        <a:rPr kumimoji="0" lang="en-US" sz="1200" kern="1200" dirty="0">
                          <a:solidFill>
                            <a:schemeClr val="dk1"/>
                          </a:solidFill>
                          <a:effectLst/>
                          <a:latin typeface="+mn-lt"/>
                          <a:ea typeface="+mn-ea"/>
                          <a:cs typeface="+mn-cs"/>
                        </a:rPr>
                        <a:t> </a:t>
                      </a:r>
                      <a:r>
                        <a:rPr kumimoji="0" lang="en-US" sz="1200" kern="1200" dirty="0" err="1">
                          <a:solidFill>
                            <a:schemeClr val="dk1"/>
                          </a:solidFill>
                          <a:effectLst/>
                          <a:latin typeface="+mn-lt"/>
                          <a:ea typeface="+mn-ea"/>
                          <a:cs typeface="+mn-cs"/>
                        </a:rPr>
                        <a:t>genetici</a:t>
                      </a:r>
                      <a:r>
                        <a:rPr kumimoji="0" lang="en-US" sz="1200" kern="1200" dirty="0">
                          <a:solidFill>
                            <a:schemeClr val="dk1"/>
                          </a:solidFill>
                          <a:effectLst/>
                          <a:latin typeface="+mn-lt"/>
                          <a:ea typeface="+mn-ea"/>
                          <a:cs typeface="+mn-cs"/>
                        </a:rPr>
                        <a:t> e </a:t>
                      </a:r>
                      <a:r>
                        <a:rPr kumimoji="0" lang="en-US" sz="1200" kern="1200" dirty="0" err="1">
                          <a:solidFill>
                            <a:schemeClr val="dk1"/>
                          </a:solidFill>
                          <a:effectLst/>
                          <a:latin typeface="+mn-lt"/>
                          <a:ea typeface="+mn-ea"/>
                          <a:cs typeface="+mn-cs"/>
                        </a:rPr>
                        <a:t>l’allenamento</a:t>
                      </a:r>
                      <a:r>
                        <a:rPr kumimoji="0" lang="en-US" sz="1200" kern="1200" dirty="0">
                          <a:solidFill>
                            <a:schemeClr val="dk1"/>
                          </a:solidFill>
                          <a:effectLst/>
                          <a:latin typeface="+mn-lt"/>
                          <a:ea typeface="+mn-ea"/>
                          <a:cs typeface="+mn-cs"/>
                        </a:rPr>
                        <a:t> migliora solo in parte le </a:t>
                      </a:r>
                      <a:r>
                        <a:rPr kumimoji="0" lang="en-US" sz="1200" kern="1200" dirty="0" err="1">
                          <a:solidFill>
                            <a:schemeClr val="dk1"/>
                          </a:solidFill>
                          <a:effectLst/>
                          <a:latin typeface="+mn-lt"/>
                          <a:ea typeface="+mn-ea"/>
                          <a:cs typeface="+mn-cs"/>
                        </a:rPr>
                        <a:t>prestazioni</a:t>
                      </a:r>
                      <a:r>
                        <a:rPr kumimoji="0" lang="en-US" sz="1200" kern="1200" dirty="0">
                          <a:solidFill>
                            <a:schemeClr val="dk1"/>
                          </a:solidFill>
                          <a:effectLst/>
                          <a:latin typeface="+mn-lt"/>
                          <a:ea typeface="+mn-ea"/>
                          <a:cs typeface="+mn-cs"/>
                        </a:rPr>
                        <a:t>. </a:t>
                      </a:r>
                    </a:p>
                    <a:p>
                      <a:pPr lvl="0"/>
                      <a:r>
                        <a:rPr kumimoji="0" lang="en-US" sz="1200" b="1" i="1" kern="1200" dirty="0">
                          <a:solidFill>
                            <a:schemeClr val="dk1"/>
                          </a:solidFill>
                          <a:effectLst/>
                          <a:latin typeface="+mn-lt"/>
                          <a:ea typeface="+mn-ea"/>
                          <a:cs typeface="+mn-cs"/>
                        </a:rPr>
                        <a:t>Si </a:t>
                      </a:r>
                      <a:r>
                        <a:rPr kumimoji="0" lang="en-US" sz="1200" b="1" i="1" kern="1200" dirty="0" err="1">
                          <a:solidFill>
                            <a:schemeClr val="dk1"/>
                          </a:solidFill>
                          <a:effectLst/>
                          <a:latin typeface="+mn-lt"/>
                          <a:ea typeface="+mn-ea"/>
                          <a:cs typeface="+mn-cs"/>
                        </a:rPr>
                        <a:t>sviluppa</a:t>
                      </a:r>
                      <a:r>
                        <a:rPr kumimoji="0" lang="en-US" sz="1200" b="1" i="1" kern="1200" dirty="0">
                          <a:solidFill>
                            <a:schemeClr val="dk1"/>
                          </a:solidFill>
                          <a:effectLst/>
                          <a:latin typeface="+mn-lt"/>
                          <a:ea typeface="+mn-ea"/>
                          <a:cs typeface="+mn-cs"/>
                        </a:rPr>
                        <a:t> </a:t>
                      </a:r>
                      <a:r>
                        <a:rPr kumimoji="0" lang="en-US" sz="1200" b="1" i="1" kern="1200" dirty="0" err="1">
                          <a:solidFill>
                            <a:schemeClr val="dk1"/>
                          </a:solidFill>
                          <a:effectLst/>
                          <a:latin typeface="+mn-lt"/>
                          <a:ea typeface="+mn-ea"/>
                          <a:cs typeface="+mn-cs"/>
                        </a:rPr>
                        <a:t>tra</a:t>
                      </a:r>
                      <a:r>
                        <a:rPr kumimoji="0" lang="en-US" sz="1200" b="1" i="1" kern="1200" dirty="0">
                          <a:solidFill>
                            <a:schemeClr val="dk1"/>
                          </a:solidFill>
                          <a:effectLst/>
                          <a:latin typeface="+mn-lt"/>
                          <a:ea typeface="+mn-ea"/>
                          <a:cs typeface="+mn-cs"/>
                        </a:rPr>
                        <a:t> </a:t>
                      </a:r>
                      <a:r>
                        <a:rPr kumimoji="0" lang="en-US" sz="1200" b="1" i="1" kern="1200" dirty="0" err="1">
                          <a:solidFill>
                            <a:schemeClr val="dk1"/>
                          </a:solidFill>
                          <a:effectLst/>
                          <a:latin typeface="+mn-lt"/>
                          <a:ea typeface="+mn-ea"/>
                          <a:cs typeface="+mn-cs"/>
                        </a:rPr>
                        <a:t>i</a:t>
                      </a:r>
                      <a:r>
                        <a:rPr kumimoji="0" lang="en-US" sz="1200" b="1" i="1" kern="1200" dirty="0">
                          <a:solidFill>
                            <a:schemeClr val="dk1"/>
                          </a:solidFill>
                          <a:effectLst/>
                          <a:latin typeface="+mn-lt"/>
                          <a:ea typeface="+mn-ea"/>
                          <a:cs typeface="+mn-cs"/>
                        </a:rPr>
                        <a:t> </a:t>
                      </a:r>
                      <a:r>
                        <a:rPr kumimoji="0" lang="en-US" sz="1200" b="1" i="1" u="sng" kern="1200" dirty="0">
                          <a:solidFill>
                            <a:schemeClr val="dk1"/>
                          </a:solidFill>
                          <a:effectLst/>
                          <a:latin typeface="+mn-lt"/>
                          <a:ea typeface="+mn-ea"/>
                          <a:cs typeface="+mn-cs"/>
                        </a:rPr>
                        <a:t>13 e </a:t>
                      </a:r>
                      <a:r>
                        <a:rPr kumimoji="0" lang="en-US" sz="1200" b="1" i="1" u="sng" kern="1200" dirty="0" err="1">
                          <a:solidFill>
                            <a:schemeClr val="dk1"/>
                          </a:solidFill>
                          <a:effectLst/>
                          <a:latin typeface="+mn-lt"/>
                          <a:ea typeface="+mn-ea"/>
                          <a:cs typeface="+mn-cs"/>
                        </a:rPr>
                        <a:t>i</a:t>
                      </a:r>
                      <a:r>
                        <a:rPr kumimoji="0" lang="en-US" sz="1200" b="1" i="1" u="sng" kern="1200" dirty="0">
                          <a:solidFill>
                            <a:schemeClr val="dk1"/>
                          </a:solidFill>
                          <a:effectLst/>
                          <a:latin typeface="+mn-lt"/>
                          <a:ea typeface="+mn-ea"/>
                          <a:cs typeface="+mn-cs"/>
                        </a:rPr>
                        <a:t> 16 </a:t>
                      </a:r>
                      <a:r>
                        <a:rPr kumimoji="0" lang="en-US" sz="1200" b="1" i="1" u="sng" kern="1200" dirty="0" err="1">
                          <a:solidFill>
                            <a:schemeClr val="dk1"/>
                          </a:solidFill>
                          <a:effectLst/>
                          <a:latin typeface="+mn-lt"/>
                          <a:ea typeface="+mn-ea"/>
                          <a:cs typeface="+mn-cs"/>
                        </a:rPr>
                        <a:t>anni</a:t>
                      </a:r>
                      <a:r>
                        <a:rPr kumimoji="0" lang="en-US" sz="1200" b="1" i="1" u="sng" kern="1200" dirty="0">
                          <a:solidFill>
                            <a:schemeClr val="dk1"/>
                          </a:solidFill>
                          <a:effectLst/>
                          <a:latin typeface="+mn-lt"/>
                          <a:ea typeface="+mn-ea"/>
                          <a:cs typeface="+mn-cs"/>
                        </a:rPr>
                        <a:t> </a:t>
                      </a:r>
                      <a:r>
                        <a:rPr kumimoji="0" lang="en-US" sz="1200" b="1" i="1" kern="1200" dirty="0">
                          <a:solidFill>
                            <a:schemeClr val="dk1"/>
                          </a:solidFill>
                          <a:effectLst/>
                          <a:latin typeface="+mn-lt"/>
                          <a:ea typeface="+mn-ea"/>
                          <a:cs typeface="+mn-cs"/>
                        </a:rPr>
                        <a:t>in </a:t>
                      </a:r>
                      <a:r>
                        <a:rPr kumimoji="0" lang="en-US" sz="1200" b="1" i="1" kern="1200" dirty="0" err="1">
                          <a:solidFill>
                            <a:schemeClr val="dk1"/>
                          </a:solidFill>
                          <a:effectLst/>
                          <a:latin typeface="+mn-lt"/>
                          <a:ea typeface="+mn-ea"/>
                          <a:cs typeface="+mn-cs"/>
                        </a:rPr>
                        <a:t>relazione</a:t>
                      </a:r>
                      <a:r>
                        <a:rPr kumimoji="0" lang="en-US" sz="1200" b="1" i="1" kern="1200" dirty="0">
                          <a:solidFill>
                            <a:schemeClr val="dk1"/>
                          </a:solidFill>
                          <a:effectLst/>
                          <a:latin typeface="+mn-lt"/>
                          <a:ea typeface="+mn-ea"/>
                          <a:cs typeface="+mn-cs"/>
                        </a:rPr>
                        <a:t> </a:t>
                      </a:r>
                      <a:r>
                        <a:rPr kumimoji="0" lang="en-US" sz="1200" b="1" i="1" kern="1200" dirty="0" err="1">
                          <a:solidFill>
                            <a:schemeClr val="dk1"/>
                          </a:solidFill>
                          <a:effectLst/>
                          <a:latin typeface="+mn-lt"/>
                          <a:ea typeface="+mn-ea"/>
                          <a:cs typeface="+mn-cs"/>
                        </a:rPr>
                        <a:t>allo</a:t>
                      </a:r>
                      <a:r>
                        <a:rPr kumimoji="0" lang="en-US" sz="1200" b="1" i="1" kern="1200" dirty="0">
                          <a:solidFill>
                            <a:schemeClr val="dk1"/>
                          </a:solidFill>
                          <a:effectLst/>
                          <a:latin typeface="+mn-lt"/>
                          <a:ea typeface="+mn-ea"/>
                          <a:cs typeface="+mn-cs"/>
                        </a:rPr>
                        <a:t> </a:t>
                      </a:r>
                      <a:r>
                        <a:rPr kumimoji="0" lang="en-US" sz="1200" b="1" i="1" kern="1200" dirty="0" err="1">
                          <a:solidFill>
                            <a:schemeClr val="dk1"/>
                          </a:solidFill>
                          <a:effectLst/>
                          <a:latin typeface="+mn-lt"/>
                          <a:ea typeface="+mn-ea"/>
                          <a:cs typeface="+mn-cs"/>
                        </a:rPr>
                        <a:t>sviluppo</a:t>
                      </a:r>
                      <a:r>
                        <a:rPr kumimoji="0" lang="en-US" sz="1200" b="1" i="1" kern="1200" dirty="0">
                          <a:solidFill>
                            <a:schemeClr val="dk1"/>
                          </a:solidFill>
                          <a:effectLst/>
                          <a:latin typeface="+mn-lt"/>
                          <a:ea typeface="+mn-ea"/>
                          <a:cs typeface="+mn-cs"/>
                        </a:rPr>
                        <a:t> </a:t>
                      </a:r>
                      <a:r>
                        <a:rPr kumimoji="0" lang="en-US" sz="1200" b="1" i="1" kern="1200" dirty="0" err="1">
                          <a:solidFill>
                            <a:schemeClr val="dk1"/>
                          </a:solidFill>
                          <a:effectLst/>
                          <a:latin typeface="+mn-lt"/>
                          <a:ea typeface="+mn-ea"/>
                          <a:cs typeface="+mn-cs"/>
                        </a:rPr>
                        <a:t>della</a:t>
                      </a:r>
                      <a:r>
                        <a:rPr kumimoji="0" lang="en-US" sz="1200" b="1" i="1" kern="1200" dirty="0">
                          <a:solidFill>
                            <a:schemeClr val="dk1"/>
                          </a:solidFill>
                          <a:effectLst/>
                          <a:latin typeface="+mn-lt"/>
                          <a:ea typeface="+mn-ea"/>
                          <a:cs typeface="+mn-cs"/>
                        </a:rPr>
                        <a:t> </a:t>
                      </a:r>
                      <a:r>
                        <a:rPr kumimoji="0" lang="en-US" sz="1200" b="1" i="1" kern="1200" dirty="0" err="1">
                          <a:solidFill>
                            <a:schemeClr val="dk1"/>
                          </a:solidFill>
                          <a:effectLst/>
                          <a:latin typeface="+mn-lt"/>
                          <a:ea typeface="+mn-ea"/>
                          <a:cs typeface="+mn-cs"/>
                        </a:rPr>
                        <a:t>forza</a:t>
                      </a:r>
                      <a:r>
                        <a:rPr kumimoji="0" lang="en-US" sz="1200" b="1" i="1" kern="1200" dirty="0">
                          <a:solidFill>
                            <a:schemeClr val="dk1"/>
                          </a:solidFill>
                          <a:effectLst/>
                          <a:latin typeface="+mn-lt"/>
                          <a:ea typeface="+mn-ea"/>
                          <a:cs typeface="+mn-cs"/>
                        </a:rPr>
                        <a:t> </a:t>
                      </a:r>
                      <a:r>
                        <a:rPr kumimoji="0" lang="en-US" sz="1200" b="1" i="1" kern="1200" dirty="0" err="1">
                          <a:solidFill>
                            <a:schemeClr val="dk1"/>
                          </a:solidFill>
                          <a:effectLst/>
                          <a:latin typeface="+mn-lt"/>
                          <a:ea typeface="+mn-ea"/>
                          <a:cs typeface="+mn-cs"/>
                        </a:rPr>
                        <a:t>veloce</a:t>
                      </a:r>
                      <a:endParaRPr kumimoji="0" lang="it-IT" sz="1200" b="1" i="1" kern="1200" dirty="0">
                        <a:solidFill>
                          <a:schemeClr val="dk1"/>
                        </a:solidFill>
                        <a:effectLst/>
                        <a:latin typeface="+mn-lt"/>
                        <a:ea typeface="+mn-ea"/>
                        <a:cs typeface="+mn-cs"/>
                      </a:endParaRPr>
                    </a:p>
                  </a:txBody>
                  <a:tcPr>
                    <a:solidFill>
                      <a:srgbClr val="92D050"/>
                    </a:solidFill>
                  </a:tcPr>
                </a:tc>
                <a:extLst>
                  <a:ext uri="{0D108BD9-81ED-4DB2-BD59-A6C34878D82A}">
                    <a16:rowId xmlns:a16="http://schemas.microsoft.com/office/drawing/2014/main" val="10003"/>
                  </a:ext>
                </a:extLst>
              </a:tr>
              <a:tr h="939305">
                <a:tc>
                  <a:txBody>
                    <a:bodyPr/>
                    <a:lstStyle/>
                    <a:p>
                      <a:pPr algn="ctr"/>
                      <a:r>
                        <a:rPr kumimoji="0" lang="en-US" sz="1400" b="1" kern="1200" dirty="0">
                          <a:solidFill>
                            <a:srgbClr val="002060"/>
                          </a:solidFill>
                          <a:effectLst/>
                          <a:latin typeface="+mn-lt"/>
                          <a:ea typeface="+mn-ea"/>
                          <a:cs typeface="+mn-cs"/>
                        </a:rPr>
                        <a:t>Velocità </a:t>
                      </a:r>
                      <a:r>
                        <a:rPr kumimoji="0" lang="en-US" sz="1400" b="1" kern="1200" dirty="0" err="1">
                          <a:solidFill>
                            <a:srgbClr val="002060"/>
                          </a:solidFill>
                          <a:effectLst/>
                          <a:latin typeface="+mn-lt"/>
                          <a:ea typeface="+mn-ea"/>
                          <a:cs typeface="+mn-cs"/>
                        </a:rPr>
                        <a:t>gestuale</a:t>
                      </a:r>
                      <a:r>
                        <a:rPr kumimoji="0" lang="en-US" sz="1400" b="1" kern="1200" dirty="0">
                          <a:solidFill>
                            <a:srgbClr val="002060"/>
                          </a:solidFill>
                          <a:effectLst/>
                          <a:latin typeface="+mn-lt"/>
                          <a:ea typeface="+mn-ea"/>
                          <a:cs typeface="+mn-cs"/>
                        </a:rPr>
                        <a:t> di </a:t>
                      </a:r>
                      <a:r>
                        <a:rPr kumimoji="0" lang="en-US" sz="1400" b="1" kern="1200" dirty="0" err="1">
                          <a:solidFill>
                            <a:srgbClr val="002060"/>
                          </a:solidFill>
                          <a:effectLst/>
                          <a:latin typeface="+mn-lt"/>
                          <a:ea typeface="+mn-ea"/>
                          <a:cs typeface="+mn-cs"/>
                        </a:rPr>
                        <a:t>spostamento</a:t>
                      </a:r>
                      <a:endParaRPr lang="it-IT" sz="1400" b="1" dirty="0">
                        <a:solidFill>
                          <a:srgbClr val="002060"/>
                        </a:solidFill>
                      </a:endParaRPr>
                    </a:p>
                  </a:txBody>
                  <a:tcPr>
                    <a:solidFill>
                      <a:srgbClr val="FFC00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kern="1200" dirty="0">
                          <a:solidFill>
                            <a:schemeClr val="dk1"/>
                          </a:solidFill>
                          <a:effectLst/>
                          <a:latin typeface="+mn-lt"/>
                          <a:ea typeface="+mn-ea"/>
                          <a:cs typeface="+mn-cs"/>
                        </a:rPr>
                        <a:t>tempo </a:t>
                      </a:r>
                      <a:r>
                        <a:rPr kumimoji="0" lang="en-US" sz="1200" kern="1200" dirty="0" err="1">
                          <a:solidFill>
                            <a:schemeClr val="dk1"/>
                          </a:solidFill>
                          <a:effectLst/>
                          <a:latin typeface="+mn-lt"/>
                          <a:ea typeface="+mn-ea"/>
                          <a:cs typeface="+mn-cs"/>
                        </a:rPr>
                        <a:t>minimo</a:t>
                      </a:r>
                      <a:r>
                        <a:rPr kumimoji="0" lang="en-US" sz="1200" kern="1200" dirty="0">
                          <a:solidFill>
                            <a:schemeClr val="dk1"/>
                          </a:solidFill>
                          <a:effectLst/>
                          <a:latin typeface="+mn-lt"/>
                          <a:ea typeface="+mn-ea"/>
                          <a:cs typeface="+mn-cs"/>
                        </a:rPr>
                        <a:t> </a:t>
                      </a:r>
                      <a:r>
                        <a:rPr kumimoji="0" lang="en-US" sz="1200" kern="1200" dirty="0" err="1">
                          <a:solidFill>
                            <a:schemeClr val="dk1"/>
                          </a:solidFill>
                          <a:effectLst/>
                          <a:latin typeface="+mn-lt"/>
                          <a:ea typeface="+mn-ea"/>
                          <a:cs typeface="+mn-cs"/>
                        </a:rPr>
                        <a:t>impiegato</a:t>
                      </a:r>
                      <a:r>
                        <a:rPr kumimoji="0" lang="en-US" sz="1200" kern="1200" dirty="0">
                          <a:solidFill>
                            <a:schemeClr val="dk1"/>
                          </a:solidFill>
                          <a:effectLst/>
                          <a:latin typeface="+mn-lt"/>
                          <a:ea typeface="+mn-ea"/>
                          <a:cs typeface="+mn-cs"/>
                        </a:rPr>
                        <a:t> per </a:t>
                      </a:r>
                      <a:r>
                        <a:rPr kumimoji="0" lang="en-US" sz="1200" kern="1200" dirty="0" err="1">
                          <a:solidFill>
                            <a:schemeClr val="dk1"/>
                          </a:solidFill>
                          <a:effectLst/>
                          <a:latin typeface="+mn-lt"/>
                          <a:ea typeface="+mn-ea"/>
                          <a:cs typeface="+mn-cs"/>
                        </a:rPr>
                        <a:t>compiere</a:t>
                      </a:r>
                      <a:r>
                        <a:rPr kumimoji="0" lang="en-US" sz="1200" kern="1200" dirty="0">
                          <a:solidFill>
                            <a:schemeClr val="dk1"/>
                          </a:solidFill>
                          <a:effectLst/>
                          <a:latin typeface="+mn-lt"/>
                          <a:ea typeface="+mn-ea"/>
                          <a:cs typeface="+mn-cs"/>
                        </a:rPr>
                        <a:t> un gesto o per </a:t>
                      </a:r>
                      <a:r>
                        <a:rPr kumimoji="0" lang="en-US" sz="1200" kern="1200" dirty="0" err="1">
                          <a:solidFill>
                            <a:schemeClr val="dk1"/>
                          </a:solidFill>
                          <a:effectLst/>
                          <a:latin typeface="+mn-lt"/>
                          <a:ea typeface="+mn-ea"/>
                          <a:cs typeface="+mn-cs"/>
                        </a:rPr>
                        <a:t>percorrere</a:t>
                      </a:r>
                      <a:r>
                        <a:rPr kumimoji="0" lang="en-US" sz="1200" kern="1200" dirty="0">
                          <a:solidFill>
                            <a:schemeClr val="dk1"/>
                          </a:solidFill>
                          <a:effectLst/>
                          <a:latin typeface="+mn-lt"/>
                          <a:ea typeface="+mn-ea"/>
                          <a:cs typeface="+mn-cs"/>
                        </a:rPr>
                        <a:t> </a:t>
                      </a:r>
                      <a:r>
                        <a:rPr kumimoji="0" lang="en-US" sz="1200" kern="1200" dirty="0" err="1">
                          <a:solidFill>
                            <a:schemeClr val="dk1"/>
                          </a:solidFill>
                          <a:effectLst/>
                          <a:latin typeface="+mn-lt"/>
                          <a:ea typeface="+mn-ea"/>
                          <a:cs typeface="+mn-cs"/>
                        </a:rPr>
                        <a:t>una</a:t>
                      </a:r>
                      <a:r>
                        <a:rPr kumimoji="0" lang="en-US" sz="1200" kern="1200" dirty="0">
                          <a:solidFill>
                            <a:schemeClr val="dk1"/>
                          </a:solidFill>
                          <a:effectLst/>
                          <a:latin typeface="+mn-lt"/>
                          <a:ea typeface="+mn-ea"/>
                          <a:cs typeface="+mn-cs"/>
                        </a:rPr>
                        <a:t> </a:t>
                      </a:r>
                      <a:r>
                        <a:rPr kumimoji="0" lang="en-US" sz="1200" kern="1200" dirty="0" err="1">
                          <a:solidFill>
                            <a:schemeClr val="dk1"/>
                          </a:solidFill>
                          <a:effectLst/>
                          <a:latin typeface="+mn-lt"/>
                          <a:ea typeface="+mn-ea"/>
                          <a:cs typeface="+mn-cs"/>
                        </a:rPr>
                        <a:t>certa</a:t>
                      </a:r>
                      <a:r>
                        <a:rPr kumimoji="0" lang="en-US" sz="1200" kern="1200" dirty="0">
                          <a:solidFill>
                            <a:schemeClr val="dk1"/>
                          </a:solidFill>
                          <a:effectLst/>
                          <a:latin typeface="+mn-lt"/>
                          <a:ea typeface="+mn-ea"/>
                          <a:cs typeface="+mn-cs"/>
                        </a:rPr>
                        <a:t> </a:t>
                      </a:r>
                      <a:r>
                        <a:rPr kumimoji="0" lang="en-US" sz="1200" kern="1200" dirty="0" err="1">
                          <a:solidFill>
                            <a:schemeClr val="dk1"/>
                          </a:solidFill>
                          <a:effectLst/>
                          <a:latin typeface="+mn-lt"/>
                          <a:ea typeface="+mn-ea"/>
                          <a:cs typeface="+mn-cs"/>
                        </a:rPr>
                        <a:t>distanza</a:t>
                      </a:r>
                      <a:r>
                        <a:rPr kumimoji="0" lang="en-US" sz="1200" kern="1200" dirty="0">
                          <a:solidFill>
                            <a:schemeClr val="dk1"/>
                          </a:solidFill>
                          <a:effectLst/>
                          <a:latin typeface="+mn-lt"/>
                          <a:ea typeface="+mn-ea"/>
                          <a:cs typeface="+mn-cs"/>
                        </a:rPr>
                        <a:t>. È la </a:t>
                      </a:r>
                      <a:r>
                        <a:rPr kumimoji="0" lang="en-US" sz="1200" kern="1200" dirty="0" err="1">
                          <a:solidFill>
                            <a:schemeClr val="dk1"/>
                          </a:solidFill>
                          <a:effectLst/>
                          <a:latin typeface="+mn-lt"/>
                          <a:ea typeface="+mn-ea"/>
                          <a:cs typeface="+mn-cs"/>
                        </a:rPr>
                        <a:t>somma</a:t>
                      </a:r>
                      <a:r>
                        <a:rPr kumimoji="0" lang="en-US" sz="1200" kern="1200" dirty="0">
                          <a:solidFill>
                            <a:schemeClr val="dk1"/>
                          </a:solidFill>
                          <a:effectLst/>
                          <a:latin typeface="+mn-lt"/>
                          <a:ea typeface="+mn-ea"/>
                          <a:cs typeface="+mn-cs"/>
                        </a:rPr>
                        <a:t> </a:t>
                      </a:r>
                      <a:r>
                        <a:rPr kumimoji="0" lang="en-US" sz="1200" kern="1200" dirty="0" err="1">
                          <a:solidFill>
                            <a:schemeClr val="dk1"/>
                          </a:solidFill>
                          <a:effectLst/>
                          <a:latin typeface="+mn-lt"/>
                          <a:ea typeface="+mn-ea"/>
                          <a:cs typeface="+mn-cs"/>
                        </a:rPr>
                        <a:t>della</a:t>
                      </a:r>
                      <a:r>
                        <a:rPr kumimoji="0" lang="en-US" sz="1200" kern="1200" dirty="0">
                          <a:solidFill>
                            <a:schemeClr val="dk1"/>
                          </a:solidFill>
                          <a:effectLst/>
                          <a:latin typeface="+mn-lt"/>
                          <a:ea typeface="+mn-ea"/>
                          <a:cs typeface="+mn-cs"/>
                        </a:rPr>
                        <a:t> velocità di </a:t>
                      </a:r>
                      <a:r>
                        <a:rPr kumimoji="0" lang="en-US" sz="1200" kern="1200" dirty="0" err="1">
                          <a:solidFill>
                            <a:schemeClr val="dk1"/>
                          </a:solidFill>
                          <a:effectLst/>
                          <a:latin typeface="+mn-lt"/>
                          <a:ea typeface="+mn-ea"/>
                          <a:cs typeface="+mn-cs"/>
                        </a:rPr>
                        <a:t>reazione</a:t>
                      </a:r>
                      <a:r>
                        <a:rPr kumimoji="0" lang="en-US" sz="1200" kern="1200" dirty="0">
                          <a:solidFill>
                            <a:schemeClr val="dk1"/>
                          </a:solidFill>
                          <a:effectLst/>
                          <a:latin typeface="+mn-lt"/>
                          <a:ea typeface="+mn-ea"/>
                          <a:cs typeface="+mn-cs"/>
                        </a:rPr>
                        <a:t> e di </a:t>
                      </a:r>
                      <a:r>
                        <a:rPr kumimoji="0" lang="en-US" sz="1200" kern="1200" dirty="0" err="1">
                          <a:solidFill>
                            <a:schemeClr val="dk1"/>
                          </a:solidFill>
                          <a:effectLst/>
                          <a:latin typeface="+mn-lt"/>
                          <a:ea typeface="+mn-ea"/>
                          <a:cs typeface="+mn-cs"/>
                        </a:rPr>
                        <a:t>esecuzione</a:t>
                      </a:r>
                      <a:endParaRPr kumimoji="0" lang="it-IT" sz="1200" kern="1200" dirty="0">
                        <a:solidFill>
                          <a:schemeClr val="dk1"/>
                        </a:solidFill>
                        <a:effectLst/>
                        <a:latin typeface="+mn-lt"/>
                        <a:ea typeface="+mn-ea"/>
                        <a:cs typeface="+mn-cs"/>
                      </a:endParaRPr>
                    </a:p>
                    <a:p>
                      <a:pPr algn="l"/>
                      <a:endParaRPr lang="it-IT" sz="1200" dirty="0"/>
                    </a:p>
                  </a:txBody>
                  <a:tcPr>
                    <a:solidFill>
                      <a:srgbClr val="FFC000"/>
                    </a:solidFill>
                  </a:tcPr>
                </a:tc>
                <a:extLst>
                  <a:ext uri="{0D108BD9-81ED-4DB2-BD59-A6C34878D82A}">
                    <a16:rowId xmlns:a16="http://schemas.microsoft.com/office/drawing/2014/main" val="10004"/>
                  </a:ext>
                </a:extLst>
              </a:tr>
            </a:tbl>
          </a:graphicData>
        </a:graphic>
      </p:graphicFrame>
      <p:sp>
        <p:nvSpPr>
          <p:cNvPr id="3" name="Segnaposto numero diapositiva 2"/>
          <p:cNvSpPr>
            <a:spLocks noGrp="1"/>
          </p:cNvSpPr>
          <p:nvPr>
            <p:ph type="sldNum" sz="quarter" idx="12"/>
          </p:nvPr>
        </p:nvSpPr>
        <p:spPr/>
        <p:txBody>
          <a:bodyPr/>
          <a:lstStyle/>
          <a:p>
            <a:fld id="{B9B2617A-FCB4-443B-8552-DD3D7CDBFDAD}" type="slidenum">
              <a:rPr lang="it-IT" smtClean="0"/>
              <a:pPr/>
              <a:t>102</a:t>
            </a:fld>
            <a:endParaRPr lang="it-IT"/>
          </a:p>
        </p:txBody>
      </p:sp>
      <p:sp>
        <p:nvSpPr>
          <p:cNvPr id="2" name="CasellaDiTesto 1">
            <a:extLst>
              <a:ext uri="{FF2B5EF4-FFF2-40B4-BE49-F238E27FC236}">
                <a16:creationId xmlns:a16="http://schemas.microsoft.com/office/drawing/2014/main" id="{294FC623-A3F6-2F50-3C7C-323344C2FE7B}"/>
              </a:ext>
            </a:extLst>
          </p:cNvPr>
          <p:cNvSpPr txBox="1"/>
          <p:nvPr/>
        </p:nvSpPr>
        <p:spPr>
          <a:xfrm>
            <a:off x="4644008" y="6351711"/>
            <a:ext cx="2515672"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a:ln>
                  <a:noFill/>
                </a:ln>
                <a:solidFill>
                  <a:srgbClr val="002060"/>
                </a:solidFill>
                <a:effectLst/>
                <a:uLnTx/>
                <a:uFillTx/>
                <a:latin typeface="Edwardian Script ITC" panose="030303020407070D0804" pitchFamily="66" charset="0"/>
                <a:ea typeface="+mn-ea"/>
                <a:cs typeface="+mn-cs"/>
              </a:rPr>
              <a:t>Letizia Fioravanti</a:t>
            </a:r>
          </a:p>
        </p:txBody>
      </p:sp>
    </p:spTree>
    <p:extLst>
      <p:ext uri="{BB962C8B-B14F-4D97-AF65-F5344CB8AC3E}">
        <p14:creationId xmlns:p14="http://schemas.microsoft.com/office/powerpoint/2010/main" val="61766970"/>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395537" y="332656"/>
            <a:ext cx="6561776" cy="1224136"/>
          </a:xfrm>
        </p:spPr>
        <p:txBody>
          <a:bodyPr>
            <a:normAutofit/>
          </a:bodyPr>
          <a:lstStyle/>
          <a:p>
            <a:r>
              <a:rPr lang="it-IT" dirty="0">
                <a:solidFill>
                  <a:srgbClr val="FF0000"/>
                </a:solidFill>
              </a:rPr>
              <a:t>La conoscenza tecnica migliora la velocità</a:t>
            </a:r>
          </a:p>
        </p:txBody>
      </p:sp>
      <p:sp>
        <p:nvSpPr>
          <p:cNvPr id="2" name="Segnaposto contenuto 1"/>
          <p:cNvSpPr>
            <a:spLocks noGrp="1"/>
          </p:cNvSpPr>
          <p:nvPr>
            <p:ph idx="1"/>
          </p:nvPr>
        </p:nvSpPr>
        <p:spPr>
          <a:xfrm>
            <a:off x="395537" y="1772816"/>
            <a:ext cx="6561776" cy="4268547"/>
          </a:xfrm>
        </p:spPr>
        <p:txBody>
          <a:bodyPr>
            <a:normAutofit/>
          </a:bodyPr>
          <a:lstStyle/>
          <a:p>
            <a:pPr lvl="0"/>
            <a:r>
              <a:rPr lang="en-US" b="1" dirty="0"/>
              <a:t>L’allenamento non migliora di molto la velocità in termini assoluti, tuttavia perfezionando la tecnica del gesto, che diventa più economico e vantaggioso, renderà più veloci e reattive le risposte agli stimoli e svilupperà notevolmente la capacità di concentrazione.</a:t>
            </a:r>
            <a:r>
              <a:rPr lang="en-US" dirty="0"/>
              <a:t> </a:t>
            </a:r>
            <a:endParaRPr lang="it-IT" dirty="0"/>
          </a:p>
          <a:p>
            <a:pPr lvl="0"/>
            <a:r>
              <a:rPr lang="en-US" dirty="0" err="1"/>
              <a:t>l’allenamento</a:t>
            </a:r>
            <a:r>
              <a:rPr lang="en-US" dirty="0"/>
              <a:t> permette di accrescere a </a:t>
            </a:r>
            <a:r>
              <a:rPr lang="en-US" dirty="0" err="1"/>
              <a:t>livello</a:t>
            </a:r>
            <a:r>
              <a:rPr lang="en-US" dirty="0"/>
              <a:t> </a:t>
            </a:r>
            <a:r>
              <a:rPr lang="en-US" dirty="0" err="1"/>
              <a:t>muscolare</a:t>
            </a:r>
            <a:r>
              <a:rPr lang="en-US" dirty="0"/>
              <a:t> le </a:t>
            </a:r>
            <a:r>
              <a:rPr lang="en-US" dirty="0" err="1"/>
              <a:t>riserve</a:t>
            </a:r>
            <a:r>
              <a:rPr lang="en-US" dirty="0"/>
              <a:t> </a:t>
            </a:r>
            <a:r>
              <a:rPr lang="en-US" dirty="0" err="1"/>
              <a:t>energetiche</a:t>
            </a:r>
            <a:r>
              <a:rPr lang="en-US" dirty="0"/>
              <a:t> di pronto </a:t>
            </a:r>
            <a:r>
              <a:rPr lang="en-US" dirty="0" err="1"/>
              <a:t>impiego</a:t>
            </a:r>
            <a:r>
              <a:rPr lang="en-US" dirty="0"/>
              <a:t> (</a:t>
            </a:r>
            <a:r>
              <a:rPr lang="en-US" dirty="0" err="1"/>
              <a:t>fosfocreatina</a:t>
            </a:r>
            <a:r>
              <a:rPr lang="en-US" dirty="0"/>
              <a:t>).</a:t>
            </a:r>
            <a:endParaRPr lang="it-IT" dirty="0"/>
          </a:p>
          <a:p>
            <a:pPr lvl="0"/>
            <a:r>
              <a:rPr lang="en-US" dirty="0"/>
              <a:t>L’allenamento </a:t>
            </a:r>
            <a:r>
              <a:rPr lang="en-US" dirty="0" err="1"/>
              <a:t>specifico</a:t>
            </a:r>
            <a:r>
              <a:rPr lang="en-US" dirty="0"/>
              <a:t> alla velocità </a:t>
            </a:r>
            <a:r>
              <a:rPr lang="en-US" dirty="0" err="1"/>
              <a:t>prevede</a:t>
            </a:r>
            <a:r>
              <a:rPr lang="en-US" dirty="0"/>
              <a:t> </a:t>
            </a:r>
            <a:r>
              <a:rPr lang="en-US" dirty="0" err="1"/>
              <a:t>l’esecuzione</a:t>
            </a:r>
            <a:r>
              <a:rPr lang="en-US" dirty="0"/>
              <a:t> di esercizi in tempi brevi (8-12 secondi) alla massima velocità.</a:t>
            </a:r>
            <a:endParaRPr lang="it-IT" dirty="0"/>
          </a:p>
          <a:p>
            <a:endParaRPr lang="it-IT" dirty="0"/>
          </a:p>
        </p:txBody>
      </p:sp>
      <p:sp>
        <p:nvSpPr>
          <p:cNvPr id="3" name="Segnaposto numero diapositiva 2"/>
          <p:cNvSpPr>
            <a:spLocks noGrp="1"/>
          </p:cNvSpPr>
          <p:nvPr>
            <p:ph type="sldNum" sz="quarter" idx="12"/>
          </p:nvPr>
        </p:nvSpPr>
        <p:spPr/>
        <p:txBody>
          <a:bodyPr/>
          <a:lstStyle/>
          <a:p>
            <a:fld id="{B9B2617A-FCB4-443B-8552-DD3D7CDBFDAD}" type="slidenum">
              <a:rPr lang="it-IT" smtClean="0"/>
              <a:pPr/>
              <a:t>103</a:t>
            </a:fld>
            <a:endParaRPr lang="it-IT"/>
          </a:p>
        </p:txBody>
      </p:sp>
      <p:sp>
        <p:nvSpPr>
          <p:cNvPr id="5" name="CasellaDiTesto 4">
            <a:extLst>
              <a:ext uri="{FF2B5EF4-FFF2-40B4-BE49-F238E27FC236}">
                <a16:creationId xmlns:a16="http://schemas.microsoft.com/office/drawing/2014/main" id="{36F45807-8821-B54C-6675-BB975580F5D2}"/>
              </a:ext>
            </a:extLst>
          </p:cNvPr>
          <p:cNvSpPr txBox="1"/>
          <p:nvPr/>
        </p:nvSpPr>
        <p:spPr>
          <a:xfrm>
            <a:off x="4644008" y="6351711"/>
            <a:ext cx="2515672"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a:ln>
                  <a:noFill/>
                </a:ln>
                <a:solidFill>
                  <a:srgbClr val="002060"/>
                </a:solidFill>
                <a:effectLst/>
                <a:uLnTx/>
                <a:uFillTx/>
                <a:latin typeface="Edwardian Script ITC" panose="030303020407070D0804" pitchFamily="66" charset="0"/>
                <a:ea typeface="+mn-ea"/>
                <a:cs typeface="+mn-cs"/>
              </a:rPr>
              <a:t>Letizia Fioravanti</a:t>
            </a:r>
          </a:p>
        </p:txBody>
      </p:sp>
    </p:spTree>
    <p:extLst>
      <p:ext uri="{BB962C8B-B14F-4D97-AF65-F5344CB8AC3E}">
        <p14:creationId xmlns:p14="http://schemas.microsoft.com/office/powerpoint/2010/main" val="68933594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323529" y="260648"/>
            <a:ext cx="6633784" cy="936104"/>
          </a:xfrm>
        </p:spPr>
        <p:txBody>
          <a:bodyPr>
            <a:normAutofit/>
          </a:bodyPr>
          <a:lstStyle/>
          <a:p>
            <a:r>
              <a:rPr lang="it-IT" dirty="0">
                <a:solidFill>
                  <a:srgbClr val="FF0000"/>
                </a:solidFill>
              </a:rPr>
              <a:t>SPORT DI COMBATTIMENTO </a:t>
            </a:r>
          </a:p>
        </p:txBody>
      </p:sp>
      <p:sp>
        <p:nvSpPr>
          <p:cNvPr id="2" name="Segnaposto contenuto 1"/>
          <p:cNvSpPr>
            <a:spLocks noGrp="1"/>
          </p:cNvSpPr>
          <p:nvPr>
            <p:ph idx="1"/>
          </p:nvPr>
        </p:nvSpPr>
        <p:spPr>
          <a:xfrm>
            <a:off x="471445" y="1268760"/>
            <a:ext cx="6260795" cy="4170785"/>
          </a:xfrm>
        </p:spPr>
        <p:txBody>
          <a:bodyPr>
            <a:normAutofit lnSpcReduction="10000"/>
          </a:bodyPr>
          <a:lstStyle/>
          <a:p>
            <a:pPr>
              <a:lnSpc>
                <a:spcPct val="160000"/>
              </a:lnSpc>
            </a:pPr>
            <a:r>
              <a:rPr lang="it-IT" dirty="0"/>
              <a:t>la </a:t>
            </a:r>
            <a:r>
              <a:rPr lang="it-IT" b="1" dirty="0"/>
              <a:t>rapidità di reazione</a:t>
            </a:r>
            <a:r>
              <a:rPr lang="it-IT" dirty="0"/>
              <a:t> dipende dalla capacità di reazione complessa e dalle capacità di anticipazione.</a:t>
            </a:r>
            <a:r>
              <a:rPr lang="it-IT" b="1" dirty="0"/>
              <a:t> </a:t>
            </a:r>
          </a:p>
          <a:p>
            <a:pPr>
              <a:lnSpc>
                <a:spcPct val="160000"/>
              </a:lnSpc>
            </a:pPr>
            <a:r>
              <a:rPr lang="it-IT" dirty="0"/>
              <a:t>La </a:t>
            </a:r>
            <a:r>
              <a:rPr lang="it-IT" b="1" dirty="0"/>
              <a:t>rapidità d’azione</a:t>
            </a:r>
            <a:r>
              <a:rPr lang="it-IT" dirty="0"/>
              <a:t> dipende dalle capacità di reclutamento e sincronizzazione delle fibre muscolari ma anche dalle CAPACITA’ COORDINATIVE (particolarmente nelle esecuzioni complesse).</a:t>
            </a:r>
            <a:r>
              <a:rPr lang="it-IT" b="1" dirty="0"/>
              <a:t> </a:t>
            </a:r>
          </a:p>
          <a:p>
            <a:pPr>
              <a:lnSpc>
                <a:spcPct val="160000"/>
              </a:lnSpc>
            </a:pPr>
            <a:r>
              <a:rPr lang="it-IT" dirty="0"/>
              <a:t>La </a:t>
            </a:r>
            <a:r>
              <a:rPr lang="it-IT" b="1" dirty="0"/>
              <a:t>rapidità di frequenza</a:t>
            </a:r>
            <a:r>
              <a:rPr lang="it-IT" dirty="0"/>
              <a:t> non è riferita a gesti ciclici ma a gesti aciclici e si manifesta attraverso brevi sequenze di tecniche combinate tra loro.</a:t>
            </a:r>
            <a:r>
              <a:rPr lang="it-IT" i="1" dirty="0"/>
              <a:t> </a:t>
            </a:r>
            <a:r>
              <a:rPr lang="it-IT" dirty="0"/>
              <a:t>(Villani R.)</a:t>
            </a:r>
          </a:p>
        </p:txBody>
      </p:sp>
      <p:sp>
        <p:nvSpPr>
          <p:cNvPr id="3" name="Segnaposto numero diapositiva 2"/>
          <p:cNvSpPr>
            <a:spLocks noGrp="1"/>
          </p:cNvSpPr>
          <p:nvPr>
            <p:ph type="sldNum" sz="quarter" idx="12"/>
          </p:nvPr>
        </p:nvSpPr>
        <p:spPr/>
        <p:txBody>
          <a:bodyPr/>
          <a:lstStyle/>
          <a:p>
            <a:fld id="{B9B2617A-FCB4-443B-8552-DD3D7CDBFDAD}" type="slidenum">
              <a:rPr lang="it-IT" smtClean="0"/>
              <a:pPr/>
              <a:t>104</a:t>
            </a:fld>
            <a:endParaRPr lang="it-IT"/>
          </a:p>
        </p:txBody>
      </p:sp>
      <p:sp>
        <p:nvSpPr>
          <p:cNvPr id="5" name="CasellaDiTesto 4">
            <a:extLst>
              <a:ext uri="{FF2B5EF4-FFF2-40B4-BE49-F238E27FC236}">
                <a16:creationId xmlns:a16="http://schemas.microsoft.com/office/drawing/2014/main" id="{DA79B991-084F-103B-CD95-CA6A17286978}"/>
              </a:ext>
            </a:extLst>
          </p:cNvPr>
          <p:cNvSpPr txBox="1"/>
          <p:nvPr/>
        </p:nvSpPr>
        <p:spPr>
          <a:xfrm>
            <a:off x="4644008" y="6351711"/>
            <a:ext cx="2515672"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a:ln>
                  <a:noFill/>
                </a:ln>
                <a:solidFill>
                  <a:srgbClr val="002060"/>
                </a:solidFill>
                <a:effectLst/>
                <a:uLnTx/>
                <a:uFillTx/>
                <a:latin typeface="Edwardian Script ITC" panose="030303020407070D0804" pitchFamily="66" charset="0"/>
                <a:ea typeface="+mn-ea"/>
                <a:cs typeface="+mn-cs"/>
              </a:rPr>
              <a:t>Letizia Fioravanti</a:t>
            </a: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normAutofit fontScale="90000"/>
          </a:bodyPr>
          <a:lstStyle/>
          <a:p>
            <a:pPr algn="ctr">
              <a:lnSpc>
                <a:spcPct val="150000"/>
              </a:lnSpc>
            </a:pPr>
            <a:r>
              <a:rPr lang="it-IT" sz="3200" dirty="0"/>
              <a:t>Modalità di allenamento della velocità</a:t>
            </a:r>
          </a:p>
        </p:txBody>
      </p:sp>
      <p:sp>
        <p:nvSpPr>
          <p:cNvPr id="2" name="Segnaposto contenuto 1"/>
          <p:cNvSpPr>
            <a:spLocks noGrp="1"/>
          </p:cNvSpPr>
          <p:nvPr>
            <p:ph idx="1"/>
          </p:nvPr>
        </p:nvSpPr>
        <p:spPr/>
        <p:txBody>
          <a:bodyPr/>
          <a:lstStyle/>
          <a:p>
            <a:pPr marL="109728" indent="0">
              <a:lnSpc>
                <a:spcPct val="150000"/>
              </a:lnSpc>
              <a:buNone/>
            </a:pPr>
            <a:r>
              <a:rPr lang="it-IT" dirty="0"/>
              <a:t>Modalità indirette: </a:t>
            </a:r>
          </a:p>
          <a:p>
            <a:pPr>
              <a:lnSpc>
                <a:spcPct val="150000"/>
              </a:lnSpc>
            </a:pPr>
            <a:r>
              <a:rPr lang="it-IT" dirty="0"/>
              <a:t>Esercitazioni di forza veloce.</a:t>
            </a:r>
          </a:p>
          <a:p>
            <a:pPr>
              <a:lnSpc>
                <a:spcPct val="150000"/>
              </a:lnSpc>
            </a:pPr>
            <a:r>
              <a:rPr lang="it-IT" dirty="0"/>
              <a:t>Stretching e mobilità articolare.</a:t>
            </a:r>
          </a:p>
        </p:txBody>
      </p:sp>
      <p:sp>
        <p:nvSpPr>
          <p:cNvPr id="3" name="Segnaposto numero diapositiva 2"/>
          <p:cNvSpPr>
            <a:spLocks noGrp="1"/>
          </p:cNvSpPr>
          <p:nvPr>
            <p:ph type="sldNum" sz="quarter" idx="12"/>
          </p:nvPr>
        </p:nvSpPr>
        <p:spPr/>
        <p:txBody>
          <a:bodyPr/>
          <a:lstStyle/>
          <a:p>
            <a:fld id="{B9B2617A-FCB4-443B-8552-DD3D7CDBFDAD}" type="slidenum">
              <a:rPr lang="it-IT" smtClean="0"/>
              <a:pPr/>
              <a:t>105</a:t>
            </a:fld>
            <a:endParaRPr lang="it-IT"/>
          </a:p>
        </p:txBody>
      </p:sp>
      <p:sp>
        <p:nvSpPr>
          <p:cNvPr id="5" name="CasellaDiTesto 4">
            <a:extLst>
              <a:ext uri="{FF2B5EF4-FFF2-40B4-BE49-F238E27FC236}">
                <a16:creationId xmlns:a16="http://schemas.microsoft.com/office/drawing/2014/main" id="{3E11AA14-5B1A-D589-E217-025CF38EBD94}"/>
              </a:ext>
            </a:extLst>
          </p:cNvPr>
          <p:cNvSpPr txBox="1"/>
          <p:nvPr/>
        </p:nvSpPr>
        <p:spPr>
          <a:xfrm>
            <a:off x="4644008" y="6351711"/>
            <a:ext cx="2515672"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a:ln>
                  <a:noFill/>
                </a:ln>
                <a:solidFill>
                  <a:srgbClr val="002060"/>
                </a:solidFill>
                <a:effectLst/>
                <a:uLnTx/>
                <a:uFillTx/>
                <a:latin typeface="Edwardian Script ITC" panose="030303020407070D0804" pitchFamily="66" charset="0"/>
                <a:ea typeface="+mn-ea"/>
                <a:cs typeface="+mn-cs"/>
              </a:rPr>
              <a:t>Letizia Fioravanti</a:t>
            </a: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609599" y="609600"/>
            <a:ext cx="6347713" cy="947192"/>
          </a:xfrm>
        </p:spPr>
        <p:txBody>
          <a:bodyPr/>
          <a:lstStyle/>
          <a:p>
            <a:pPr algn="ctr">
              <a:lnSpc>
                <a:spcPct val="150000"/>
              </a:lnSpc>
            </a:pPr>
            <a:r>
              <a:rPr lang="it-IT" dirty="0"/>
              <a:t>Modalità dirette</a:t>
            </a:r>
          </a:p>
        </p:txBody>
      </p:sp>
      <p:sp>
        <p:nvSpPr>
          <p:cNvPr id="2" name="Segnaposto contenuto 1"/>
          <p:cNvSpPr>
            <a:spLocks noGrp="1"/>
          </p:cNvSpPr>
          <p:nvPr>
            <p:ph idx="1"/>
          </p:nvPr>
        </p:nvSpPr>
        <p:spPr>
          <a:xfrm>
            <a:off x="609599" y="1636459"/>
            <a:ext cx="6347714" cy="3880773"/>
          </a:xfrm>
        </p:spPr>
        <p:txBody>
          <a:bodyPr>
            <a:normAutofit fontScale="92500" lnSpcReduction="10000"/>
          </a:bodyPr>
          <a:lstStyle/>
          <a:p>
            <a:pPr>
              <a:lnSpc>
                <a:spcPct val="150000"/>
              </a:lnSpc>
            </a:pPr>
            <a:r>
              <a:rPr lang="it-IT" dirty="0"/>
              <a:t>Esercitazioni su stimoli reattivi semplici.</a:t>
            </a:r>
          </a:p>
          <a:p>
            <a:pPr>
              <a:lnSpc>
                <a:spcPct val="150000"/>
              </a:lnSpc>
            </a:pPr>
            <a:r>
              <a:rPr lang="it-IT" dirty="0"/>
              <a:t>Esercitazioni su stimoli reattivi complessi.</a:t>
            </a:r>
          </a:p>
          <a:p>
            <a:pPr>
              <a:lnSpc>
                <a:spcPct val="150000"/>
              </a:lnSpc>
            </a:pPr>
            <a:r>
              <a:rPr lang="it-IT" dirty="0"/>
              <a:t>Esercitazioni di situazione.</a:t>
            </a:r>
          </a:p>
          <a:p>
            <a:pPr>
              <a:lnSpc>
                <a:spcPct val="150000"/>
              </a:lnSpc>
            </a:pPr>
            <a:r>
              <a:rPr lang="it-IT" dirty="0"/>
              <a:t>Ripetizioni del singolo gesto a velocità massimale con recupero completo.</a:t>
            </a:r>
          </a:p>
          <a:p>
            <a:pPr>
              <a:lnSpc>
                <a:spcPct val="150000"/>
              </a:lnSpc>
            </a:pPr>
            <a:r>
              <a:rPr lang="it-IT" dirty="0"/>
              <a:t>Ripetizioni massimali su distanze prefissate.</a:t>
            </a:r>
          </a:p>
          <a:p>
            <a:pPr>
              <a:lnSpc>
                <a:spcPct val="150000"/>
              </a:lnSpc>
            </a:pPr>
            <a:r>
              <a:rPr lang="it-IT" dirty="0"/>
              <a:t>Accelerazioni.</a:t>
            </a:r>
          </a:p>
          <a:p>
            <a:pPr>
              <a:lnSpc>
                <a:spcPct val="150000"/>
              </a:lnSpc>
            </a:pPr>
            <a:r>
              <a:rPr lang="it-IT" dirty="0"/>
              <a:t>Ripetizioni massimali di esecuzioni “lanciate”. </a:t>
            </a:r>
          </a:p>
        </p:txBody>
      </p:sp>
      <p:sp>
        <p:nvSpPr>
          <p:cNvPr id="3" name="Segnaposto numero diapositiva 2"/>
          <p:cNvSpPr>
            <a:spLocks noGrp="1"/>
          </p:cNvSpPr>
          <p:nvPr>
            <p:ph type="sldNum" sz="quarter" idx="12"/>
          </p:nvPr>
        </p:nvSpPr>
        <p:spPr/>
        <p:txBody>
          <a:bodyPr/>
          <a:lstStyle/>
          <a:p>
            <a:fld id="{B9B2617A-FCB4-443B-8552-DD3D7CDBFDAD}" type="slidenum">
              <a:rPr lang="it-IT" smtClean="0"/>
              <a:pPr/>
              <a:t>106</a:t>
            </a:fld>
            <a:endParaRPr lang="it-IT"/>
          </a:p>
        </p:txBody>
      </p:sp>
      <p:sp>
        <p:nvSpPr>
          <p:cNvPr id="5" name="CasellaDiTesto 4">
            <a:extLst>
              <a:ext uri="{FF2B5EF4-FFF2-40B4-BE49-F238E27FC236}">
                <a16:creationId xmlns:a16="http://schemas.microsoft.com/office/drawing/2014/main" id="{B090B45E-6967-F7AD-69DE-0746EA3E065F}"/>
              </a:ext>
            </a:extLst>
          </p:cNvPr>
          <p:cNvSpPr txBox="1"/>
          <p:nvPr/>
        </p:nvSpPr>
        <p:spPr>
          <a:xfrm>
            <a:off x="4644008" y="6351711"/>
            <a:ext cx="2515672"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a:ln>
                  <a:noFill/>
                </a:ln>
                <a:solidFill>
                  <a:srgbClr val="002060"/>
                </a:solidFill>
                <a:effectLst/>
                <a:uLnTx/>
                <a:uFillTx/>
                <a:latin typeface="Edwardian Script ITC" panose="030303020407070D0804" pitchFamily="66" charset="0"/>
                <a:ea typeface="+mn-ea"/>
                <a:cs typeface="+mn-cs"/>
              </a:rPr>
              <a:t>Letizia Fioravanti</a:t>
            </a: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sz="quarter" idx="12"/>
          </p:nvPr>
        </p:nvSpPr>
        <p:spPr/>
        <p:txBody>
          <a:bodyPr/>
          <a:lstStyle/>
          <a:p>
            <a:fld id="{B9B2617A-FCB4-443B-8552-DD3D7CDBFDAD}" type="slidenum">
              <a:rPr lang="it-IT" smtClean="0"/>
              <a:pPr/>
              <a:t>107</a:t>
            </a:fld>
            <a:endParaRPr lang="it-IT"/>
          </a:p>
        </p:txBody>
      </p:sp>
      <p:pic>
        <p:nvPicPr>
          <p:cNvPr id="6" name="Segnaposto contenuto 5" descr="D:\SFIT\foto sfit\FullSizeRender(9).jpg"/>
          <p:cNvPicPr>
            <a:picLocks noGrp="1"/>
          </p:cNvPicPr>
          <p:nvPr>
            <p:ph idx="4294967295"/>
          </p:nvPr>
        </p:nvPicPr>
        <p:blipFill>
          <a:blip r:embed="rId2" cstate="print"/>
          <a:srcRect/>
          <a:stretch>
            <a:fillRect/>
          </a:stretch>
        </p:blipFill>
        <p:spPr bwMode="auto">
          <a:xfrm>
            <a:off x="457200" y="515605"/>
            <a:ext cx="6779096" cy="5216857"/>
          </a:xfrm>
          <a:prstGeom prst="rect">
            <a:avLst/>
          </a:prstGeom>
          <a:noFill/>
          <a:ln w="9525">
            <a:noFill/>
            <a:miter lim="800000"/>
            <a:headEnd/>
            <a:tailEnd/>
          </a:ln>
        </p:spPr>
      </p:pic>
      <p:sp>
        <p:nvSpPr>
          <p:cNvPr id="2" name="CasellaDiTesto 1"/>
          <p:cNvSpPr txBox="1"/>
          <p:nvPr/>
        </p:nvSpPr>
        <p:spPr>
          <a:xfrm>
            <a:off x="457200" y="515606"/>
            <a:ext cx="5904656" cy="830997"/>
          </a:xfrm>
          <a:prstGeom prst="rect">
            <a:avLst/>
          </a:prstGeom>
          <a:solidFill>
            <a:schemeClr val="bg2">
              <a:lumMod val="50000"/>
            </a:schemeClr>
          </a:solidFill>
        </p:spPr>
        <p:txBody>
          <a:bodyPr wrap="square" rtlCol="0">
            <a:spAutoFit/>
          </a:bodyPr>
          <a:lstStyle/>
          <a:p>
            <a:r>
              <a:rPr lang="it-IT" sz="2400" dirty="0">
                <a:solidFill>
                  <a:schemeClr val="bg1"/>
                </a:solidFill>
              </a:rPr>
              <a:t>Sequenza di gesti alla maggiore velocità possibile</a:t>
            </a: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5"/>
          <p:cNvSpPr>
            <a:spLocks noGrp="1"/>
          </p:cNvSpPr>
          <p:nvPr>
            <p:ph type="title"/>
          </p:nvPr>
        </p:nvSpPr>
        <p:spPr>
          <a:xfrm>
            <a:off x="323528" y="260648"/>
            <a:ext cx="6768752" cy="1143000"/>
          </a:xfrm>
        </p:spPr>
        <p:txBody>
          <a:bodyPr>
            <a:normAutofit fontScale="90000"/>
          </a:bodyPr>
          <a:lstStyle/>
          <a:p>
            <a:pPr algn="ctr"/>
            <a:r>
              <a:rPr lang="it-IT" sz="2800" dirty="0">
                <a:solidFill>
                  <a:srgbClr val="FF0000"/>
                </a:solidFill>
              </a:rPr>
              <a:t>Tappe di sviluppo e contenuti dell’allenamento della velocità e della rapidità</a:t>
            </a:r>
          </a:p>
        </p:txBody>
      </p:sp>
      <p:sp>
        <p:nvSpPr>
          <p:cNvPr id="2" name="Segnaposto contenuto 1"/>
          <p:cNvSpPr>
            <a:spLocks noGrp="1"/>
          </p:cNvSpPr>
          <p:nvPr>
            <p:ph idx="1"/>
          </p:nvPr>
        </p:nvSpPr>
        <p:spPr>
          <a:xfrm>
            <a:off x="323528" y="1844825"/>
            <a:ext cx="6984776" cy="3528392"/>
          </a:xfrm>
        </p:spPr>
        <p:txBody>
          <a:bodyPr/>
          <a:lstStyle/>
          <a:p>
            <a:pPr>
              <a:lnSpc>
                <a:spcPct val="150000"/>
              </a:lnSpc>
            </a:pPr>
            <a:r>
              <a:rPr lang="it-IT" sz="2400" b="1" dirty="0"/>
              <a:t>I°  tappa o della formazione</a:t>
            </a:r>
          </a:p>
          <a:p>
            <a:pPr>
              <a:lnSpc>
                <a:spcPct val="150000"/>
              </a:lnSpc>
            </a:pPr>
            <a:r>
              <a:rPr lang="it-IT" sz="2400" b="1" dirty="0"/>
              <a:t>II°  tappa o dello sviluppo</a:t>
            </a:r>
          </a:p>
          <a:p>
            <a:pPr>
              <a:lnSpc>
                <a:spcPct val="150000"/>
              </a:lnSpc>
            </a:pPr>
            <a:r>
              <a:rPr lang="it-IT" sz="2400" b="1" dirty="0"/>
              <a:t>III°  tappa o della sintesi</a:t>
            </a:r>
            <a:endParaRPr lang="it-IT" sz="2400" dirty="0"/>
          </a:p>
          <a:p>
            <a:endParaRPr lang="it-IT" dirty="0"/>
          </a:p>
          <a:p>
            <a:endParaRPr lang="it-IT" dirty="0"/>
          </a:p>
        </p:txBody>
      </p:sp>
      <p:sp>
        <p:nvSpPr>
          <p:cNvPr id="3" name="Segnaposto numero diapositiva 2"/>
          <p:cNvSpPr>
            <a:spLocks noGrp="1"/>
          </p:cNvSpPr>
          <p:nvPr>
            <p:ph type="sldNum" sz="quarter" idx="12"/>
          </p:nvPr>
        </p:nvSpPr>
        <p:spPr/>
        <p:txBody>
          <a:bodyPr/>
          <a:lstStyle/>
          <a:p>
            <a:fld id="{B9B2617A-FCB4-443B-8552-DD3D7CDBFDAD}" type="slidenum">
              <a:rPr lang="it-IT" smtClean="0"/>
              <a:pPr/>
              <a:t>108</a:t>
            </a:fld>
            <a:endParaRPr lang="it-IT"/>
          </a:p>
        </p:txBody>
      </p:sp>
      <p:sp>
        <p:nvSpPr>
          <p:cNvPr id="4" name="CasellaDiTesto 3">
            <a:extLst>
              <a:ext uri="{FF2B5EF4-FFF2-40B4-BE49-F238E27FC236}">
                <a16:creationId xmlns:a16="http://schemas.microsoft.com/office/drawing/2014/main" id="{C40D5D89-1E70-76B9-1982-EB25793F50FE}"/>
              </a:ext>
            </a:extLst>
          </p:cNvPr>
          <p:cNvSpPr txBox="1"/>
          <p:nvPr/>
        </p:nvSpPr>
        <p:spPr>
          <a:xfrm>
            <a:off x="4644008" y="6351711"/>
            <a:ext cx="2515672"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a:ln>
                  <a:noFill/>
                </a:ln>
                <a:solidFill>
                  <a:srgbClr val="002060"/>
                </a:solidFill>
                <a:effectLst/>
                <a:uLnTx/>
                <a:uFillTx/>
                <a:latin typeface="Edwardian Script ITC" panose="030303020407070D0804" pitchFamily="66" charset="0"/>
                <a:ea typeface="+mn-ea"/>
                <a:cs typeface="+mn-cs"/>
              </a:rPr>
              <a:t>Letizia Fioravanti</a:t>
            </a: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pPr algn="ctr">
              <a:lnSpc>
                <a:spcPct val="150000"/>
              </a:lnSpc>
            </a:pPr>
            <a:r>
              <a:rPr lang="it-IT" dirty="0" err="1">
                <a:solidFill>
                  <a:srgbClr val="FF0000"/>
                </a:solidFill>
              </a:rPr>
              <a:t>I°</a:t>
            </a:r>
            <a:r>
              <a:rPr lang="it-IT" dirty="0">
                <a:solidFill>
                  <a:srgbClr val="FF0000"/>
                </a:solidFill>
              </a:rPr>
              <a:t> tappa o della formazione</a:t>
            </a:r>
          </a:p>
        </p:txBody>
      </p:sp>
      <p:sp>
        <p:nvSpPr>
          <p:cNvPr id="2" name="Segnaposto contenuto 1"/>
          <p:cNvSpPr>
            <a:spLocks noGrp="1"/>
          </p:cNvSpPr>
          <p:nvPr>
            <p:ph idx="1"/>
          </p:nvPr>
        </p:nvSpPr>
        <p:spPr/>
        <p:txBody>
          <a:bodyPr>
            <a:normAutofit/>
          </a:bodyPr>
          <a:lstStyle/>
          <a:p>
            <a:pPr>
              <a:lnSpc>
                <a:spcPct val="150000"/>
              </a:lnSpc>
            </a:pPr>
            <a:r>
              <a:rPr lang="it-IT" b="1" dirty="0"/>
              <a:t>Nessun riferimento ad una particolare specialità</a:t>
            </a:r>
          </a:p>
          <a:p>
            <a:pPr>
              <a:lnSpc>
                <a:spcPct val="150000"/>
              </a:lnSpc>
            </a:pPr>
            <a:r>
              <a:rPr lang="it-IT" dirty="0"/>
              <a:t>Attività motoria a corpo libero, con carattere di gioco, caratterizzate da grande varietà: brevi circuiti a tempo, </a:t>
            </a:r>
          </a:p>
          <a:p>
            <a:pPr>
              <a:lnSpc>
                <a:spcPct val="150000"/>
              </a:lnSpc>
            </a:pPr>
            <a:r>
              <a:rPr lang="it-IT" dirty="0"/>
              <a:t>giochi sportivi e non, con regole facilitate; tutti i tipi di impegno di breve durata ma richiedenti elevate frequenze di movimento. Anche esercizi di resistenza.</a:t>
            </a:r>
            <a:r>
              <a:rPr lang="it-IT" b="1" dirty="0"/>
              <a:t> </a:t>
            </a:r>
            <a:endParaRPr lang="it-IT" dirty="0"/>
          </a:p>
        </p:txBody>
      </p:sp>
      <p:sp>
        <p:nvSpPr>
          <p:cNvPr id="3" name="Segnaposto numero diapositiva 2"/>
          <p:cNvSpPr>
            <a:spLocks noGrp="1"/>
          </p:cNvSpPr>
          <p:nvPr>
            <p:ph type="sldNum" sz="quarter" idx="12"/>
          </p:nvPr>
        </p:nvSpPr>
        <p:spPr/>
        <p:txBody>
          <a:bodyPr/>
          <a:lstStyle/>
          <a:p>
            <a:fld id="{B9B2617A-FCB4-443B-8552-DD3D7CDBFDAD}" type="slidenum">
              <a:rPr lang="it-IT" smtClean="0"/>
              <a:pPr/>
              <a:t>109</a:t>
            </a:fld>
            <a:endParaRPr lang="it-IT"/>
          </a:p>
        </p:txBody>
      </p:sp>
      <p:sp>
        <p:nvSpPr>
          <p:cNvPr id="5" name="CasellaDiTesto 4">
            <a:extLst>
              <a:ext uri="{FF2B5EF4-FFF2-40B4-BE49-F238E27FC236}">
                <a16:creationId xmlns:a16="http://schemas.microsoft.com/office/drawing/2014/main" id="{B1708E3D-BFC4-B7BA-E71F-DB6864B2FD32}"/>
              </a:ext>
            </a:extLst>
          </p:cNvPr>
          <p:cNvSpPr txBox="1"/>
          <p:nvPr/>
        </p:nvSpPr>
        <p:spPr>
          <a:xfrm>
            <a:off x="4644008" y="6351711"/>
            <a:ext cx="2515672"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a:ln>
                  <a:noFill/>
                </a:ln>
                <a:solidFill>
                  <a:srgbClr val="002060"/>
                </a:solidFill>
                <a:effectLst/>
                <a:uLnTx/>
                <a:uFillTx/>
                <a:latin typeface="Edwardian Script ITC" panose="030303020407070D0804" pitchFamily="66" charset="0"/>
                <a:ea typeface="+mn-ea"/>
                <a:cs typeface="+mn-cs"/>
              </a:rPr>
              <a:t>Letizia Fioravanti</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1"/>
          <p:cNvSpPr>
            <a:spLocks noGrp="1"/>
          </p:cNvSpPr>
          <p:nvPr>
            <p:ph type="title"/>
          </p:nvPr>
        </p:nvSpPr>
        <p:spPr>
          <a:xfrm>
            <a:off x="471989" y="404629"/>
            <a:ext cx="6620291" cy="810344"/>
          </a:xfrm>
        </p:spPr>
        <p:txBody>
          <a:bodyPr rtlCol="0">
            <a:normAutofit/>
          </a:bodyPr>
          <a:lstStyle/>
          <a:p>
            <a:pPr algn="ctr" eaLnBrk="1" fontAlgn="auto" hangingPunct="1">
              <a:spcAft>
                <a:spcPts val="0"/>
              </a:spcAft>
              <a:defRPr/>
            </a:pPr>
            <a:r>
              <a:rPr lang="it-IT" sz="3600" b="1" dirty="0">
                <a:solidFill>
                  <a:srgbClr val="FF0000"/>
                </a:solidFill>
              </a:rPr>
              <a:t>Le </a:t>
            </a:r>
            <a:r>
              <a:rPr lang="it-IT" sz="3600" dirty="0">
                <a:solidFill>
                  <a:srgbClr val="FF0000"/>
                </a:solidFill>
              </a:rPr>
              <a:t>capacità motorie</a:t>
            </a:r>
            <a:endParaRPr lang="it-IT" dirty="0">
              <a:solidFill>
                <a:srgbClr val="FF0000"/>
              </a:solidFill>
            </a:endParaRPr>
          </a:p>
        </p:txBody>
      </p:sp>
      <p:sp>
        <p:nvSpPr>
          <p:cNvPr id="2" name="Segnaposto contenuto 1"/>
          <p:cNvSpPr>
            <a:spLocks noGrp="1"/>
          </p:cNvSpPr>
          <p:nvPr>
            <p:ph idx="1"/>
          </p:nvPr>
        </p:nvSpPr>
        <p:spPr>
          <a:xfrm>
            <a:off x="471989" y="1365187"/>
            <a:ext cx="6620291" cy="4152046"/>
          </a:xfrm>
        </p:spPr>
        <p:txBody>
          <a:bodyPr>
            <a:normAutofit/>
          </a:bodyPr>
          <a:lstStyle/>
          <a:p>
            <a:pPr marL="0" indent="0" algn="ctr">
              <a:lnSpc>
                <a:spcPct val="150000"/>
              </a:lnSpc>
              <a:buNone/>
            </a:pPr>
            <a:r>
              <a:rPr lang="it-IT" sz="2000" dirty="0"/>
              <a:t>Questa suddivisione, delle capacità motorie, è fissata convenzionalmente poiché, in realtà, le capacità motorie interagiscono costantemente. Tuttavia si è constatato che, mentre esercitazioni volte ad allenare le capacità coordinative migliorano anche le capacità condizionali, non sempre così efficacemente si verifica il contrario.</a:t>
            </a:r>
          </a:p>
        </p:txBody>
      </p:sp>
      <p:sp>
        <p:nvSpPr>
          <p:cNvPr id="3" name="Segnaposto numero diapositiva 2"/>
          <p:cNvSpPr>
            <a:spLocks noGrp="1"/>
          </p:cNvSpPr>
          <p:nvPr>
            <p:ph type="sldNum" sz="quarter" idx="12"/>
          </p:nvPr>
        </p:nvSpPr>
        <p:spPr/>
        <p:txBody>
          <a:bodyPr/>
          <a:lstStyle/>
          <a:p>
            <a:fld id="{B9B2617A-FCB4-443B-8552-DD3D7CDBFDAD}" type="slidenum">
              <a:rPr lang="it-IT" smtClean="0"/>
              <a:pPr/>
              <a:t>11</a:t>
            </a:fld>
            <a:endParaRPr lang="it-IT"/>
          </a:p>
        </p:txBody>
      </p:sp>
      <p:sp>
        <p:nvSpPr>
          <p:cNvPr id="7" name="Segnaposto piè di pagina 7"/>
          <p:cNvSpPr txBox="1">
            <a:spLocks/>
          </p:cNvSpPr>
          <p:nvPr/>
        </p:nvSpPr>
        <p:spPr>
          <a:xfrm>
            <a:off x="5220072" y="6422564"/>
            <a:ext cx="3477185" cy="365125"/>
          </a:xfrm>
          <a:prstGeom prst="rect">
            <a:avLst/>
          </a:prstGeom>
        </p:spPr>
        <p:txBody>
          <a:bodyPr vert="horz" anchor="b"/>
          <a:lstStyle>
            <a:defPPr>
              <a:defRPr lang="it-IT"/>
            </a:defPPr>
            <a:lvl1pPr marL="0" algn="r" defTabSz="914400" rtl="0" eaLnBrk="1" latinLnBrk="0" hangingPunct="1">
              <a:defRPr kumimoji="0"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it-IT" sz="600" dirty="0"/>
          </a:p>
        </p:txBody>
      </p:sp>
      <p:sp>
        <p:nvSpPr>
          <p:cNvPr id="6" name="CasellaDiTesto 5">
            <a:extLst>
              <a:ext uri="{FF2B5EF4-FFF2-40B4-BE49-F238E27FC236}">
                <a16:creationId xmlns:a16="http://schemas.microsoft.com/office/drawing/2014/main" id="{F812DFB8-00D2-D703-9E1B-740C35B42D52}"/>
              </a:ext>
            </a:extLst>
          </p:cNvPr>
          <p:cNvSpPr txBox="1"/>
          <p:nvPr/>
        </p:nvSpPr>
        <p:spPr>
          <a:xfrm>
            <a:off x="4806280" y="6423719"/>
            <a:ext cx="2213992"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a:ln>
                  <a:noFill/>
                </a:ln>
                <a:solidFill>
                  <a:srgbClr val="002060"/>
                </a:solidFill>
                <a:effectLst/>
                <a:uLnTx/>
                <a:uFillTx/>
                <a:latin typeface="Edwardian Script ITC" panose="030303020407070D0804" pitchFamily="66" charset="0"/>
                <a:ea typeface="+mn-ea"/>
                <a:cs typeface="+mn-cs"/>
              </a:rPr>
              <a:t>Letizia Fioravanti</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pPr algn="ctr">
              <a:lnSpc>
                <a:spcPct val="150000"/>
              </a:lnSpc>
            </a:pPr>
            <a:r>
              <a:rPr lang="it-IT" dirty="0" err="1">
                <a:solidFill>
                  <a:srgbClr val="FF0000"/>
                </a:solidFill>
              </a:rPr>
              <a:t>II°</a:t>
            </a:r>
            <a:r>
              <a:rPr lang="it-IT" dirty="0">
                <a:solidFill>
                  <a:srgbClr val="FF0000"/>
                </a:solidFill>
              </a:rPr>
              <a:t> tappa o dello sviluppo</a:t>
            </a:r>
          </a:p>
        </p:txBody>
      </p:sp>
      <p:sp>
        <p:nvSpPr>
          <p:cNvPr id="2" name="Segnaposto contenuto 1"/>
          <p:cNvSpPr>
            <a:spLocks noGrp="1"/>
          </p:cNvSpPr>
          <p:nvPr>
            <p:ph idx="1"/>
          </p:nvPr>
        </p:nvSpPr>
        <p:spPr/>
        <p:txBody>
          <a:bodyPr>
            <a:normAutofit/>
          </a:bodyPr>
          <a:lstStyle/>
          <a:p>
            <a:pPr>
              <a:lnSpc>
                <a:spcPct val="150000"/>
              </a:lnSpc>
            </a:pPr>
            <a:r>
              <a:rPr lang="it-IT" b="1" dirty="0"/>
              <a:t>Riferimento ad un modello di prestazione più delineato</a:t>
            </a:r>
            <a:r>
              <a:rPr lang="it-IT" dirty="0"/>
              <a:t>;</a:t>
            </a:r>
          </a:p>
          <a:p>
            <a:pPr>
              <a:lnSpc>
                <a:spcPct val="150000"/>
              </a:lnSpc>
            </a:pPr>
            <a:r>
              <a:rPr lang="it-IT" dirty="0"/>
              <a:t>Attività impegnanti analiticamente le singole qualità coinvolte nel fenomeno velocità: forza, elasticità, capacità di reazione, flessibilità, resistenza alla velocità; acquisizione di una più raffinata tecnica esecutiva.</a:t>
            </a:r>
          </a:p>
        </p:txBody>
      </p:sp>
      <p:sp>
        <p:nvSpPr>
          <p:cNvPr id="3" name="Segnaposto numero diapositiva 2"/>
          <p:cNvSpPr>
            <a:spLocks noGrp="1"/>
          </p:cNvSpPr>
          <p:nvPr>
            <p:ph type="sldNum" sz="quarter" idx="12"/>
          </p:nvPr>
        </p:nvSpPr>
        <p:spPr/>
        <p:txBody>
          <a:bodyPr/>
          <a:lstStyle/>
          <a:p>
            <a:fld id="{B9B2617A-FCB4-443B-8552-DD3D7CDBFDAD}" type="slidenum">
              <a:rPr lang="it-IT" smtClean="0"/>
              <a:pPr/>
              <a:t>110</a:t>
            </a:fld>
            <a:endParaRPr lang="it-IT"/>
          </a:p>
        </p:txBody>
      </p:sp>
      <p:sp>
        <p:nvSpPr>
          <p:cNvPr id="5" name="CasellaDiTesto 4">
            <a:extLst>
              <a:ext uri="{FF2B5EF4-FFF2-40B4-BE49-F238E27FC236}">
                <a16:creationId xmlns:a16="http://schemas.microsoft.com/office/drawing/2014/main" id="{E61183E2-7F1A-BD2F-90F9-F1620630283D}"/>
              </a:ext>
            </a:extLst>
          </p:cNvPr>
          <p:cNvSpPr txBox="1"/>
          <p:nvPr/>
        </p:nvSpPr>
        <p:spPr>
          <a:xfrm>
            <a:off x="4644008" y="6351711"/>
            <a:ext cx="2515672"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a:ln>
                  <a:noFill/>
                </a:ln>
                <a:solidFill>
                  <a:srgbClr val="002060"/>
                </a:solidFill>
                <a:effectLst/>
                <a:uLnTx/>
                <a:uFillTx/>
                <a:latin typeface="Edwardian Script ITC" panose="030303020407070D0804" pitchFamily="66" charset="0"/>
                <a:ea typeface="+mn-ea"/>
                <a:cs typeface="+mn-cs"/>
              </a:rPr>
              <a:t>Letizia Fioravanti</a:t>
            </a: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pPr algn="ctr"/>
            <a:r>
              <a:rPr lang="it-IT" dirty="0" err="1">
                <a:solidFill>
                  <a:srgbClr val="FF0000"/>
                </a:solidFill>
              </a:rPr>
              <a:t>III°</a:t>
            </a:r>
            <a:r>
              <a:rPr lang="it-IT" dirty="0">
                <a:solidFill>
                  <a:srgbClr val="FF0000"/>
                </a:solidFill>
              </a:rPr>
              <a:t> tappa o della sintesi</a:t>
            </a:r>
          </a:p>
        </p:txBody>
      </p:sp>
      <p:sp>
        <p:nvSpPr>
          <p:cNvPr id="2" name="Segnaposto contenuto 1"/>
          <p:cNvSpPr>
            <a:spLocks noGrp="1"/>
          </p:cNvSpPr>
          <p:nvPr>
            <p:ph idx="1"/>
          </p:nvPr>
        </p:nvSpPr>
        <p:spPr/>
        <p:txBody>
          <a:bodyPr>
            <a:normAutofit/>
          </a:bodyPr>
          <a:lstStyle/>
          <a:p>
            <a:pPr>
              <a:lnSpc>
                <a:spcPct val="150000"/>
              </a:lnSpc>
            </a:pPr>
            <a:r>
              <a:rPr lang="it-IT" b="1" dirty="0"/>
              <a:t>Riferimento marcato ad un modello di prestazione motoria specifica</a:t>
            </a:r>
            <a:r>
              <a:rPr lang="it-IT" dirty="0"/>
              <a:t>;</a:t>
            </a:r>
          </a:p>
          <a:p>
            <a:pPr>
              <a:lnSpc>
                <a:spcPct val="150000"/>
              </a:lnSpc>
            </a:pPr>
            <a:r>
              <a:rPr lang="it-IT" dirty="0"/>
              <a:t>Sviluppo approfondito della velocità e della rapidità mediante mezzi analitici e di</a:t>
            </a:r>
          </a:p>
          <a:p>
            <a:pPr>
              <a:lnSpc>
                <a:spcPct val="150000"/>
              </a:lnSpc>
            </a:pPr>
            <a:r>
              <a:rPr lang="it-IT" dirty="0"/>
              <a:t>sintesi tratti dal modello stesso della prestazione;</a:t>
            </a:r>
          </a:p>
          <a:p>
            <a:pPr>
              <a:lnSpc>
                <a:spcPct val="150000"/>
              </a:lnSpc>
            </a:pPr>
            <a:r>
              <a:rPr lang="it-IT" dirty="0"/>
              <a:t>Utilizzazione di velocità uguali, leggermente inferiori o superiori a quelle della prestazione (E. </a:t>
            </a:r>
            <a:r>
              <a:rPr lang="it-IT" dirty="0" err="1"/>
              <a:t>Matteucci</a:t>
            </a:r>
            <a:r>
              <a:rPr lang="it-IT" dirty="0"/>
              <a:t>)</a:t>
            </a:r>
          </a:p>
        </p:txBody>
      </p:sp>
      <p:sp>
        <p:nvSpPr>
          <p:cNvPr id="3" name="Segnaposto numero diapositiva 2"/>
          <p:cNvSpPr>
            <a:spLocks noGrp="1"/>
          </p:cNvSpPr>
          <p:nvPr>
            <p:ph type="sldNum" sz="quarter" idx="12"/>
          </p:nvPr>
        </p:nvSpPr>
        <p:spPr/>
        <p:txBody>
          <a:bodyPr/>
          <a:lstStyle/>
          <a:p>
            <a:fld id="{B9B2617A-FCB4-443B-8552-DD3D7CDBFDAD}" type="slidenum">
              <a:rPr lang="it-IT" smtClean="0"/>
              <a:pPr/>
              <a:t>111</a:t>
            </a:fld>
            <a:endParaRPr lang="it-IT"/>
          </a:p>
        </p:txBody>
      </p:sp>
      <p:sp>
        <p:nvSpPr>
          <p:cNvPr id="5" name="CasellaDiTesto 4">
            <a:extLst>
              <a:ext uri="{FF2B5EF4-FFF2-40B4-BE49-F238E27FC236}">
                <a16:creationId xmlns:a16="http://schemas.microsoft.com/office/drawing/2014/main" id="{39426FB0-B0C5-95BB-3DBE-6D1DB997DACF}"/>
              </a:ext>
            </a:extLst>
          </p:cNvPr>
          <p:cNvSpPr txBox="1"/>
          <p:nvPr/>
        </p:nvSpPr>
        <p:spPr>
          <a:xfrm>
            <a:off x="4644008" y="6351711"/>
            <a:ext cx="2515672"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a:ln>
                  <a:noFill/>
                </a:ln>
                <a:solidFill>
                  <a:srgbClr val="002060"/>
                </a:solidFill>
                <a:effectLst/>
                <a:uLnTx/>
                <a:uFillTx/>
                <a:latin typeface="Edwardian Script ITC" panose="030303020407070D0804" pitchFamily="66" charset="0"/>
                <a:ea typeface="+mn-ea"/>
                <a:cs typeface="+mn-cs"/>
              </a:rPr>
              <a:t>Letizia Fioravanti</a:t>
            </a: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normAutofit/>
          </a:bodyPr>
          <a:lstStyle/>
          <a:p>
            <a:r>
              <a:rPr lang="it-IT" dirty="0"/>
              <a:t>Allenamento alla velocità 5/6 anni</a:t>
            </a:r>
          </a:p>
        </p:txBody>
      </p:sp>
      <p:sp>
        <p:nvSpPr>
          <p:cNvPr id="2" name="Segnaposto contenuto 1"/>
          <p:cNvSpPr>
            <a:spLocks noGrp="1"/>
          </p:cNvSpPr>
          <p:nvPr>
            <p:ph idx="1"/>
          </p:nvPr>
        </p:nvSpPr>
        <p:spPr>
          <a:xfrm>
            <a:off x="609599" y="2160591"/>
            <a:ext cx="6347714" cy="3428650"/>
          </a:xfrm>
        </p:spPr>
        <p:txBody>
          <a:bodyPr>
            <a:normAutofit/>
          </a:bodyPr>
          <a:lstStyle/>
          <a:p>
            <a:pPr marL="0" indent="0">
              <a:buNone/>
            </a:pPr>
            <a:r>
              <a:rPr lang="it-IT" dirty="0"/>
              <a:t>dovrebbe prevedere lavori che stimolino globalmente i distretti anatomici, invitando a </a:t>
            </a:r>
            <a:r>
              <a:rPr lang="it-IT" b="1" dirty="0"/>
              <a:t>brevissimi sprint e giochi non monotoni </a:t>
            </a:r>
            <a:r>
              <a:rPr lang="it-IT" dirty="0"/>
              <a:t>o unicamente incentrati sulla corsa. Ottimale è l'inserimento di giochi in cui siano previsti anche </a:t>
            </a:r>
            <a:r>
              <a:rPr lang="it-IT" b="1" dirty="0"/>
              <a:t>lanci e salti</a:t>
            </a:r>
            <a:r>
              <a:rPr lang="it-IT" dirty="0"/>
              <a:t>, privilegiando attività di tipo reattivo ed elastico che attivino ogni segmento corporeo. Tale indicazione è in realtà la premessa generale a lavori finalizzati all'aumento della velocità. Carichi di lavoro adeguati, sempre prestando attenzione a </a:t>
            </a:r>
          </a:p>
          <a:p>
            <a:pPr marL="0" indent="0" algn="ctr">
              <a:buNone/>
            </a:pPr>
            <a:r>
              <a:rPr lang="it-IT" b="1" dirty="0">
                <a:solidFill>
                  <a:srgbClr val="0070C0"/>
                </a:solidFill>
              </a:rPr>
              <a:t>non sollecitare il sistema anaerobico lattacido</a:t>
            </a:r>
          </a:p>
        </p:txBody>
      </p:sp>
      <p:sp>
        <p:nvSpPr>
          <p:cNvPr id="3" name="Segnaposto numero diapositiva 2"/>
          <p:cNvSpPr>
            <a:spLocks noGrp="1"/>
          </p:cNvSpPr>
          <p:nvPr>
            <p:ph type="sldNum" sz="quarter" idx="12"/>
          </p:nvPr>
        </p:nvSpPr>
        <p:spPr/>
        <p:txBody>
          <a:bodyPr/>
          <a:lstStyle/>
          <a:p>
            <a:fld id="{B9B2617A-FCB4-443B-8552-DD3D7CDBFDAD}" type="slidenum">
              <a:rPr lang="it-IT" smtClean="0"/>
              <a:pPr/>
              <a:t>112</a:t>
            </a:fld>
            <a:endParaRPr lang="it-IT"/>
          </a:p>
        </p:txBody>
      </p:sp>
      <p:sp>
        <p:nvSpPr>
          <p:cNvPr id="5" name="CasellaDiTesto 4">
            <a:extLst>
              <a:ext uri="{FF2B5EF4-FFF2-40B4-BE49-F238E27FC236}">
                <a16:creationId xmlns:a16="http://schemas.microsoft.com/office/drawing/2014/main" id="{4066DBC9-32FC-BD98-9ED0-49797E92E550}"/>
              </a:ext>
            </a:extLst>
          </p:cNvPr>
          <p:cNvSpPr txBox="1"/>
          <p:nvPr/>
        </p:nvSpPr>
        <p:spPr>
          <a:xfrm>
            <a:off x="4644008" y="6351711"/>
            <a:ext cx="2515672"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a:ln>
                  <a:noFill/>
                </a:ln>
                <a:solidFill>
                  <a:srgbClr val="002060"/>
                </a:solidFill>
                <a:effectLst/>
                <a:uLnTx/>
                <a:uFillTx/>
                <a:latin typeface="Edwardian Script ITC" panose="030303020407070D0804" pitchFamily="66" charset="0"/>
                <a:ea typeface="+mn-ea"/>
                <a:cs typeface="+mn-cs"/>
              </a:rPr>
              <a:t>Letizia Fioravanti</a:t>
            </a: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251520" y="116632"/>
            <a:ext cx="6912768" cy="1287016"/>
          </a:xfrm>
        </p:spPr>
        <p:txBody>
          <a:bodyPr>
            <a:normAutofit fontScale="90000"/>
          </a:bodyPr>
          <a:lstStyle/>
          <a:p>
            <a:pPr algn="ctr"/>
            <a:r>
              <a:rPr lang="it-IT" sz="3100">
                <a:solidFill>
                  <a:srgbClr val="FF0000"/>
                </a:solidFill>
              </a:rPr>
              <a:t>L’allenamento infantile e</a:t>
            </a:r>
            <a:br>
              <a:rPr lang="it-IT" sz="3100">
                <a:solidFill>
                  <a:srgbClr val="FF0000"/>
                </a:solidFill>
              </a:rPr>
            </a:br>
            <a:r>
              <a:rPr lang="it-IT" sz="3100">
                <a:solidFill>
                  <a:srgbClr val="FF0000"/>
                </a:solidFill>
              </a:rPr>
              <a:t>degli adolescenti dovrebbe</a:t>
            </a:r>
            <a:br>
              <a:rPr lang="it-IT" sz="3100">
                <a:solidFill>
                  <a:srgbClr val="FF0000"/>
                </a:solidFill>
              </a:rPr>
            </a:br>
            <a:r>
              <a:rPr lang="it-IT" sz="3100">
                <a:solidFill>
                  <a:srgbClr val="FF0000"/>
                </a:solidFill>
              </a:rPr>
              <a:t>porre al centro lo sviluppo della velocità</a:t>
            </a:r>
            <a:endParaRPr lang="it-IT" sz="3100" dirty="0">
              <a:solidFill>
                <a:srgbClr val="FF0000"/>
              </a:solidFill>
            </a:endParaRPr>
          </a:p>
        </p:txBody>
      </p:sp>
      <p:sp>
        <p:nvSpPr>
          <p:cNvPr id="2" name="Segnaposto contenuto 1"/>
          <p:cNvSpPr>
            <a:spLocks noGrp="1"/>
          </p:cNvSpPr>
          <p:nvPr>
            <p:ph idx="1"/>
          </p:nvPr>
        </p:nvSpPr>
        <p:spPr>
          <a:xfrm>
            <a:off x="385192" y="1697963"/>
            <a:ext cx="6779096" cy="3747262"/>
          </a:xfrm>
        </p:spPr>
        <p:txBody>
          <a:bodyPr>
            <a:normAutofit/>
          </a:bodyPr>
          <a:lstStyle/>
          <a:p>
            <a:pPr>
              <a:lnSpc>
                <a:spcPct val="150000"/>
              </a:lnSpc>
            </a:pPr>
            <a:r>
              <a:rPr lang="it-IT" dirty="0"/>
              <a:t>Tanto la forza muscolare, quanto la velocità, hanno come base comune un'ottima </a:t>
            </a:r>
            <a:r>
              <a:rPr lang="it-IT" b="1" dirty="0"/>
              <a:t>coordinazione</a:t>
            </a:r>
            <a:r>
              <a:rPr lang="it-IT" dirty="0"/>
              <a:t>. </a:t>
            </a:r>
          </a:p>
          <a:p>
            <a:pPr>
              <a:lnSpc>
                <a:spcPct val="150000"/>
              </a:lnSpc>
            </a:pPr>
            <a:r>
              <a:rPr lang="it-IT" u="sng" dirty="0"/>
              <a:t>La forza </a:t>
            </a:r>
            <a:r>
              <a:rPr lang="it-IT" dirty="0"/>
              <a:t>poi, in una fase successiva, diviene un elemento distintivo anche nella velocità. Per tali evidenze, anche prima dei 5-6 anni, lavori finalizzati allo stimolo della </a:t>
            </a:r>
            <a:r>
              <a:rPr lang="it-IT" dirty="0">
                <a:solidFill>
                  <a:srgbClr val="00B0F0"/>
                </a:solidFill>
              </a:rPr>
              <a:t>coordinazione</a:t>
            </a:r>
            <a:r>
              <a:rPr lang="it-IT" dirty="0"/>
              <a:t> e della </a:t>
            </a:r>
            <a:r>
              <a:rPr lang="it-IT" dirty="0">
                <a:solidFill>
                  <a:srgbClr val="00B0F0"/>
                </a:solidFill>
              </a:rPr>
              <a:t>multilateralità</a:t>
            </a:r>
            <a:r>
              <a:rPr lang="it-IT" dirty="0"/>
              <a:t>, forniranno l'ottimale base per lo sviluppo della </a:t>
            </a:r>
            <a:r>
              <a:rPr lang="it-IT" u="sng" dirty="0">
                <a:solidFill>
                  <a:srgbClr val="00B0F0"/>
                </a:solidFill>
              </a:rPr>
              <a:t>velocità</a:t>
            </a:r>
          </a:p>
        </p:txBody>
      </p:sp>
      <p:sp>
        <p:nvSpPr>
          <p:cNvPr id="3" name="Segnaposto numero diapositiva 2"/>
          <p:cNvSpPr>
            <a:spLocks noGrp="1"/>
          </p:cNvSpPr>
          <p:nvPr>
            <p:ph type="sldNum" sz="quarter" idx="12"/>
          </p:nvPr>
        </p:nvSpPr>
        <p:spPr/>
        <p:txBody>
          <a:bodyPr/>
          <a:lstStyle/>
          <a:p>
            <a:fld id="{B9B2617A-FCB4-443B-8552-DD3D7CDBFDAD}" type="slidenum">
              <a:rPr lang="it-IT" smtClean="0"/>
              <a:pPr/>
              <a:t>113</a:t>
            </a:fld>
            <a:endParaRPr lang="it-IT"/>
          </a:p>
        </p:txBody>
      </p:sp>
      <p:sp>
        <p:nvSpPr>
          <p:cNvPr id="8" name="CasellaDiTesto 7">
            <a:extLst>
              <a:ext uri="{FF2B5EF4-FFF2-40B4-BE49-F238E27FC236}">
                <a16:creationId xmlns:a16="http://schemas.microsoft.com/office/drawing/2014/main" id="{E436272F-3B7D-F4A1-11B2-19517B40A53F}"/>
              </a:ext>
            </a:extLst>
          </p:cNvPr>
          <p:cNvSpPr txBox="1"/>
          <p:nvPr/>
        </p:nvSpPr>
        <p:spPr>
          <a:xfrm>
            <a:off x="4644008" y="6351711"/>
            <a:ext cx="2515672"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a:ln>
                  <a:noFill/>
                </a:ln>
                <a:solidFill>
                  <a:srgbClr val="002060"/>
                </a:solidFill>
                <a:effectLst/>
                <a:uLnTx/>
                <a:uFillTx/>
                <a:latin typeface="Edwardian Script ITC" panose="030303020407070D0804" pitchFamily="66" charset="0"/>
                <a:ea typeface="+mn-ea"/>
                <a:cs typeface="+mn-cs"/>
              </a:rPr>
              <a:t>Letizia Fioravanti</a:t>
            </a: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normAutofit fontScale="90000"/>
          </a:bodyPr>
          <a:lstStyle/>
          <a:p>
            <a:pPr algn="ctr">
              <a:lnSpc>
                <a:spcPct val="150000"/>
              </a:lnSpc>
            </a:pPr>
            <a:r>
              <a:rPr lang="it-IT" dirty="0"/>
              <a:t>Fasi sensibili per</a:t>
            </a:r>
            <a:br>
              <a:rPr lang="it-IT" dirty="0"/>
            </a:br>
            <a:r>
              <a:rPr lang="it-IT" dirty="0"/>
              <a:t>lo sviluppo della velocità</a:t>
            </a:r>
          </a:p>
        </p:txBody>
      </p:sp>
      <p:sp>
        <p:nvSpPr>
          <p:cNvPr id="2" name="Segnaposto contenuto 1"/>
          <p:cNvSpPr>
            <a:spLocks noGrp="1"/>
          </p:cNvSpPr>
          <p:nvPr>
            <p:ph idx="1"/>
          </p:nvPr>
        </p:nvSpPr>
        <p:spPr>
          <a:xfrm>
            <a:off x="490479" y="2273416"/>
            <a:ext cx="6601801" cy="3603856"/>
          </a:xfrm>
        </p:spPr>
        <p:txBody>
          <a:bodyPr>
            <a:normAutofit/>
          </a:bodyPr>
          <a:lstStyle/>
          <a:p>
            <a:pPr>
              <a:lnSpc>
                <a:spcPct val="150000"/>
              </a:lnSpc>
            </a:pPr>
            <a:r>
              <a:rPr lang="it-IT" sz="3200" dirty="0">
                <a:solidFill>
                  <a:schemeClr val="accent2">
                    <a:lumMod val="40000"/>
                    <a:lumOff val="60000"/>
                  </a:schemeClr>
                </a:solidFill>
              </a:rPr>
              <a:t>FEMMINE</a:t>
            </a:r>
            <a:r>
              <a:rPr lang="it-IT" sz="3200" dirty="0"/>
              <a:t>:</a:t>
            </a:r>
            <a:r>
              <a:rPr lang="it-IT" sz="3200" b="1" dirty="0"/>
              <a:t> </a:t>
            </a:r>
            <a:r>
              <a:rPr lang="it-IT" sz="3200" dirty="0"/>
              <a:t>7/9 anni e 12/14 anni </a:t>
            </a:r>
          </a:p>
          <a:p>
            <a:pPr>
              <a:lnSpc>
                <a:spcPct val="150000"/>
              </a:lnSpc>
            </a:pPr>
            <a:r>
              <a:rPr lang="it-IT" sz="3200" dirty="0">
                <a:solidFill>
                  <a:schemeClr val="accent1">
                    <a:lumMod val="60000"/>
                    <a:lumOff val="40000"/>
                  </a:schemeClr>
                </a:solidFill>
              </a:rPr>
              <a:t>MASCHI</a:t>
            </a:r>
            <a:r>
              <a:rPr lang="it-IT" sz="3200" b="1" dirty="0"/>
              <a:t>  </a:t>
            </a:r>
            <a:r>
              <a:rPr lang="it-IT" sz="3200" dirty="0"/>
              <a:t>13/15 anni</a:t>
            </a:r>
          </a:p>
        </p:txBody>
      </p:sp>
      <p:sp>
        <p:nvSpPr>
          <p:cNvPr id="3" name="Segnaposto numero diapositiva 2"/>
          <p:cNvSpPr>
            <a:spLocks noGrp="1"/>
          </p:cNvSpPr>
          <p:nvPr>
            <p:ph type="sldNum" sz="quarter" idx="12"/>
          </p:nvPr>
        </p:nvSpPr>
        <p:spPr/>
        <p:txBody>
          <a:bodyPr/>
          <a:lstStyle/>
          <a:p>
            <a:fld id="{B9B2617A-FCB4-443B-8552-DD3D7CDBFDAD}" type="slidenum">
              <a:rPr lang="it-IT" smtClean="0"/>
              <a:pPr/>
              <a:t>114</a:t>
            </a:fld>
            <a:endParaRPr lang="it-IT"/>
          </a:p>
        </p:txBody>
      </p:sp>
      <p:sp>
        <p:nvSpPr>
          <p:cNvPr id="5" name="CasellaDiTesto 4">
            <a:extLst>
              <a:ext uri="{FF2B5EF4-FFF2-40B4-BE49-F238E27FC236}">
                <a16:creationId xmlns:a16="http://schemas.microsoft.com/office/drawing/2014/main" id="{95DC2D10-FAC7-90BF-F486-858B54DE74BF}"/>
              </a:ext>
            </a:extLst>
          </p:cNvPr>
          <p:cNvSpPr txBox="1"/>
          <p:nvPr/>
        </p:nvSpPr>
        <p:spPr>
          <a:xfrm>
            <a:off x="4644008" y="6351711"/>
            <a:ext cx="2515672"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a:ln>
                  <a:noFill/>
                </a:ln>
                <a:solidFill>
                  <a:srgbClr val="002060"/>
                </a:solidFill>
                <a:effectLst/>
                <a:uLnTx/>
                <a:uFillTx/>
                <a:latin typeface="Edwardian Script ITC" panose="030303020407070D0804" pitchFamily="66" charset="0"/>
                <a:ea typeface="+mn-ea"/>
                <a:cs typeface="+mn-cs"/>
              </a:rPr>
              <a:t>Letizia Fioravanti</a:t>
            </a: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pPr algn="ctr"/>
            <a:r>
              <a:rPr lang="it-IT" dirty="0">
                <a:solidFill>
                  <a:srgbClr val="FF0000"/>
                </a:solidFill>
              </a:rPr>
              <a:t>La mobilità articolare</a:t>
            </a:r>
          </a:p>
        </p:txBody>
      </p:sp>
      <p:sp>
        <p:nvSpPr>
          <p:cNvPr id="2" name="Segnaposto contenuto 1"/>
          <p:cNvSpPr>
            <a:spLocks noGrp="1"/>
          </p:cNvSpPr>
          <p:nvPr>
            <p:ph idx="1"/>
          </p:nvPr>
        </p:nvSpPr>
        <p:spPr>
          <a:xfrm>
            <a:off x="609598" y="2153337"/>
            <a:ext cx="6347714" cy="3880773"/>
          </a:xfrm>
        </p:spPr>
        <p:txBody>
          <a:bodyPr/>
          <a:lstStyle/>
          <a:p>
            <a:pPr>
              <a:lnSpc>
                <a:spcPct val="150000"/>
              </a:lnSpc>
            </a:pPr>
            <a:r>
              <a:rPr lang="it-IT" u="sng" dirty="0"/>
              <a:t>è la capacità di eseguire i movimenti alla massima ampiezza.</a:t>
            </a:r>
            <a:r>
              <a:rPr lang="it-IT" dirty="0"/>
              <a:t> </a:t>
            </a:r>
          </a:p>
          <a:p>
            <a:pPr>
              <a:lnSpc>
                <a:spcPct val="150000"/>
              </a:lnSpc>
            </a:pPr>
            <a:r>
              <a:rPr lang="it-IT" dirty="0"/>
              <a:t>Le capacità strutturali elastiche hanno componenti sia di tipo coordinativo che condizionale; abbiamo parlato di flessibilità attiva (statica e dinamica) e flessibilità passiva.</a:t>
            </a:r>
          </a:p>
          <a:p>
            <a:endParaRPr lang="it-IT" dirty="0"/>
          </a:p>
        </p:txBody>
      </p:sp>
      <p:sp>
        <p:nvSpPr>
          <p:cNvPr id="3" name="Segnaposto numero diapositiva 2"/>
          <p:cNvSpPr>
            <a:spLocks noGrp="1"/>
          </p:cNvSpPr>
          <p:nvPr>
            <p:ph type="sldNum" sz="quarter" idx="12"/>
          </p:nvPr>
        </p:nvSpPr>
        <p:spPr/>
        <p:txBody>
          <a:bodyPr/>
          <a:lstStyle/>
          <a:p>
            <a:fld id="{B9B2617A-FCB4-443B-8552-DD3D7CDBFDAD}" type="slidenum">
              <a:rPr lang="it-IT" smtClean="0"/>
              <a:pPr/>
              <a:t>115</a:t>
            </a:fld>
            <a:endParaRPr lang="it-IT"/>
          </a:p>
        </p:txBody>
      </p:sp>
      <p:sp>
        <p:nvSpPr>
          <p:cNvPr id="5" name="CasellaDiTesto 4">
            <a:extLst>
              <a:ext uri="{FF2B5EF4-FFF2-40B4-BE49-F238E27FC236}">
                <a16:creationId xmlns:a16="http://schemas.microsoft.com/office/drawing/2014/main" id="{97BC732F-C203-B70D-9836-1673D7A17D05}"/>
              </a:ext>
            </a:extLst>
          </p:cNvPr>
          <p:cNvSpPr txBox="1"/>
          <p:nvPr/>
        </p:nvSpPr>
        <p:spPr>
          <a:xfrm>
            <a:off x="4644008" y="6351711"/>
            <a:ext cx="2515672"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a:ln>
                  <a:noFill/>
                </a:ln>
                <a:solidFill>
                  <a:srgbClr val="002060"/>
                </a:solidFill>
                <a:effectLst/>
                <a:uLnTx/>
                <a:uFillTx/>
                <a:latin typeface="Edwardian Script ITC" panose="030303020407070D0804" pitchFamily="66" charset="0"/>
                <a:ea typeface="+mn-ea"/>
                <a:cs typeface="+mn-cs"/>
              </a:rPr>
              <a:t>Letizia Fioravanti</a:t>
            </a: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normAutofit/>
          </a:bodyPr>
          <a:lstStyle/>
          <a:p>
            <a:pPr algn="ctr"/>
            <a:r>
              <a:rPr lang="it-IT" dirty="0">
                <a:solidFill>
                  <a:srgbClr val="FF0000"/>
                </a:solidFill>
              </a:rPr>
              <a:t>Effetti positivi di una</a:t>
            </a:r>
            <a:br>
              <a:rPr lang="it-IT" dirty="0">
                <a:solidFill>
                  <a:srgbClr val="FF0000"/>
                </a:solidFill>
              </a:rPr>
            </a:br>
            <a:r>
              <a:rPr lang="it-IT" dirty="0">
                <a:solidFill>
                  <a:srgbClr val="FF0000"/>
                </a:solidFill>
              </a:rPr>
              <a:t>buona mobilità articolare</a:t>
            </a:r>
          </a:p>
        </p:txBody>
      </p:sp>
      <p:sp>
        <p:nvSpPr>
          <p:cNvPr id="2" name="Segnaposto contenuto 1"/>
          <p:cNvSpPr>
            <a:spLocks noGrp="1"/>
          </p:cNvSpPr>
          <p:nvPr>
            <p:ph idx="1"/>
          </p:nvPr>
        </p:nvSpPr>
        <p:spPr/>
        <p:txBody>
          <a:bodyPr>
            <a:normAutofit fontScale="92500"/>
          </a:bodyPr>
          <a:lstStyle/>
          <a:p>
            <a:pPr>
              <a:lnSpc>
                <a:spcPct val="150000"/>
              </a:lnSpc>
            </a:pPr>
            <a:r>
              <a:rPr lang="it-IT" dirty="0"/>
              <a:t>Facilitazione nell’apprendimento e perfezionamento delle tecniche, con aumento di economia e precisione del gesto</a:t>
            </a:r>
          </a:p>
          <a:p>
            <a:pPr>
              <a:lnSpc>
                <a:spcPct val="150000"/>
              </a:lnSpc>
            </a:pPr>
            <a:r>
              <a:rPr lang="it-IT" dirty="0"/>
              <a:t>Equilibrio </a:t>
            </a:r>
            <a:r>
              <a:rPr lang="it-IT" dirty="0" err="1"/>
              <a:t>artro</a:t>
            </a:r>
            <a:r>
              <a:rPr lang="it-IT" dirty="0"/>
              <a:t>-muscolare, con prevenzione delle forme patologiche più o meno dolorose più frequenti delle articolazioni</a:t>
            </a:r>
          </a:p>
          <a:p>
            <a:pPr>
              <a:lnSpc>
                <a:spcPct val="150000"/>
              </a:lnSpc>
            </a:pPr>
            <a:r>
              <a:rPr lang="it-IT" dirty="0"/>
              <a:t>Abbreviazione dei tempi di ristoro muscolare dopo uno sforzo</a:t>
            </a:r>
          </a:p>
          <a:p>
            <a:pPr>
              <a:lnSpc>
                <a:spcPct val="150000"/>
              </a:lnSpc>
            </a:pPr>
            <a:r>
              <a:rPr lang="it-IT" dirty="0"/>
              <a:t>Benessere psicofisico</a:t>
            </a:r>
          </a:p>
        </p:txBody>
      </p:sp>
      <p:sp>
        <p:nvSpPr>
          <p:cNvPr id="3" name="Segnaposto numero diapositiva 2"/>
          <p:cNvSpPr>
            <a:spLocks noGrp="1"/>
          </p:cNvSpPr>
          <p:nvPr>
            <p:ph type="sldNum" sz="quarter" idx="12"/>
          </p:nvPr>
        </p:nvSpPr>
        <p:spPr/>
        <p:txBody>
          <a:bodyPr/>
          <a:lstStyle/>
          <a:p>
            <a:fld id="{B9B2617A-FCB4-443B-8552-DD3D7CDBFDAD}" type="slidenum">
              <a:rPr lang="it-IT" smtClean="0"/>
              <a:pPr/>
              <a:t>116</a:t>
            </a:fld>
            <a:endParaRPr lang="it-IT"/>
          </a:p>
        </p:txBody>
      </p:sp>
      <p:sp>
        <p:nvSpPr>
          <p:cNvPr id="5" name="CasellaDiTesto 4">
            <a:extLst>
              <a:ext uri="{FF2B5EF4-FFF2-40B4-BE49-F238E27FC236}">
                <a16:creationId xmlns:a16="http://schemas.microsoft.com/office/drawing/2014/main" id="{4A10CA7D-176B-DF83-AFFD-793A49BCE1C4}"/>
              </a:ext>
            </a:extLst>
          </p:cNvPr>
          <p:cNvSpPr txBox="1"/>
          <p:nvPr/>
        </p:nvSpPr>
        <p:spPr>
          <a:xfrm>
            <a:off x="4644008" y="6351711"/>
            <a:ext cx="2515672"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a:ln>
                  <a:noFill/>
                </a:ln>
                <a:solidFill>
                  <a:srgbClr val="002060"/>
                </a:solidFill>
                <a:effectLst/>
                <a:uLnTx/>
                <a:uFillTx/>
                <a:latin typeface="Edwardian Script ITC" panose="030303020407070D0804" pitchFamily="66" charset="0"/>
                <a:ea typeface="+mn-ea"/>
                <a:cs typeface="+mn-cs"/>
              </a:rPr>
              <a:t>Letizia Fioravanti</a:t>
            </a: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sz="quarter" idx="12"/>
          </p:nvPr>
        </p:nvSpPr>
        <p:spPr/>
        <p:txBody>
          <a:bodyPr/>
          <a:lstStyle/>
          <a:p>
            <a:fld id="{B9B2617A-FCB4-443B-8552-DD3D7CDBFDAD}" type="slidenum">
              <a:rPr lang="it-IT" smtClean="0"/>
              <a:pPr/>
              <a:t>117</a:t>
            </a:fld>
            <a:endParaRPr lang="it-IT"/>
          </a:p>
        </p:txBody>
      </p:sp>
      <p:pic>
        <p:nvPicPr>
          <p:cNvPr id="5" name="irc_mi" descr="http://www.virtusestri.it/images/Grafico1.gif">
            <a:hlinkClick r:id="rId2"/>
          </p:cNvPr>
          <p:cNvPicPr>
            <a:picLocks noGrp="1"/>
          </p:cNvPicPr>
          <p:nvPr>
            <p:ph idx="4294967295"/>
          </p:nvPr>
        </p:nvPicPr>
        <p:blipFill>
          <a:blip r:embed="rId3" cstate="print"/>
          <a:srcRect/>
          <a:stretch>
            <a:fillRect/>
          </a:stretch>
        </p:blipFill>
        <p:spPr bwMode="auto">
          <a:xfrm>
            <a:off x="395536" y="188913"/>
            <a:ext cx="6302127" cy="5616575"/>
          </a:xfrm>
          <a:prstGeom prst="rect">
            <a:avLst/>
          </a:prstGeom>
          <a:noFill/>
          <a:ln w="9525">
            <a:noFill/>
            <a:miter lim="800000"/>
            <a:headEnd/>
            <a:tailEnd/>
          </a:ln>
        </p:spPr>
      </p:pic>
      <p:sp>
        <p:nvSpPr>
          <p:cNvPr id="2" name="CasellaDiTesto 1">
            <a:extLst>
              <a:ext uri="{FF2B5EF4-FFF2-40B4-BE49-F238E27FC236}">
                <a16:creationId xmlns:a16="http://schemas.microsoft.com/office/drawing/2014/main" id="{F8D33745-CC8E-2928-FA4F-8C64698B4430}"/>
              </a:ext>
            </a:extLst>
          </p:cNvPr>
          <p:cNvSpPr txBox="1"/>
          <p:nvPr/>
        </p:nvSpPr>
        <p:spPr>
          <a:xfrm>
            <a:off x="4644008" y="6351711"/>
            <a:ext cx="2515672"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a:ln>
                  <a:noFill/>
                </a:ln>
                <a:solidFill>
                  <a:srgbClr val="002060"/>
                </a:solidFill>
                <a:effectLst/>
                <a:uLnTx/>
                <a:uFillTx/>
                <a:latin typeface="Edwardian Script ITC" panose="030303020407070D0804" pitchFamily="66" charset="0"/>
                <a:ea typeface="+mn-ea"/>
                <a:cs typeface="+mn-cs"/>
              </a:rPr>
              <a:t>Letizia Fioravanti</a:t>
            </a: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normAutofit fontScale="90000"/>
          </a:bodyPr>
          <a:lstStyle/>
          <a:p>
            <a:pPr algn="ctr"/>
            <a:r>
              <a:rPr lang="it-IT" dirty="0">
                <a:solidFill>
                  <a:srgbClr val="FF0000"/>
                </a:solidFill>
              </a:rPr>
              <a:t>Strategie per rendere favorevole l’esperienza di apprendimento</a:t>
            </a:r>
          </a:p>
        </p:txBody>
      </p:sp>
      <p:sp>
        <p:nvSpPr>
          <p:cNvPr id="2" name="Segnaposto contenuto 1"/>
          <p:cNvSpPr>
            <a:spLocks noGrp="1"/>
          </p:cNvSpPr>
          <p:nvPr>
            <p:ph idx="1"/>
          </p:nvPr>
        </p:nvSpPr>
        <p:spPr/>
        <p:txBody>
          <a:bodyPr>
            <a:normAutofit fontScale="77500" lnSpcReduction="20000"/>
          </a:bodyPr>
          <a:lstStyle/>
          <a:p>
            <a:pPr lvl="0">
              <a:lnSpc>
                <a:spcPct val="160000"/>
              </a:lnSpc>
            </a:pPr>
            <a:r>
              <a:rPr lang="it-IT" dirty="0"/>
              <a:t>creare una </a:t>
            </a:r>
            <a:r>
              <a:rPr lang="it-IT" u="sng" dirty="0"/>
              <a:t>situazione aperta</a:t>
            </a:r>
            <a:r>
              <a:rPr lang="it-IT" dirty="0"/>
              <a:t> e favorevole alla comunicazione reciproca </a:t>
            </a:r>
          </a:p>
          <a:p>
            <a:pPr lvl="0">
              <a:lnSpc>
                <a:spcPct val="160000"/>
              </a:lnSpc>
            </a:pPr>
            <a:r>
              <a:rPr lang="it-IT" u="sng" dirty="0"/>
              <a:t>comunicare cosa sarà fatto </a:t>
            </a:r>
            <a:r>
              <a:rPr lang="it-IT" dirty="0"/>
              <a:t>durante la lezione </a:t>
            </a:r>
          </a:p>
          <a:p>
            <a:pPr lvl="0">
              <a:lnSpc>
                <a:spcPct val="160000"/>
              </a:lnSpc>
            </a:pPr>
            <a:r>
              <a:rPr lang="it-IT" dirty="0"/>
              <a:t>dirigere l’attenzione degli alunni verso </a:t>
            </a:r>
            <a:r>
              <a:rPr lang="it-IT" u="sng" dirty="0"/>
              <a:t>l’informazione rilevante </a:t>
            </a:r>
            <a:r>
              <a:rPr lang="it-IT" dirty="0"/>
              <a:t>del compito</a:t>
            </a:r>
          </a:p>
          <a:p>
            <a:pPr lvl="0">
              <a:lnSpc>
                <a:spcPct val="160000"/>
              </a:lnSpc>
            </a:pPr>
            <a:r>
              <a:rPr lang="it-IT" dirty="0"/>
              <a:t>fornire </a:t>
            </a:r>
            <a:r>
              <a:rPr lang="it-IT" u="sng" dirty="0"/>
              <a:t>istruzioni semplici e brevi </a:t>
            </a:r>
          </a:p>
          <a:p>
            <a:pPr lvl="0">
              <a:lnSpc>
                <a:spcPct val="160000"/>
              </a:lnSpc>
            </a:pPr>
            <a:r>
              <a:rPr lang="it-IT" u="sng" dirty="0"/>
              <a:t>equilibrio tra riposo e attività </a:t>
            </a:r>
          </a:p>
          <a:p>
            <a:pPr lvl="0">
              <a:lnSpc>
                <a:spcPct val="160000"/>
              </a:lnSpc>
            </a:pPr>
            <a:r>
              <a:rPr lang="it-IT" dirty="0"/>
              <a:t>prevedere procedure di </a:t>
            </a:r>
            <a:r>
              <a:rPr lang="it-IT" u="sng" dirty="0"/>
              <a:t>assistenza diretta </a:t>
            </a:r>
            <a:r>
              <a:rPr lang="it-IT" dirty="0"/>
              <a:t>quando c’è il rischio di infortuni</a:t>
            </a:r>
          </a:p>
          <a:p>
            <a:pPr>
              <a:lnSpc>
                <a:spcPct val="160000"/>
              </a:lnSpc>
            </a:pPr>
            <a:r>
              <a:rPr lang="it-IT" dirty="0"/>
              <a:t>fare uso di </a:t>
            </a:r>
            <a:r>
              <a:rPr lang="it-IT" u="sng" dirty="0"/>
              <a:t>dimostrazioni pratiche </a:t>
            </a:r>
            <a:r>
              <a:rPr lang="it-IT" dirty="0"/>
              <a:t>per favorire l’apprendimento per osservazione o imitazione.</a:t>
            </a:r>
          </a:p>
        </p:txBody>
      </p:sp>
      <p:sp>
        <p:nvSpPr>
          <p:cNvPr id="3" name="Segnaposto numero diapositiva 2"/>
          <p:cNvSpPr>
            <a:spLocks noGrp="1"/>
          </p:cNvSpPr>
          <p:nvPr>
            <p:ph type="sldNum" sz="quarter" idx="12"/>
          </p:nvPr>
        </p:nvSpPr>
        <p:spPr/>
        <p:txBody>
          <a:bodyPr/>
          <a:lstStyle/>
          <a:p>
            <a:fld id="{B9B2617A-FCB4-443B-8552-DD3D7CDBFDAD}" type="slidenum">
              <a:rPr lang="it-IT" smtClean="0"/>
              <a:pPr/>
              <a:t>118</a:t>
            </a:fld>
            <a:endParaRPr lang="it-IT"/>
          </a:p>
        </p:txBody>
      </p:sp>
      <p:sp>
        <p:nvSpPr>
          <p:cNvPr id="5" name="CasellaDiTesto 4">
            <a:extLst>
              <a:ext uri="{FF2B5EF4-FFF2-40B4-BE49-F238E27FC236}">
                <a16:creationId xmlns:a16="http://schemas.microsoft.com/office/drawing/2014/main" id="{A62F7CFE-0BB5-6D78-962F-4607BE645431}"/>
              </a:ext>
            </a:extLst>
          </p:cNvPr>
          <p:cNvSpPr txBox="1"/>
          <p:nvPr/>
        </p:nvSpPr>
        <p:spPr>
          <a:xfrm>
            <a:off x="4644008" y="6351711"/>
            <a:ext cx="2515672"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a:ln>
                  <a:noFill/>
                </a:ln>
                <a:solidFill>
                  <a:srgbClr val="002060"/>
                </a:solidFill>
                <a:effectLst/>
                <a:uLnTx/>
                <a:uFillTx/>
                <a:latin typeface="Edwardian Script ITC" panose="030303020407070D0804" pitchFamily="66" charset="0"/>
                <a:ea typeface="+mn-ea"/>
                <a:cs typeface="+mn-cs"/>
              </a:rPr>
              <a:t>Letizia Fioravanti</a:t>
            </a: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normAutofit/>
          </a:bodyPr>
          <a:lstStyle/>
          <a:p>
            <a:pPr algn="ctr"/>
            <a:r>
              <a:rPr lang="it-IT" sz="2800" dirty="0">
                <a:solidFill>
                  <a:srgbClr val="FF0000"/>
                </a:solidFill>
              </a:rPr>
              <a:t>Inizio e prosecuzione</a:t>
            </a:r>
            <a:br>
              <a:rPr lang="it-IT" sz="2800" dirty="0">
                <a:solidFill>
                  <a:srgbClr val="FF0000"/>
                </a:solidFill>
              </a:rPr>
            </a:br>
            <a:r>
              <a:rPr lang="it-IT" sz="2800" dirty="0">
                <a:solidFill>
                  <a:srgbClr val="FF0000"/>
                </a:solidFill>
              </a:rPr>
              <a:t>programma di allenamento</a:t>
            </a:r>
          </a:p>
        </p:txBody>
      </p:sp>
      <p:sp>
        <p:nvSpPr>
          <p:cNvPr id="2" name="Segnaposto contenuto 1"/>
          <p:cNvSpPr>
            <a:spLocks noGrp="1"/>
          </p:cNvSpPr>
          <p:nvPr>
            <p:ph idx="1"/>
          </p:nvPr>
        </p:nvSpPr>
        <p:spPr>
          <a:xfrm>
            <a:off x="609599" y="1772817"/>
            <a:ext cx="6347714" cy="3960440"/>
          </a:xfrm>
        </p:spPr>
        <p:txBody>
          <a:bodyPr>
            <a:normAutofit fontScale="85000" lnSpcReduction="20000"/>
          </a:bodyPr>
          <a:lstStyle/>
          <a:p>
            <a:pPr marL="109728" indent="0">
              <a:lnSpc>
                <a:spcPct val="150000"/>
              </a:lnSpc>
              <a:buNone/>
            </a:pPr>
            <a:r>
              <a:rPr lang="it-IT" sz="3200" dirty="0"/>
              <a:t>Partire sempre dallo sviluppo delle senso percezioni alla coordinazione motoria e allo sviluppo delle capacità condizionali. </a:t>
            </a:r>
          </a:p>
          <a:p>
            <a:pPr marL="109728" indent="0">
              <a:lnSpc>
                <a:spcPct val="150000"/>
              </a:lnSpc>
              <a:buNone/>
            </a:pPr>
            <a:r>
              <a:rPr lang="it-IT" sz="3200" dirty="0"/>
              <a:t>Dallo sviluppo degli </a:t>
            </a:r>
            <a:r>
              <a:rPr lang="it-IT" sz="3200" b="1" dirty="0"/>
              <a:t>schemi motori di base </a:t>
            </a:r>
            <a:r>
              <a:rPr lang="it-IT" sz="3200" dirty="0"/>
              <a:t>alla pratica della polisportività e alla scelta di uno sport.</a:t>
            </a:r>
          </a:p>
        </p:txBody>
      </p:sp>
      <p:sp>
        <p:nvSpPr>
          <p:cNvPr id="3" name="Segnaposto numero diapositiva 2"/>
          <p:cNvSpPr>
            <a:spLocks noGrp="1"/>
          </p:cNvSpPr>
          <p:nvPr>
            <p:ph type="sldNum" sz="quarter" idx="12"/>
          </p:nvPr>
        </p:nvSpPr>
        <p:spPr/>
        <p:txBody>
          <a:bodyPr/>
          <a:lstStyle/>
          <a:p>
            <a:fld id="{B9B2617A-FCB4-443B-8552-DD3D7CDBFDAD}" type="slidenum">
              <a:rPr lang="it-IT" smtClean="0"/>
              <a:pPr/>
              <a:t>119</a:t>
            </a:fld>
            <a:endParaRPr lang="it-IT"/>
          </a:p>
        </p:txBody>
      </p:sp>
      <p:sp>
        <p:nvSpPr>
          <p:cNvPr id="5" name="CasellaDiTesto 4">
            <a:extLst>
              <a:ext uri="{FF2B5EF4-FFF2-40B4-BE49-F238E27FC236}">
                <a16:creationId xmlns:a16="http://schemas.microsoft.com/office/drawing/2014/main" id="{8DF1A703-2FED-FDD3-4B65-17562D7624CF}"/>
              </a:ext>
            </a:extLst>
          </p:cNvPr>
          <p:cNvSpPr txBox="1"/>
          <p:nvPr/>
        </p:nvSpPr>
        <p:spPr>
          <a:xfrm>
            <a:off x="4644008" y="6351711"/>
            <a:ext cx="2515672"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a:ln>
                  <a:noFill/>
                </a:ln>
                <a:solidFill>
                  <a:srgbClr val="002060"/>
                </a:solidFill>
                <a:effectLst/>
                <a:uLnTx/>
                <a:uFillTx/>
                <a:latin typeface="Edwardian Script ITC" panose="030303020407070D0804" pitchFamily="66" charset="0"/>
                <a:ea typeface="+mn-ea"/>
                <a:cs typeface="+mn-cs"/>
              </a:rPr>
              <a:t>Letizia Fioravanti</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pPr algn="ctr"/>
            <a:r>
              <a:rPr lang="it-IT" dirty="0">
                <a:solidFill>
                  <a:srgbClr val="FF0000"/>
                </a:solidFill>
              </a:rPr>
              <a:t>Costruire dall’inizio</a:t>
            </a:r>
          </a:p>
        </p:txBody>
      </p:sp>
      <p:sp>
        <p:nvSpPr>
          <p:cNvPr id="2" name="Segnaposto contenuto 1"/>
          <p:cNvSpPr>
            <a:spLocks noGrp="1"/>
          </p:cNvSpPr>
          <p:nvPr>
            <p:ph idx="1"/>
          </p:nvPr>
        </p:nvSpPr>
        <p:spPr>
          <a:xfrm>
            <a:off x="609598" y="1556792"/>
            <a:ext cx="6347713" cy="3960440"/>
          </a:xfrm>
        </p:spPr>
        <p:txBody>
          <a:bodyPr>
            <a:normAutofit/>
          </a:bodyPr>
          <a:lstStyle/>
          <a:p>
            <a:pPr lvl="0">
              <a:lnSpc>
                <a:spcPct val="150000"/>
              </a:lnSpc>
            </a:pPr>
            <a:r>
              <a:rPr lang="it-IT" u="sng" dirty="0">
                <a:solidFill>
                  <a:srgbClr val="0070C0"/>
                </a:solidFill>
              </a:rPr>
              <a:t>Fase di condizionamento</a:t>
            </a:r>
            <a:r>
              <a:rPr lang="it-IT" dirty="0"/>
              <a:t>: costruire una buona base aerobica o anaerobica a seconda della disciplina</a:t>
            </a:r>
          </a:p>
          <a:p>
            <a:pPr lvl="0">
              <a:lnSpc>
                <a:spcPct val="150000"/>
              </a:lnSpc>
            </a:pPr>
            <a:r>
              <a:rPr lang="it-IT" u="sng" dirty="0">
                <a:solidFill>
                  <a:srgbClr val="0070C0"/>
                </a:solidFill>
              </a:rPr>
              <a:t>Efficienza muscolare</a:t>
            </a:r>
            <a:r>
              <a:rPr lang="it-IT" dirty="0"/>
              <a:t>: caratteristica molto importante anche nelle discipline aerobiche</a:t>
            </a:r>
          </a:p>
          <a:p>
            <a:pPr lvl="0">
              <a:lnSpc>
                <a:spcPct val="150000"/>
              </a:lnSpc>
            </a:pPr>
            <a:r>
              <a:rPr lang="it-IT" u="sng" dirty="0">
                <a:solidFill>
                  <a:srgbClr val="0070C0"/>
                </a:solidFill>
              </a:rPr>
              <a:t>Flessibilità muscolare</a:t>
            </a:r>
            <a:r>
              <a:rPr lang="it-IT" dirty="0"/>
              <a:t>: utile per prevenire infortuni, migliorare la coordinazione generale, etc.</a:t>
            </a:r>
          </a:p>
          <a:p>
            <a:pPr lvl="0">
              <a:lnSpc>
                <a:spcPct val="150000"/>
              </a:lnSpc>
            </a:pPr>
            <a:r>
              <a:rPr lang="it-IT" dirty="0"/>
              <a:t> </a:t>
            </a:r>
            <a:r>
              <a:rPr lang="it-IT" u="sng" dirty="0">
                <a:solidFill>
                  <a:srgbClr val="0070C0"/>
                </a:solidFill>
              </a:rPr>
              <a:t>Tecnica</a:t>
            </a:r>
            <a:r>
              <a:rPr lang="it-IT" dirty="0"/>
              <a:t> strettamente legata alla disciplina sportiva praticata.</a:t>
            </a:r>
          </a:p>
        </p:txBody>
      </p:sp>
      <p:sp>
        <p:nvSpPr>
          <p:cNvPr id="3" name="Segnaposto numero diapositiva 2"/>
          <p:cNvSpPr>
            <a:spLocks noGrp="1"/>
          </p:cNvSpPr>
          <p:nvPr>
            <p:ph type="sldNum" sz="quarter" idx="12"/>
          </p:nvPr>
        </p:nvSpPr>
        <p:spPr/>
        <p:txBody>
          <a:bodyPr/>
          <a:lstStyle/>
          <a:p>
            <a:fld id="{B9B2617A-FCB4-443B-8552-DD3D7CDBFDAD}" type="slidenum">
              <a:rPr lang="it-IT" smtClean="0"/>
              <a:pPr/>
              <a:t>12</a:t>
            </a:fld>
            <a:endParaRPr lang="it-IT"/>
          </a:p>
        </p:txBody>
      </p:sp>
      <p:sp>
        <p:nvSpPr>
          <p:cNvPr id="6" name="Segnaposto piè di pagina 7"/>
          <p:cNvSpPr txBox="1">
            <a:spLocks/>
          </p:cNvSpPr>
          <p:nvPr/>
        </p:nvSpPr>
        <p:spPr>
          <a:xfrm>
            <a:off x="4932041" y="6448251"/>
            <a:ext cx="2088232" cy="365125"/>
          </a:xfrm>
          <a:prstGeom prst="rect">
            <a:avLst/>
          </a:prstGeom>
        </p:spPr>
        <p:txBody>
          <a:bodyPr vert="horz" anchor="b"/>
          <a:lstStyle>
            <a:defPPr>
              <a:defRPr lang="it-IT"/>
            </a:defPPr>
            <a:lvl1pPr marL="0" algn="r" defTabSz="914400" rtl="0" eaLnBrk="1" latinLnBrk="0" hangingPunct="1">
              <a:defRPr kumimoji="0"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a:ln>
                  <a:noFill/>
                </a:ln>
                <a:solidFill>
                  <a:srgbClr val="002060"/>
                </a:solidFill>
                <a:effectLst/>
                <a:uLnTx/>
                <a:uFillTx/>
                <a:latin typeface="Edwardian Script ITC" panose="030303020407070D0804" pitchFamily="66" charset="0"/>
                <a:ea typeface="+mn-ea"/>
                <a:cs typeface="+mn-cs"/>
              </a:rPr>
              <a:t>Letizia Fioravanti</a:t>
            </a:r>
            <a:endParaRPr kumimoji="0" lang="it-IT" sz="2400" b="0" i="0" u="none" strike="noStrike" kern="1200" cap="none" spc="0" normalizeH="0" baseline="0" noProof="0" dirty="0">
              <a:ln>
                <a:noFill/>
              </a:ln>
              <a:solidFill>
                <a:srgbClr val="002060"/>
              </a:solidFill>
              <a:effectLst/>
              <a:uLnTx/>
              <a:uFillTx/>
              <a:latin typeface="Edwardian Script ITC" panose="030303020407070D0804" pitchFamily="66" charset="0"/>
              <a:ea typeface="+mn-ea"/>
              <a:cs typeface="+mn-cs"/>
            </a:endParaRP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normAutofit/>
          </a:bodyPr>
          <a:lstStyle/>
          <a:p>
            <a:pPr algn="ctr"/>
            <a:r>
              <a:rPr lang="it-IT" dirty="0">
                <a:solidFill>
                  <a:srgbClr val="FF0000"/>
                </a:solidFill>
              </a:rPr>
              <a:t>Gli schemi motori di base</a:t>
            </a:r>
            <a:r>
              <a:rPr lang="it-IT" dirty="0"/>
              <a:t> </a:t>
            </a:r>
          </a:p>
        </p:txBody>
      </p:sp>
      <p:sp>
        <p:nvSpPr>
          <p:cNvPr id="2" name="Segnaposto contenuto 1"/>
          <p:cNvSpPr>
            <a:spLocks noGrp="1"/>
          </p:cNvSpPr>
          <p:nvPr>
            <p:ph idx="1"/>
          </p:nvPr>
        </p:nvSpPr>
        <p:spPr>
          <a:xfrm>
            <a:off x="609599" y="1700809"/>
            <a:ext cx="6347714" cy="4032448"/>
          </a:xfrm>
        </p:spPr>
        <p:txBody>
          <a:bodyPr>
            <a:normAutofit fontScale="62500" lnSpcReduction="20000"/>
          </a:bodyPr>
          <a:lstStyle/>
          <a:p>
            <a:pPr>
              <a:lnSpc>
                <a:spcPct val="150000"/>
              </a:lnSpc>
            </a:pPr>
            <a:r>
              <a:rPr lang="it-IT" sz="2100" b="1" dirty="0">
                <a:solidFill>
                  <a:schemeClr val="accent1"/>
                </a:solidFill>
              </a:rPr>
              <a:t>sequenze di movimenti automatici realizzate in “modo automatico” </a:t>
            </a:r>
            <a:r>
              <a:rPr lang="it-IT" sz="2100" dirty="0"/>
              <a:t>si strutturano per primi durante lo sviluppo dell’individuo. </a:t>
            </a:r>
          </a:p>
          <a:p>
            <a:pPr>
              <a:lnSpc>
                <a:spcPct val="150000"/>
              </a:lnSpc>
            </a:pPr>
            <a:r>
              <a:rPr lang="it-IT" sz="2100" dirty="0"/>
              <a:t>Il loro sviluppo è progressivo, per stadi, ogni stadio necessita del precedente ed avviene con la pratica, senza particolare attenzione alla qualità del gesto. Essi sono: </a:t>
            </a:r>
            <a:r>
              <a:rPr lang="it-IT" sz="2100" b="1" dirty="0">
                <a:solidFill>
                  <a:schemeClr val="accent1"/>
                </a:solidFill>
              </a:rPr>
              <a:t>camminare, correre, salire, stare in equilibrio, saltare, saltellare, andare carponi, rotolare, fare capovolte, spingere, tirare, arrampicarsi, stare appeso e dondolarsi, portare, prendere al volo, forme di lancio (con un braccio, dal petto, dal basso, da sopra la testa) passare, tirare su un bersaglio</a:t>
            </a:r>
            <a:r>
              <a:rPr lang="it-IT" sz="2100" dirty="0">
                <a:solidFill>
                  <a:schemeClr val="accent1"/>
                </a:solidFill>
              </a:rPr>
              <a:t>. </a:t>
            </a:r>
          </a:p>
          <a:p>
            <a:pPr>
              <a:lnSpc>
                <a:spcPct val="150000"/>
              </a:lnSpc>
            </a:pPr>
            <a:r>
              <a:rPr lang="it-IT" sz="2100" dirty="0"/>
              <a:t>Sono chiamati così perché sono a fondamento di tutti i più complessi gesti motori dell’essere umano</a:t>
            </a:r>
            <a:r>
              <a:rPr lang="it-IT" sz="2100" b="1" dirty="0"/>
              <a:t>. </a:t>
            </a:r>
          </a:p>
          <a:p>
            <a:pPr>
              <a:lnSpc>
                <a:spcPct val="150000"/>
              </a:lnSpc>
            </a:pPr>
            <a:r>
              <a:rPr lang="it-IT" sz="2100" b="1" dirty="0"/>
              <a:t>Si organizzano nel bambino dai 4-5 ai 9-10 anni. </a:t>
            </a:r>
          </a:p>
          <a:p>
            <a:endParaRPr lang="it-IT" dirty="0"/>
          </a:p>
        </p:txBody>
      </p:sp>
      <p:sp>
        <p:nvSpPr>
          <p:cNvPr id="3" name="Segnaposto numero diapositiva 2"/>
          <p:cNvSpPr>
            <a:spLocks noGrp="1"/>
          </p:cNvSpPr>
          <p:nvPr>
            <p:ph type="sldNum" sz="quarter" idx="12"/>
          </p:nvPr>
        </p:nvSpPr>
        <p:spPr/>
        <p:txBody>
          <a:bodyPr/>
          <a:lstStyle/>
          <a:p>
            <a:fld id="{B9B2617A-FCB4-443B-8552-DD3D7CDBFDAD}" type="slidenum">
              <a:rPr lang="it-IT" smtClean="0"/>
              <a:pPr/>
              <a:t>120</a:t>
            </a:fld>
            <a:endParaRPr lang="it-IT"/>
          </a:p>
        </p:txBody>
      </p:sp>
      <p:sp>
        <p:nvSpPr>
          <p:cNvPr id="5" name="CasellaDiTesto 4">
            <a:extLst>
              <a:ext uri="{FF2B5EF4-FFF2-40B4-BE49-F238E27FC236}">
                <a16:creationId xmlns:a16="http://schemas.microsoft.com/office/drawing/2014/main" id="{B9C2949E-BC93-DC57-C200-F983993D0544}"/>
              </a:ext>
            </a:extLst>
          </p:cNvPr>
          <p:cNvSpPr txBox="1"/>
          <p:nvPr/>
        </p:nvSpPr>
        <p:spPr>
          <a:xfrm>
            <a:off x="4644008" y="6351711"/>
            <a:ext cx="2515672"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a:ln>
                  <a:noFill/>
                </a:ln>
                <a:solidFill>
                  <a:srgbClr val="002060"/>
                </a:solidFill>
                <a:effectLst/>
                <a:uLnTx/>
                <a:uFillTx/>
                <a:latin typeface="Edwardian Script ITC" panose="030303020407070D0804" pitchFamily="66" charset="0"/>
                <a:ea typeface="+mn-ea"/>
                <a:cs typeface="+mn-cs"/>
              </a:rPr>
              <a:t>Letizia Fioravanti</a:t>
            </a: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noAutofit/>
          </a:bodyPr>
          <a:lstStyle/>
          <a:p>
            <a:pPr algn="ctr"/>
            <a:r>
              <a:rPr lang="it-IT" sz="2800" b="0" dirty="0">
                <a:solidFill>
                  <a:srgbClr val="FF0000"/>
                </a:solidFill>
              </a:rPr>
              <a:t>L’allenamento infantile e giovanile </a:t>
            </a:r>
            <a:r>
              <a:rPr lang="it-IT" sz="2800" u="sng" dirty="0">
                <a:solidFill>
                  <a:srgbClr val="FF0000"/>
                </a:solidFill>
              </a:rPr>
              <a:t>non è </a:t>
            </a:r>
            <a:r>
              <a:rPr lang="it-IT" sz="2800" b="0" dirty="0">
                <a:solidFill>
                  <a:srgbClr val="FF0000"/>
                </a:solidFill>
              </a:rPr>
              <a:t>l’allenamento degli adulti in scala ridotta </a:t>
            </a:r>
          </a:p>
        </p:txBody>
      </p:sp>
      <p:sp>
        <p:nvSpPr>
          <p:cNvPr id="2" name="Segnaposto contenuto 1"/>
          <p:cNvSpPr>
            <a:spLocks noGrp="1"/>
          </p:cNvSpPr>
          <p:nvPr>
            <p:ph idx="1"/>
          </p:nvPr>
        </p:nvSpPr>
        <p:spPr/>
        <p:txBody>
          <a:bodyPr>
            <a:normAutofit/>
          </a:bodyPr>
          <a:lstStyle/>
          <a:p>
            <a:pPr marL="109728" indent="0">
              <a:lnSpc>
                <a:spcPct val="150000"/>
              </a:lnSpc>
              <a:buNone/>
            </a:pPr>
            <a:r>
              <a:rPr lang="it-IT" dirty="0"/>
              <a:t>Lo sviluppo delle prestazioni richiede che certi obiettivi formativi vengano sistematicamente ottenuti secondo una loro determinata successione. Se si trascurano alcuni di questi obiettivi, si hanno poi carenze nell’evoluzione delle prestazioni che poi potranno essere compensate solo con difficoltà nel successivo processo di allenamento</a:t>
            </a:r>
            <a:r>
              <a:rPr lang="it-IT" b="1" dirty="0"/>
              <a:t>. </a:t>
            </a:r>
            <a:r>
              <a:rPr lang="it-IT" dirty="0"/>
              <a:t>Ogni età ha i suoi speciali compiti didattici e le sue particolarità specifiche dovute allo sviluppo </a:t>
            </a:r>
            <a:r>
              <a:rPr lang="it-IT" b="1" dirty="0"/>
              <a:t>(fasi sensibili</a:t>
            </a:r>
            <a:r>
              <a:rPr lang="it-IT" dirty="0"/>
              <a:t>)</a:t>
            </a:r>
          </a:p>
        </p:txBody>
      </p:sp>
      <p:sp>
        <p:nvSpPr>
          <p:cNvPr id="3" name="Segnaposto numero diapositiva 2"/>
          <p:cNvSpPr>
            <a:spLocks noGrp="1"/>
          </p:cNvSpPr>
          <p:nvPr>
            <p:ph type="sldNum" sz="quarter" idx="12"/>
          </p:nvPr>
        </p:nvSpPr>
        <p:spPr/>
        <p:txBody>
          <a:bodyPr/>
          <a:lstStyle/>
          <a:p>
            <a:fld id="{B9B2617A-FCB4-443B-8552-DD3D7CDBFDAD}" type="slidenum">
              <a:rPr lang="it-IT" smtClean="0"/>
              <a:pPr/>
              <a:t>121</a:t>
            </a:fld>
            <a:endParaRPr lang="it-IT"/>
          </a:p>
        </p:txBody>
      </p:sp>
      <p:sp>
        <p:nvSpPr>
          <p:cNvPr id="5" name="CasellaDiTesto 4">
            <a:extLst>
              <a:ext uri="{FF2B5EF4-FFF2-40B4-BE49-F238E27FC236}">
                <a16:creationId xmlns:a16="http://schemas.microsoft.com/office/drawing/2014/main" id="{AB59C04B-3C86-A590-D8C1-5980817DFF15}"/>
              </a:ext>
            </a:extLst>
          </p:cNvPr>
          <p:cNvSpPr txBox="1"/>
          <p:nvPr/>
        </p:nvSpPr>
        <p:spPr>
          <a:xfrm>
            <a:off x="4644008" y="6351711"/>
            <a:ext cx="2515672"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a:ln>
                  <a:noFill/>
                </a:ln>
                <a:solidFill>
                  <a:srgbClr val="002060"/>
                </a:solidFill>
                <a:effectLst/>
                <a:uLnTx/>
                <a:uFillTx/>
                <a:latin typeface="Edwardian Script ITC" panose="030303020407070D0804" pitchFamily="66" charset="0"/>
                <a:ea typeface="+mn-ea"/>
                <a:cs typeface="+mn-cs"/>
              </a:rPr>
              <a:t>Letizia Fioravanti</a:t>
            </a: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normAutofit/>
          </a:bodyPr>
          <a:lstStyle/>
          <a:p>
            <a:pPr algn="ctr">
              <a:lnSpc>
                <a:spcPct val="150000"/>
              </a:lnSpc>
            </a:pPr>
            <a:r>
              <a:rPr lang="it-IT" sz="4800" dirty="0">
                <a:solidFill>
                  <a:srgbClr val="FF0000"/>
                </a:solidFill>
              </a:rPr>
              <a:t>Il gioco</a:t>
            </a:r>
          </a:p>
        </p:txBody>
      </p:sp>
      <p:sp>
        <p:nvSpPr>
          <p:cNvPr id="2" name="Segnaposto contenuto 1"/>
          <p:cNvSpPr>
            <a:spLocks noGrp="1"/>
          </p:cNvSpPr>
          <p:nvPr>
            <p:ph idx="1"/>
          </p:nvPr>
        </p:nvSpPr>
        <p:spPr/>
        <p:txBody>
          <a:bodyPr/>
          <a:lstStyle/>
          <a:p>
            <a:pPr marL="109728" indent="0" algn="ctr">
              <a:buNone/>
            </a:pPr>
            <a:r>
              <a:rPr lang="it-IT" sz="2400" b="1" dirty="0"/>
              <a:t>E’ il metodo di allenamento adatto ai bambini.</a:t>
            </a:r>
          </a:p>
          <a:p>
            <a:r>
              <a:rPr lang="it-IT" dirty="0"/>
              <a:t>Non deve essere considerato un’appendice dell’allenamento, ma parti stesse dell’allenamento devono essere trasformate in gioco. </a:t>
            </a:r>
          </a:p>
          <a:p>
            <a:r>
              <a:rPr lang="it-IT" dirty="0"/>
              <a:t>Devono essere trovate forme ludiche di attività che agevolino l’insegnamento dei contenuti sportivi.</a:t>
            </a:r>
          </a:p>
        </p:txBody>
      </p:sp>
      <p:sp>
        <p:nvSpPr>
          <p:cNvPr id="3" name="Segnaposto numero diapositiva 2"/>
          <p:cNvSpPr>
            <a:spLocks noGrp="1"/>
          </p:cNvSpPr>
          <p:nvPr>
            <p:ph type="sldNum" sz="quarter" idx="12"/>
          </p:nvPr>
        </p:nvSpPr>
        <p:spPr/>
        <p:txBody>
          <a:bodyPr/>
          <a:lstStyle/>
          <a:p>
            <a:fld id="{B9B2617A-FCB4-443B-8552-DD3D7CDBFDAD}" type="slidenum">
              <a:rPr lang="it-IT" smtClean="0"/>
              <a:pPr/>
              <a:t>122</a:t>
            </a:fld>
            <a:endParaRPr lang="it-IT"/>
          </a:p>
        </p:txBody>
      </p:sp>
      <p:sp>
        <p:nvSpPr>
          <p:cNvPr id="5" name="CasellaDiTesto 4">
            <a:extLst>
              <a:ext uri="{FF2B5EF4-FFF2-40B4-BE49-F238E27FC236}">
                <a16:creationId xmlns:a16="http://schemas.microsoft.com/office/drawing/2014/main" id="{D0F9345F-75BD-8970-8005-4B6E9E0E1ECC}"/>
              </a:ext>
            </a:extLst>
          </p:cNvPr>
          <p:cNvSpPr txBox="1"/>
          <p:nvPr/>
        </p:nvSpPr>
        <p:spPr>
          <a:xfrm>
            <a:off x="4644008" y="6351711"/>
            <a:ext cx="2515672"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a:ln>
                  <a:noFill/>
                </a:ln>
                <a:solidFill>
                  <a:srgbClr val="002060"/>
                </a:solidFill>
                <a:effectLst/>
                <a:uLnTx/>
                <a:uFillTx/>
                <a:latin typeface="Edwardian Script ITC" panose="030303020407070D0804" pitchFamily="66" charset="0"/>
                <a:ea typeface="+mn-ea"/>
                <a:cs typeface="+mn-cs"/>
              </a:rPr>
              <a:t>Letizia Fioravanti</a:t>
            </a: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normAutofit/>
          </a:bodyPr>
          <a:lstStyle/>
          <a:p>
            <a:pPr algn="ctr"/>
            <a:r>
              <a:rPr lang="it-IT" dirty="0">
                <a:solidFill>
                  <a:srgbClr val="FF0000"/>
                </a:solidFill>
              </a:rPr>
              <a:t>Obiettivi dell’allenamento infantile</a:t>
            </a:r>
          </a:p>
        </p:txBody>
      </p:sp>
      <p:sp>
        <p:nvSpPr>
          <p:cNvPr id="2" name="Segnaposto contenuto 1"/>
          <p:cNvSpPr>
            <a:spLocks noGrp="1"/>
          </p:cNvSpPr>
          <p:nvPr>
            <p:ph idx="1"/>
          </p:nvPr>
        </p:nvSpPr>
        <p:spPr/>
        <p:txBody>
          <a:bodyPr>
            <a:normAutofit/>
          </a:bodyPr>
          <a:lstStyle/>
          <a:p>
            <a:pPr lvl="0">
              <a:lnSpc>
                <a:spcPct val="150000"/>
              </a:lnSpc>
            </a:pPr>
            <a:r>
              <a:rPr lang="it-IT" dirty="0"/>
              <a:t>Rafforzamento generale e multilaterale dell’apparato locomotore e di sostegno; muscolatura posturale; equilibri muscolari con particolare attenzione ai muscoli dell’addome e del dorso.</a:t>
            </a:r>
          </a:p>
          <a:p>
            <a:pPr lvl="0">
              <a:lnSpc>
                <a:spcPct val="150000"/>
              </a:lnSpc>
            </a:pPr>
            <a:r>
              <a:rPr lang="it-IT" dirty="0"/>
              <a:t>Sviluppo </a:t>
            </a:r>
            <a:r>
              <a:rPr lang="it-IT" b="1" dirty="0"/>
              <a:t>forza veloce </a:t>
            </a:r>
            <a:r>
              <a:rPr lang="it-IT" dirty="0"/>
              <a:t>con allenamento dinamico (forza di salto, forza di lancio, forza di scatto) L’allenamento della </a:t>
            </a:r>
            <a:r>
              <a:rPr lang="it-IT" b="1" dirty="0"/>
              <a:t>forza</a:t>
            </a:r>
            <a:r>
              <a:rPr lang="it-IT" dirty="0"/>
              <a:t> può essere considerato un apprendimento motorio</a:t>
            </a:r>
          </a:p>
        </p:txBody>
      </p:sp>
      <p:sp>
        <p:nvSpPr>
          <p:cNvPr id="3" name="Segnaposto numero diapositiva 2"/>
          <p:cNvSpPr>
            <a:spLocks noGrp="1"/>
          </p:cNvSpPr>
          <p:nvPr>
            <p:ph type="sldNum" sz="quarter" idx="12"/>
          </p:nvPr>
        </p:nvSpPr>
        <p:spPr/>
        <p:txBody>
          <a:bodyPr/>
          <a:lstStyle/>
          <a:p>
            <a:fld id="{B9B2617A-FCB4-443B-8552-DD3D7CDBFDAD}" type="slidenum">
              <a:rPr lang="it-IT" smtClean="0"/>
              <a:pPr/>
              <a:t>123</a:t>
            </a:fld>
            <a:endParaRPr lang="it-IT"/>
          </a:p>
        </p:txBody>
      </p:sp>
      <p:sp>
        <p:nvSpPr>
          <p:cNvPr id="5" name="CasellaDiTesto 4">
            <a:extLst>
              <a:ext uri="{FF2B5EF4-FFF2-40B4-BE49-F238E27FC236}">
                <a16:creationId xmlns:a16="http://schemas.microsoft.com/office/drawing/2014/main" id="{C3E08D10-1253-B497-59D1-8FC258D626DA}"/>
              </a:ext>
            </a:extLst>
          </p:cNvPr>
          <p:cNvSpPr txBox="1"/>
          <p:nvPr/>
        </p:nvSpPr>
        <p:spPr>
          <a:xfrm>
            <a:off x="4644008" y="6351711"/>
            <a:ext cx="2515672"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a:ln>
                  <a:noFill/>
                </a:ln>
                <a:solidFill>
                  <a:srgbClr val="002060"/>
                </a:solidFill>
                <a:effectLst/>
                <a:uLnTx/>
                <a:uFillTx/>
                <a:latin typeface="Edwardian Script ITC" panose="030303020407070D0804" pitchFamily="66" charset="0"/>
                <a:ea typeface="+mn-ea"/>
                <a:cs typeface="+mn-cs"/>
              </a:rPr>
              <a:t>Letizia Fioravanti</a:t>
            </a: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pPr algn="ctr"/>
            <a:r>
              <a:rPr lang="it-IT" dirty="0">
                <a:solidFill>
                  <a:srgbClr val="FF0000"/>
                </a:solidFill>
              </a:rPr>
              <a:t>Metodi e mezzi</a:t>
            </a:r>
          </a:p>
        </p:txBody>
      </p:sp>
      <p:sp>
        <p:nvSpPr>
          <p:cNvPr id="2" name="Segnaposto contenuto 1"/>
          <p:cNvSpPr>
            <a:spLocks noGrp="1"/>
          </p:cNvSpPr>
          <p:nvPr>
            <p:ph idx="1"/>
          </p:nvPr>
        </p:nvSpPr>
        <p:spPr/>
        <p:txBody>
          <a:bodyPr>
            <a:normAutofit fontScale="92500" lnSpcReduction="10000"/>
          </a:bodyPr>
          <a:lstStyle/>
          <a:p>
            <a:pPr marL="109728" indent="0">
              <a:lnSpc>
                <a:spcPct val="150000"/>
              </a:lnSpc>
              <a:buNone/>
            </a:pPr>
            <a:r>
              <a:rPr lang="it-IT" b="1" dirty="0">
                <a:solidFill>
                  <a:schemeClr val="accent1"/>
                </a:solidFill>
              </a:rPr>
              <a:t>Metodi</a:t>
            </a:r>
            <a:r>
              <a:rPr lang="it-IT" b="1" dirty="0"/>
              <a:t>:</a:t>
            </a:r>
            <a:r>
              <a:rPr lang="it-IT" dirty="0"/>
              <a:t> Forma ludica, adeguata, variata, divertente</a:t>
            </a:r>
          </a:p>
          <a:p>
            <a:pPr marL="109728" indent="0">
              <a:lnSpc>
                <a:spcPct val="150000"/>
              </a:lnSpc>
              <a:buNone/>
            </a:pPr>
            <a:r>
              <a:rPr lang="it-IT" b="1" dirty="0">
                <a:solidFill>
                  <a:schemeClr val="accent1"/>
                </a:solidFill>
              </a:rPr>
              <a:t>Mezzi</a:t>
            </a:r>
            <a:r>
              <a:rPr lang="it-IT" dirty="0"/>
              <a:t>: Attività circuitale </a:t>
            </a:r>
          </a:p>
          <a:p>
            <a:pPr>
              <a:lnSpc>
                <a:spcPct val="150000"/>
              </a:lnSpc>
            </a:pPr>
            <a:r>
              <a:rPr lang="it-IT" dirty="0"/>
              <a:t>es. di sospensione/arrampicata </a:t>
            </a:r>
          </a:p>
          <a:p>
            <a:pPr>
              <a:lnSpc>
                <a:spcPct val="150000"/>
              </a:lnSpc>
            </a:pPr>
            <a:r>
              <a:rPr lang="it-IT" dirty="0"/>
              <a:t>es. di appoggio e quadrupedia </a:t>
            </a:r>
          </a:p>
          <a:p>
            <a:pPr>
              <a:lnSpc>
                <a:spcPct val="150000"/>
              </a:lnSpc>
            </a:pPr>
            <a:r>
              <a:rPr lang="it-IT" dirty="0"/>
              <a:t>es. di trazione e spinta </a:t>
            </a:r>
          </a:p>
          <a:p>
            <a:pPr>
              <a:lnSpc>
                <a:spcPct val="150000"/>
              </a:lnSpc>
            </a:pPr>
            <a:r>
              <a:rPr lang="it-IT" dirty="0"/>
              <a:t>es. di lotta</a:t>
            </a:r>
          </a:p>
          <a:p>
            <a:pPr>
              <a:lnSpc>
                <a:spcPct val="150000"/>
              </a:lnSpc>
            </a:pPr>
            <a:r>
              <a:rPr lang="it-IT" dirty="0"/>
              <a:t>lanci, balzi, saltelli, sprint, ostacoli </a:t>
            </a:r>
          </a:p>
          <a:p>
            <a:pPr>
              <a:lnSpc>
                <a:spcPct val="150000"/>
              </a:lnSpc>
            </a:pPr>
            <a:r>
              <a:rPr lang="it-IT" dirty="0"/>
              <a:t>pre-acrobatica/acrobatica</a:t>
            </a:r>
          </a:p>
        </p:txBody>
      </p:sp>
      <p:sp>
        <p:nvSpPr>
          <p:cNvPr id="3" name="Segnaposto numero diapositiva 2"/>
          <p:cNvSpPr>
            <a:spLocks noGrp="1"/>
          </p:cNvSpPr>
          <p:nvPr>
            <p:ph type="sldNum" sz="quarter" idx="12"/>
          </p:nvPr>
        </p:nvSpPr>
        <p:spPr/>
        <p:txBody>
          <a:bodyPr/>
          <a:lstStyle/>
          <a:p>
            <a:fld id="{B9B2617A-FCB4-443B-8552-DD3D7CDBFDAD}" type="slidenum">
              <a:rPr lang="it-IT" smtClean="0"/>
              <a:pPr/>
              <a:t>124</a:t>
            </a:fld>
            <a:endParaRPr lang="it-IT"/>
          </a:p>
        </p:txBody>
      </p:sp>
      <p:sp>
        <p:nvSpPr>
          <p:cNvPr id="5" name="CasellaDiTesto 4">
            <a:extLst>
              <a:ext uri="{FF2B5EF4-FFF2-40B4-BE49-F238E27FC236}">
                <a16:creationId xmlns:a16="http://schemas.microsoft.com/office/drawing/2014/main" id="{695AF9C0-933E-EA52-FCCA-3166166A3FCC}"/>
              </a:ext>
            </a:extLst>
          </p:cNvPr>
          <p:cNvSpPr txBox="1"/>
          <p:nvPr/>
        </p:nvSpPr>
        <p:spPr>
          <a:xfrm>
            <a:off x="4644008" y="6351711"/>
            <a:ext cx="2515672"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a:ln>
                  <a:noFill/>
                </a:ln>
                <a:solidFill>
                  <a:srgbClr val="002060"/>
                </a:solidFill>
                <a:effectLst/>
                <a:uLnTx/>
                <a:uFillTx/>
                <a:latin typeface="Edwardian Script ITC" panose="030303020407070D0804" pitchFamily="66" charset="0"/>
                <a:ea typeface="+mn-ea"/>
                <a:cs typeface="+mn-cs"/>
              </a:rPr>
              <a:t>Letizia Fioravanti</a:t>
            </a: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sz="quarter" idx="12"/>
          </p:nvPr>
        </p:nvSpPr>
        <p:spPr/>
        <p:txBody>
          <a:bodyPr/>
          <a:lstStyle/>
          <a:p>
            <a:fld id="{B9B2617A-FCB4-443B-8552-DD3D7CDBFDAD}" type="slidenum">
              <a:rPr lang="it-IT" smtClean="0"/>
              <a:pPr/>
              <a:t>125</a:t>
            </a:fld>
            <a:endParaRPr lang="it-IT"/>
          </a:p>
        </p:txBody>
      </p:sp>
      <p:pic>
        <p:nvPicPr>
          <p:cNvPr id="5" name="irc_mi" descr="http://www.scuolafragale.it/wp-content/uploads/2013/08/Presentazione-standard2.jpg">
            <a:hlinkClick r:id="rId2"/>
          </p:cNvPr>
          <p:cNvPicPr>
            <a:picLocks noChangeAspect="1"/>
          </p:cNvPicPr>
          <p:nvPr/>
        </p:nvPicPr>
        <p:blipFill>
          <a:blip r:embed="rId3" cstate="print"/>
          <a:srcRect/>
          <a:stretch>
            <a:fillRect/>
          </a:stretch>
        </p:blipFill>
        <p:spPr bwMode="auto">
          <a:xfrm>
            <a:off x="323529" y="476672"/>
            <a:ext cx="6552727" cy="5228240"/>
          </a:xfrm>
          <a:prstGeom prst="rect">
            <a:avLst/>
          </a:prstGeom>
          <a:noFill/>
          <a:ln w="9525">
            <a:noFill/>
            <a:miter lim="800000"/>
            <a:headEnd/>
            <a:tailEnd/>
          </a:ln>
        </p:spPr>
      </p:pic>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normAutofit/>
          </a:bodyPr>
          <a:lstStyle/>
          <a:p>
            <a:pPr algn="ctr"/>
            <a:r>
              <a:rPr lang="it-IT" sz="4400" dirty="0">
                <a:solidFill>
                  <a:srgbClr val="FF0000"/>
                </a:solidFill>
              </a:rPr>
              <a:t>6/10 anni</a:t>
            </a:r>
          </a:p>
        </p:txBody>
      </p:sp>
      <p:sp>
        <p:nvSpPr>
          <p:cNvPr id="2" name="Segnaposto contenuto 1"/>
          <p:cNvSpPr>
            <a:spLocks noGrp="1"/>
          </p:cNvSpPr>
          <p:nvPr>
            <p:ph idx="1"/>
          </p:nvPr>
        </p:nvSpPr>
        <p:spPr>
          <a:xfrm>
            <a:off x="548593" y="1700808"/>
            <a:ext cx="6347714" cy="3880773"/>
          </a:xfrm>
        </p:spPr>
        <p:txBody>
          <a:bodyPr>
            <a:normAutofit fontScale="92500" lnSpcReduction="10000"/>
          </a:bodyPr>
          <a:lstStyle/>
          <a:p>
            <a:pPr>
              <a:lnSpc>
                <a:spcPct val="150000"/>
              </a:lnSpc>
            </a:pPr>
            <a:r>
              <a:rPr lang="it-IT" dirty="0"/>
              <a:t>miglioramento delle capacità fisiologiche e della sensibilità dei gesti attraverso attività e giochi di grande movimento, imitativi, derivati e propedeutici dell’attività sportiva scelta</a:t>
            </a:r>
          </a:p>
          <a:p>
            <a:pPr>
              <a:lnSpc>
                <a:spcPct val="150000"/>
              </a:lnSpc>
            </a:pPr>
            <a:r>
              <a:rPr lang="it-IT" b="1" dirty="0"/>
              <a:t>Obiettivi</a:t>
            </a:r>
            <a:r>
              <a:rPr lang="it-IT" dirty="0"/>
              <a:t>: </a:t>
            </a:r>
          </a:p>
          <a:p>
            <a:pPr>
              <a:lnSpc>
                <a:spcPct val="150000"/>
              </a:lnSpc>
            </a:pPr>
            <a:r>
              <a:rPr lang="it-IT" dirty="0"/>
              <a:t>conoscenza e padronanza del proprio corpo </a:t>
            </a:r>
          </a:p>
          <a:p>
            <a:pPr>
              <a:lnSpc>
                <a:spcPct val="150000"/>
              </a:lnSpc>
            </a:pPr>
            <a:r>
              <a:rPr lang="it-IT" dirty="0"/>
              <a:t>collaborazione e socializzazione</a:t>
            </a:r>
          </a:p>
          <a:p>
            <a:pPr>
              <a:lnSpc>
                <a:spcPct val="150000"/>
              </a:lnSpc>
            </a:pPr>
            <a:r>
              <a:rPr lang="it-IT" dirty="0"/>
              <a:t>sviluppo degli schemi motori di base e delle - capacità coordinative.</a:t>
            </a:r>
          </a:p>
          <a:p>
            <a:endParaRPr lang="it-IT" dirty="0"/>
          </a:p>
        </p:txBody>
      </p:sp>
      <p:sp>
        <p:nvSpPr>
          <p:cNvPr id="3" name="Segnaposto numero diapositiva 2"/>
          <p:cNvSpPr>
            <a:spLocks noGrp="1"/>
          </p:cNvSpPr>
          <p:nvPr>
            <p:ph type="sldNum" sz="quarter" idx="12"/>
          </p:nvPr>
        </p:nvSpPr>
        <p:spPr/>
        <p:txBody>
          <a:bodyPr/>
          <a:lstStyle/>
          <a:p>
            <a:fld id="{B9B2617A-FCB4-443B-8552-DD3D7CDBFDAD}" type="slidenum">
              <a:rPr lang="it-IT" smtClean="0"/>
              <a:pPr/>
              <a:t>126</a:t>
            </a:fld>
            <a:endParaRPr lang="it-IT"/>
          </a:p>
        </p:txBody>
      </p:sp>
      <p:sp>
        <p:nvSpPr>
          <p:cNvPr id="5" name="CasellaDiTesto 4">
            <a:extLst>
              <a:ext uri="{FF2B5EF4-FFF2-40B4-BE49-F238E27FC236}">
                <a16:creationId xmlns:a16="http://schemas.microsoft.com/office/drawing/2014/main" id="{A4E3E4DA-EC9E-509E-FA15-4B3F7887FC5F}"/>
              </a:ext>
            </a:extLst>
          </p:cNvPr>
          <p:cNvSpPr txBox="1"/>
          <p:nvPr/>
        </p:nvSpPr>
        <p:spPr>
          <a:xfrm>
            <a:off x="4644008" y="6351711"/>
            <a:ext cx="2515672"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a:ln>
                  <a:noFill/>
                </a:ln>
                <a:solidFill>
                  <a:srgbClr val="002060"/>
                </a:solidFill>
                <a:effectLst/>
                <a:uLnTx/>
                <a:uFillTx/>
                <a:latin typeface="Edwardian Script ITC" panose="030303020407070D0804" pitchFamily="66" charset="0"/>
                <a:ea typeface="+mn-ea"/>
                <a:cs typeface="+mn-cs"/>
              </a:rPr>
              <a:t>Letizia Fioravanti</a:t>
            </a: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normAutofit/>
          </a:bodyPr>
          <a:lstStyle/>
          <a:p>
            <a:pPr algn="ctr"/>
            <a:r>
              <a:rPr lang="it-IT" sz="4800" dirty="0">
                <a:solidFill>
                  <a:srgbClr val="FF0000"/>
                </a:solidFill>
              </a:rPr>
              <a:t>11/13 anni</a:t>
            </a:r>
          </a:p>
        </p:txBody>
      </p:sp>
      <p:sp>
        <p:nvSpPr>
          <p:cNvPr id="2" name="Segnaposto contenuto 1"/>
          <p:cNvSpPr>
            <a:spLocks noGrp="1"/>
          </p:cNvSpPr>
          <p:nvPr>
            <p:ph idx="1"/>
          </p:nvPr>
        </p:nvSpPr>
        <p:spPr/>
        <p:txBody>
          <a:bodyPr>
            <a:normAutofit/>
          </a:bodyPr>
          <a:lstStyle/>
          <a:p>
            <a:pPr>
              <a:lnSpc>
                <a:spcPct val="150000"/>
              </a:lnSpc>
            </a:pPr>
            <a:r>
              <a:rPr lang="it-IT" b="1" dirty="0"/>
              <a:t>Obiettivi</a:t>
            </a:r>
            <a:r>
              <a:rPr lang="it-IT" dirty="0"/>
              <a:t>:</a:t>
            </a:r>
          </a:p>
          <a:p>
            <a:pPr lvl="0">
              <a:lnSpc>
                <a:spcPct val="150000"/>
              </a:lnSpc>
            </a:pPr>
            <a:r>
              <a:rPr lang="it-IT" dirty="0"/>
              <a:t>Incremento del rafforzamento generale e multilaterale</a:t>
            </a:r>
          </a:p>
          <a:p>
            <a:pPr lvl="0">
              <a:lnSpc>
                <a:spcPct val="150000"/>
              </a:lnSpc>
            </a:pPr>
            <a:r>
              <a:rPr lang="it-IT" dirty="0"/>
              <a:t>Può essere aumentato lo sviluppo della forza veloce</a:t>
            </a:r>
          </a:p>
          <a:p>
            <a:pPr>
              <a:lnSpc>
                <a:spcPct val="150000"/>
              </a:lnSpc>
            </a:pPr>
            <a:r>
              <a:rPr lang="it-IT" dirty="0"/>
              <a:t>Si può iniziare un lavoro di forza resistente</a:t>
            </a:r>
          </a:p>
        </p:txBody>
      </p:sp>
      <p:sp>
        <p:nvSpPr>
          <p:cNvPr id="3" name="Segnaposto numero diapositiva 2"/>
          <p:cNvSpPr>
            <a:spLocks noGrp="1"/>
          </p:cNvSpPr>
          <p:nvPr>
            <p:ph type="sldNum" sz="quarter" idx="12"/>
          </p:nvPr>
        </p:nvSpPr>
        <p:spPr/>
        <p:txBody>
          <a:bodyPr/>
          <a:lstStyle/>
          <a:p>
            <a:fld id="{B9B2617A-FCB4-443B-8552-DD3D7CDBFDAD}" type="slidenum">
              <a:rPr lang="it-IT" smtClean="0"/>
              <a:pPr/>
              <a:t>127</a:t>
            </a:fld>
            <a:endParaRPr lang="it-IT"/>
          </a:p>
        </p:txBody>
      </p:sp>
      <p:sp>
        <p:nvSpPr>
          <p:cNvPr id="5" name="CasellaDiTesto 4">
            <a:extLst>
              <a:ext uri="{FF2B5EF4-FFF2-40B4-BE49-F238E27FC236}">
                <a16:creationId xmlns:a16="http://schemas.microsoft.com/office/drawing/2014/main" id="{ED746698-B8A0-7298-A3CD-64EF88F5DE40}"/>
              </a:ext>
            </a:extLst>
          </p:cNvPr>
          <p:cNvSpPr txBox="1"/>
          <p:nvPr/>
        </p:nvSpPr>
        <p:spPr>
          <a:xfrm>
            <a:off x="4644008" y="6351711"/>
            <a:ext cx="2515672"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a:ln>
                  <a:noFill/>
                </a:ln>
                <a:solidFill>
                  <a:srgbClr val="002060"/>
                </a:solidFill>
                <a:effectLst/>
                <a:uLnTx/>
                <a:uFillTx/>
                <a:latin typeface="Edwardian Script ITC" panose="030303020407070D0804" pitchFamily="66" charset="0"/>
                <a:ea typeface="+mn-ea"/>
                <a:cs typeface="+mn-cs"/>
              </a:rPr>
              <a:t>Letizia Fioravanti</a:t>
            </a: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pPr algn="ctr"/>
            <a:r>
              <a:rPr lang="it-IT" dirty="0">
                <a:solidFill>
                  <a:srgbClr val="FF0000"/>
                </a:solidFill>
              </a:rPr>
              <a:t>11/13 anni</a:t>
            </a:r>
          </a:p>
        </p:txBody>
      </p:sp>
      <p:sp>
        <p:nvSpPr>
          <p:cNvPr id="2" name="Segnaposto contenuto 1"/>
          <p:cNvSpPr>
            <a:spLocks noGrp="1"/>
          </p:cNvSpPr>
          <p:nvPr>
            <p:ph idx="1"/>
          </p:nvPr>
        </p:nvSpPr>
        <p:spPr/>
        <p:txBody>
          <a:bodyPr>
            <a:normAutofit fontScale="85000" lnSpcReduction="10000"/>
          </a:bodyPr>
          <a:lstStyle/>
          <a:p>
            <a:pPr>
              <a:lnSpc>
                <a:spcPct val="160000"/>
              </a:lnSpc>
            </a:pPr>
            <a:r>
              <a:rPr lang="it-IT" b="1" dirty="0"/>
              <a:t>Metodi</a:t>
            </a:r>
          </a:p>
          <a:p>
            <a:pPr lvl="0">
              <a:lnSpc>
                <a:spcPct val="160000"/>
              </a:lnSpc>
            </a:pPr>
            <a:r>
              <a:rPr lang="it-IT" dirty="0"/>
              <a:t>Ancora forma ludica, ma con obiettivi più precisati</a:t>
            </a:r>
          </a:p>
          <a:p>
            <a:pPr lvl="0">
              <a:lnSpc>
                <a:spcPct val="160000"/>
              </a:lnSpc>
            </a:pPr>
            <a:r>
              <a:rPr lang="it-IT" dirty="0"/>
              <a:t>Possono essere inserite esercitazioni in serie di ripetizioni</a:t>
            </a:r>
          </a:p>
          <a:p>
            <a:pPr>
              <a:lnSpc>
                <a:spcPct val="160000"/>
              </a:lnSpc>
            </a:pPr>
            <a:r>
              <a:rPr lang="it-IT" b="1" dirty="0"/>
              <a:t>Mezzi</a:t>
            </a:r>
          </a:p>
          <a:p>
            <a:pPr>
              <a:lnSpc>
                <a:spcPct val="160000"/>
              </a:lnSpc>
            </a:pPr>
            <a:r>
              <a:rPr lang="it-IT" dirty="0"/>
              <a:t>Rimangono validi gli esercizi del periodo precedente, ma con</a:t>
            </a:r>
          </a:p>
          <a:p>
            <a:pPr lvl="0">
              <a:lnSpc>
                <a:spcPct val="160000"/>
              </a:lnSpc>
            </a:pPr>
            <a:r>
              <a:rPr lang="it-IT" dirty="0"/>
              <a:t>Esercizi a carico naturale</a:t>
            </a:r>
          </a:p>
          <a:p>
            <a:pPr lvl="0">
              <a:lnSpc>
                <a:spcPct val="160000"/>
              </a:lnSpc>
            </a:pPr>
            <a:r>
              <a:rPr lang="it-IT" dirty="0"/>
              <a:t>Maggior utilizzo di leggeri sovraccarichi</a:t>
            </a:r>
          </a:p>
          <a:p>
            <a:pPr lvl="0">
              <a:lnSpc>
                <a:spcPct val="160000"/>
              </a:lnSpc>
            </a:pPr>
            <a:r>
              <a:rPr lang="it-IT" dirty="0"/>
              <a:t>Gli esercizi di salto diventano più impegnativi</a:t>
            </a:r>
          </a:p>
          <a:p>
            <a:endParaRPr lang="it-IT" dirty="0"/>
          </a:p>
        </p:txBody>
      </p:sp>
      <p:sp>
        <p:nvSpPr>
          <p:cNvPr id="3" name="Segnaposto numero diapositiva 2"/>
          <p:cNvSpPr>
            <a:spLocks noGrp="1"/>
          </p:cNvSpPr>
          <p:nvPr>
            <p:ph type="sldNum" sz="quarter" idx="12"/>
          </p:nvPr>
        </p:nvSpPr>
        <p:spPr/>
        <p:txBody>
          <a:bodyPr/>
          <a:lstStyle/>
          <a:p>
            <a:fld id="{B9B2617A-FCB4-443B-8552-DD3D7CDBFDAD}" type="slidenum">
              <a:rPr lang="it-IT" smtClean="0"/>
              <a:pPr/>
              <a:t>128</a:t>
            </a:fld>
            <a:endParaRPr lang="it-IT"/>
          </a:p>
        </p:txBody>
      </p:sp>
      <p:sp>
        <p:nvSpPr>
          <p:cNvPr id="5" name="CasellaDiTesto 4">
            <a:extLst>
              <a:ext uri="{FF2B5EF4-FFF2-40B4-BE49-F238E27FC236}">
                <a16:creationId xmlns:a16="http://schemas.microsoft.com/office/drawing/2014/main" id="{2EA19B17-9104-4FD6-FCEC-6F8798BB2815}"/>
              </a:ext>
            </a:extLst>
          </p:cNvPr>
          <p:cNvSpPr txBox="1"/>
          <p:nvPr/>
        </p:nvSpPr>
        <p:spPr>
          <a:xfrm>
            <a:off x="4644008" y="6351711"/>
            <a:ext cx="2515672"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a:ln>
                  <a:noFill/>
                </a:ln>
                <a:solidFill>
                  <a:srgbClr val="002060"/>
                </a:solidFill>
                <a:effectLst/>
                <a:uLnTx/>
                <a:uFillTx/>
                <a:latin typeface="Edwardian Script ITC" panose="030303020407070D0804" pitchFamily="66" charset="0"/>
                <a:ea typeface="+mn-ea"/>
                <a:cs typeface="+mn-cs"/>
              </a:rPr>
              <a:t>Letizia Fioravanti</a:t>
            </a: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609599" y="260648"/>
            <a:ext cx="6347713" cy="1008112"/>
          </a:xfrm>
        </p:spPr>
        <p:txBody>
          <a:bodyPr>
            <a:normAutofit fontScale="90000"/>
          </a:bodyPr>
          <a:lstStyle/>
          <a:p>
            <a:pPr algn="ctr"/>
            <a:r>
              <a:rPr lang="it-IT" dirty="0">
                <a:solidFill>
                  <a:srgbClr val="FF0000"/>
                </a:solidFill>
              </a:rPr>
              <a:t>14/16 ANNI </a:t>
            </a:r>
            <a:br>
              <a:rPr lang="it-IT" dirty="0">
                <a:solidFill>
                  <a:srgbClr val="FF0000"/>
                </a:solidFill>
              </a:rPr>
            </a:br>
            <a:r>
              <a:rPr lang="it-IT" dirty="0">
                <a:solidFill>
                  <a:srgbClr val="FF0000"/>
                </a:solidFill>
              </a:rPr>
              <a:t>scelta della disciplina sportiva</a:t>
            </a:r>
          </a:p>
        </p:txBody>
      </p:sp>
      <p:sp>
        <p:nvSpPr>
          <p:cNvPr id="2" name="Segnaposto contenuto 1"/>
          <p:cNvSpPr>
            <a:spLocks noGrp="1"/>
          </p:cNvSpPr>
          <p:nvPr>
            <p:ph idx="1"/>
          </p:nvPr>
        </p:nvSpPr>
        <p:spPr>
          <a:xfrm>
            <a:off x="609599" y="1268760"/>
            <a:ext cx="6347714" cy="4772603"/>
          </a:xfrm>
        </p:spPr>
        <p:txBody>
          <a:bodyPr>
            <a:noAutofit/>
          </a:bodyPr>
          <a:lstStyle/>
          <a:p>
            <a:pPr>
              <a:lnSpc>
                <a:spcPct val="170000"/>
              </a:lnSpc>
            </a:pPr>
            <a:r>
              <a:rPr lang="it-IT" sz="1400" dirty="0"/>
              <a:t>Fase della </a:t>
            </a:r>
            <a:r>
              <a:rPr lang="it-IT" sz="1400" b="1" dirty="0"/>
              <a:t>ristrutturazione di capacità e abilità motorie</a:t>
            </a:r>
          </a:p>
          <a:p>
            <a:pPr lvl="0">
              <a:lnSpc>
                <a:spcPct val="170000"/>
              </a:lnSpc>
            </a:pPr>
            <a:r>
              <a:rPr lang="it-IT" sz="1400" dirty="0"/>
              <a:t>instabilità rispetto alla precedente </a:t>
            </a:r>
          </a:p>
          <a:p>
            <a:pPr lvl="0">
              <a:lnSpc>
                <a:spcPct val="170000"/>
              </a:lnSpc>
            </a:pPr>
            <a:r>
              <a:rPr lang="it-IT" sz="1400" dirty="0"/>
              <a:t>variabilità nell’atteggiamento verso la prestazione (inclinazioni personali)</a:t>
            </a:r>
          </a:p>
          <a:p>
            <a:pPr lvl="0">
              <a:lnSpc>
                <a:spcPct val="170000"/>
              </a:lnSpc>
            </a:pPr>
            <a:r>
              <a:rPr lang="it-IT" sz="1400" dirty="0"/>
              <a:t>rallentano cap. coordinative e resistenza</a:t>
            </a:r>
          </a:p>
          <a:p>
            <a:pPr lvl="0">
              <a:lnSpc>
                <a:spcPct val="170000"/>
              </a:lnSpc>
            </a:pPr>
            <a:r>
              <a:rPr lang="it-IT" sz="1400" dirty="0"/>
              <a:t>i movimenti appaiono goffi </a:t>
            </a:r>
          </a:p>
          <a:p>
            <a:pPr lvl="0">
              <a:lnSpc>
                <a:spcPct val="170000"/>
              </a:lnSpc>
            </a:pPr>
            <a:r>
              <a:rPr lang="it-IT" sz="1400" dirty="0"/>
              <a:t>diminuisce capacità di adattamento </a:t>
            </a:r>
          </a:p>
          <a:p>
            <a:pPr lvl="0">
              <a:lnSpc>
                <a:spcPct val="170000"/>
              </a:lnSpc>
            </a:pPr>
            <a:r>
              <a:rPr lang="it-IT" sz="1400" dirty="0"/>
              <a:t>aumenta forza (&lt; rapporto forza-carico) per aumento peso </a:t>
            </a:r>
          </a:p>
          <a:p>
            <a:pPr lvl="0">
              <a:lnSpc>
                <a:spcPct val="170000"/>
              </a:lnSpc>
            </a:pPr>
            <a:r>
              <a:rPr lang="it-IT" sz="1400" dirty="0"/>
              <a:t>maggiore attenzione per la mobilità </a:t>
            </a:r>
          </a:p>
          <a:p>
            <a:pPr lvl="0">
              <a:lnSpc>
                <a:spcPct val="170000"/>
              </a:lnSpc>
            </a:pPr>
            <a:r>
              <a:rPr lang="it-IT" sz="1400" dirty="0"/>
              <a:t>divario tra praticanti e non praticanti</a:t>
            </a:r>
          </a:p>
          <a:p>
            <a:pPr lvl="0">
              <a:lnSpc>
                <a:spcPct val="170000"/>
              </a:lnSpc>
            </a:pPr>
            <a:r>
              <a:rPr lang="it-IT" sz="1400" dirty="0"/>
              <a:t>più elevati valori di rapidità </a:t>
            </a:r>
          </a:p>
        </p:txBody>
      </p:sp>
      <p:sp>
        <p:nvSpPr>
          <p:cNvPr id="3" name="Segnaposto numero diapositiva 2"/>
          <p:cNvSpPr>
            <a:spLocks noGrp="1"/>
          </p:cNvSpPr>
          <p:nvPr>
            <p:ph type="sldNum" sz="quarter" idx="12"/>
          </p:nvPr>
        </p:nvSpPr>
        <p:spPr/>
        <p:txBody>
          <a:bodyPr/>
          <a:lstStyle/>
          <a:p>
            <a:fld id="{B9B2617A-FCB4-443B-8552-DD3D7CDBFDAD}" type="slidenum">
              <a:rPr lang="it-IT" smtClean="0"/>
              <a:pPr/>
              <a:t>129</a:t>
            </a:fld>
            <a:endParaRPr lang="it-IT"/>
          </a:p>
        </p:txBody>
      </p:sp>
      <p:sp>
        <p:nvSpPr>
          <p:cNvPr id="5" name="CasellaDiTesto 4">
            <a:extLst>
              <a:ext uri="{FF2B5EF4-FFF2-40B4-BE49-F238E27FC236}">
                <a16:creationId xmlns:a16="http://schemas.microsoft.com/office/drawing/2014/main" id="{D7F9472F-88A7-01B2-FB71-A89CAA31EF9D}"/>
              </a:ext>
            </a:extLst>
          </p:cNvPr>
          <p:cNvSpPr txBox="1"/>
          <p:nvPr/>
        </p:nvSpPr>
        <p:spPr>
          <a:xfrm>
            <a:off x="4644008" y="6351711"/>
            <a:ext cx="2515672"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a:ln>
                  <a:noFill/>
                </a:ln>
                <a:solidFill>
                  <a:srgbClr val="002060"/>
                </a:solidFill>
                <a:effectLst/>
                <a:uLnTx/>
                <a:uFillTx/>
                <a:latin typeface="Edwardian Script ITC" panose="030303020407070D0804" pitchFamily="66" charset="0"/>
                <a:ea typeface="+mn-ea"/>
                <a:cs typeface="+mn-cs"/>
              </a:rPr>
              <a:t>Letizia Fioravanti</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pPr algn="ctr"/>
            <a:r>
              <a:rPr lang="it-IT" dirty="0">
                <a:solidFill>
                  <a:srgbClr val="FF0000"/>
                </a:solidFill>
              </a:rPr>
              <a:t>FORZA</a:t>
            </a:r>
            <a:endParaRPr lang="it-IT" i="1" dirty="0">
              <a:solidFill>
                <a:srgbClr val="FF0000"/>
              </a:solidFill>
            </a:endParaRPr>
          </a:p>
        </p:txBody>
      </p:sp>
      <p:sp>
        <p:nvSpPr>
          <p:cNvPr id="2" name="Segnaposto contenuto 1"/>
          <p:cNvSpPr>
            <a:spLocks noGrp="1"/>
          </p:cNvSpPr>
          <p:nvPr>
            <p:ph idx="1"/>
          </p:nvPr>
        </p:nvSpPr>
        <p:spPr>
          <a:xfrm>
            <a:off x="609598" y="1947631"/>
            <a:ext cx="6554689" cy="3497594"/>
          </a:xfrm>
        </p:spPr>
        <p:txBody>
          <a:bodyPr>
            <a:normAutofit/>
          </a:bodyPr>
          <a:lstStyle/>
          <a:p>
            <a:pPr marL="0" indent="0" algn="ctr">
              <a:lnSpc>
                <a:spcPct val="150000"/>
              </a:lnSpc>
              <a:buNone/>
            </a:pPr>
            <a:endParaRPr lang="it-IT" sz="2800" dirty="0"/>
          </a:p>
        </p:txBody>
      </p:sp>
      <p:sp>
        <p:nvSpPr>
          <p:cNvPr id="3" name="Segnaposto numero diapositiva 2"/>
          <p:cNvSpPr>
            <a:spLocks noGrp="1"/>
          </p:cNvSpPr>
          <p:nvPr>
            <p:ph type="sldNum" sz="quarter" idx="12"/>
          </p:nvPr>
        </p:nvSpPr>
        <p:spPr/>
        <p:txBody>
          <a:bodyPr/>
          <a:lstStyle/>
          <a:p>
            <a:fld id="{B9B2617A-FCB4-443B-8552-DD3D7CDBFDAD}" type="slidenum">
              <a:rPr lang="it-IT" smtClean="0"/>
              <a:pPr/>
              <a:t>13</a:t>
            </a:fld>
            <a:endParaRPr lang="it-IT"/>
          </a:p>
        </p:txBody>
      </p:sp>
      <p:sp>
        <p:nvSpPr>
          <p:cNvPr id="6" name="Segnaposto piè di pagina 7"/>
          <p:cNvSpPr txBox="1">
            <a:spLocks/>
          </p:cNvSpPr>
          <p:nvPr/>
        </p:nvSpPr>
        <p:spPr>
          <a:xfrm>
            <a:off x="5364089" y="6388454"/>
            <a:ext cx="3283184" cy="365125"/>
          </a:xfrm>
          <a:prstGeom prst="rect">
            <a:avLst/>
          </a:prstGeom>
        </p:spPr>
        <p:txBody>
          <a:bodyPr vert="horz" anchor="b"/>
          <a:lstStyle>
            <a:defPPr>
              <a:defRPr lang="it-IT"/>
            </a:defPPr>
            <a:lvl1pPr marL="0" algn="r" defTabSz="914400" rtl="0" eaLnBrk="1" latinLnBrk="0" hangingPunct="1">
              <a:defRPr kumimoji="0"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it-IT" sz="600" dirty="0"/>
          </a:p>
        </p:txBody>
      </p:sp>
      <p:sp>
        <p:nvSpPr>
          <p:cNvPr id="7" name="CasellaDiTesto 6">
            <a:extLst>
              <a:ext uri="{FF2B5EF4-FFF2-40B4-BE49-F238E27FC236}">
                <a16:creationId xmlns:a16="http://schemas.microsoft.com/office/drawing/2014/main" id="{DBD3A125-65B9-4C9B-77C2-D61521EEBDA0}"/>
              </a:ext>
            </a:extLst>
          </p:cNvPr>
          <p:cNvSpPr txBox="1"/>
          <p:nvPr/>
        </p:nvSpPr>
        <p:spPr>
          <a:xfrm>
            <a:off x="4576608" y="6423719"/>
            <a:ext cx="2443664"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a:ln>
                  <a:noFill/>
                </a:ln>
                <a:solidFill>
                  <a:srgbClr val="002060"/>
                </a:solidFill>
                <a:effectLst/>
                <a:uLnTx/>
                <a:uFillTx/>
                <a:latin typeface="Edwardian Script ITC" panose="030303020407070D0804" pitchFamily="66" charset="0"/>
                <a:ea typeface="+mn-ea"/>
                <a:cs typeface="+mn-cs"/>
              </a:rPr>
              <a:t>Letizia Fioravanti</a:t>
            </a:r>
          </a:p>
        </p:txBody>
      </p:sp>
      <p:sp>
        <p:nvSpPr>
          <p:cNvPr id="8" name="Rettangolo con due angoli in diagonale arrotondati 7">
            <a:extLst>
              <a:ext uri="{FF2B5EF4-FFF2-40B4-BE49-F238E27FC236}">
                <a16:creationId xmlns:a16="http://schemas.microsoft.com/office/drawing/2014/main" id="{1B46E5C2-E9DD-F567-8522-8E00CCF133B5}"/>
              </a:ext>
            </a:extLst>
          </p:cNvPr>
          <p:cNvSpPr/>
          <p:nvPr/>
        </p:nvSpPr>
        <p:spPr>
          <a:xfrm>
            <a:off x="683568" y="1556792"/>
            <a:ext cx="6336704" cy="3016312"/>
          </a:xfrm>
          <a:prstGeom prst="round2DiagRect">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indent="0" algn="ctr">
              <a:lnSpc>
                <a:spcPct val="150000"/>
              </a:lnSpc>
              <a:buNone/>
            </a:pPr>
            <a:r>
              <a:rPr lang="it-IT" sz="2400" dirty="0"/>
              <a:t>è </a:t>
            </a:r>
            <a:r>
              <a:rPr lang="it-IT" sz="2400" i="1" dirty="0"/>
              <a:t>la capacità del sistema neuromuscolare di produrre tensioni in opposizione a resistenze esterne</a:t>
            </a:r>
            <a:r>
              <a:rPr lang="it-IT" sz="2400" dirty="0"/>
              <a:t>. Dipende da fattori strutturali e nervosi</a:t>
            </a: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251521" y="188640"/>
            <a:ext cx="6705794" cy="864096"/>
          </a:xfrm>
        </p:spPr>
        <p:txBody>
          <a:bodyPr>
            <a:normAutofit fontScale="90000"/>
          </a:bodyPr>
          <a:lstStyle/>
          <a:p>
            <a:pPr algn="ctr"/>
            <a:r>
              <a:rPr lang="it-IT" dirty="0">
                <a:solidFill>
                  <a:srgbClr val="FF0000"/>
                </a:solidFill>
              </a:rPr>
              <a:t>LA TECNICA NELLE FASCE DI ETA’</a:t>
            </a:r>
          </a:p>
        </p:txBody>
      </p:sp>
      <p:sp>
        <p:nvSpPr>
          <p:cNvPr id="2" name="Segnaposto contenuto 1"/>
          <p:cNvSpPr>
            <a:spLocks noGrp="1"/>
          </p:cNvSpPr>
          <p:nvPr>
            <p:ph idx="1"/>
          </p:nvPr>
        </p:nvSpPr>
        <p:spPr>
          <a:xfrm>
            <a:off x="457200" y="1268760"/>
            <a:ext cx="6500114" cy="4464496"/>
          </a:xfrm>
        </p:spPr>
        <p:txBody>
          <a:bodyPr>
            <a:normAutofit fontScale="47500" lnSpcReduction="20000"/>
          </a:bodyPr>
          <a:lstStyle/>
          <a:p>
            <a:pPr>
              <a:lnSpc>
                <a:spcPct val="170000"/>
              </a:lnSpc>
            </a:pPr>
            <a:r>
              <a:rPr lang="it-IT" sz="2900" u="sng" dirty="0"/>
              <a:t>Età prescolare</a:t>
            </a:r>
            <a:r>
              <a:rPr lang="it-IT" sz="2900" dirty="0"/>
              <a:t> = apprendere gli schemi motori di base in maniera ricca e variata</a:t>
            </a:r>
          </a:p>
          <a:p>
            <a:pPr>
              <a:lnSpc>
                <a:spcPct val="170000"/>
              </a:lnSpc>
            </a:pPr>
            <a:r>
              <a:rPr lang="it-IT" sz="2900" u="sng" dirty="0"/>
              <a:t>1^ età scolare</a:t>
            </a:r>
            <a:r>
              <a:rPr lang="it-IT" sz="2900" dirty="0"/>
              <a:t> = ampliare le esperienze di movimento in sport con elevate esigenze tecniche; su una base di formazione generale multilaterale è possibile un allenamento tecnico (a misura di bambino)</a:t>
            </a:r>
          </a:p>
          <a:p>
            <a:pPr>
              <a:lnSpc>
                <a:spcPct val="170000"/>
              </a:lnSpc>
            </a:pPr>
            <a:r>
              <a:rPr lang="it-IT" sz="2900" u="sng" dirty="0"/>
              <a:t>2^ età scolare</a:t>
            </a:r>
            <a:r>
              <a:rPr lang="it-IT" sz="2900" dirty="0"/>
              <a:t> = “età d’oro degli apprendimenti”; formazione tecnica generale di base; movimenti non troppo complicati</a:t>
            </a:r>
          </a:p>
          <a:p>
            <a:pPr>
              <a:lnSpc>
                <a:spcPct val="170000"/>
              </a:lnSpc>
            </a:pPr>
            <a:r>
              <a:rPr lang="it-IT" sz="2900" u="sng" dirty="0"/>
              <a:t>1^ età puberale</a:t>
            </a:r>
            <a:r>
              <a:rPr lang="it-IT" sz="2900" dirty="0"/>
              <a:t> = accrescimento rapido in lunghezza rende difficile il controllo di tecniche complesse; consolidare la tecnica già posseduta piuttosto che apprenderne una nuova</a:t>
            </a:r>
          </a:p>
          <a:p>
            <a:pPr>
              <a:lnSpc>
                <a:spcPct val="170000"/>
              </a:lnSpc>
            </a:pPr>
            <a:r>
              <a:rPr lang="it-IT" sz="2900" u="sng" dirty="0"/>
              <a:t>2^ età puberale/adolescenza</a:t>
            </a:r>
            <a:r>
              <a:rPr lang="it-IT" sz="2900" dirty="0"/>
              <a:t> = apprendimento di tecniche con elevata difficoltà       (</a:t>
            </a:r>
            <a:r>
              <a:rPr lang="it-IT" sz="2900" dirty="0" err="1"/>
              <a:t>Weineck</a:t>
            </a:r>
            <a:r>
              <a:rPr lang="it-IT" sz="2900" dirty="0"/>
              <a:t>)</a:t>
            </a:r>
          </a:p>
          <a:p>
            <a:endParaRPr lang="it-IT" dirty="0"/>
          </a:p>
        </p:txBody>
      </p:sp>
      <p:sp>
        <p:nvSpPr>
          <p:cNvPr id="3" name="Segnaposto numero diapositiva 2"/>
          <p:cNvSpPr>
            <a:spLocks noGrp="1"/>
          </p:cNvSpPr>
          <p:nvPr>
            <p:ph type="sldNum" sz="quarter" idx="12"/>
          </p:nvPr>
        </p:nvSpPr>
        <p:spPr/>
        <p:txBody>
          <a:bodyPr/>
          <a:lstStyle/>
          <a:p>
            <a:fld id="{B9B2617A-FCB4-443B-8552-DD3D7CDBFDAD}" type="slidenum">
              <a:rPr lang="it-IT" smtClean="0"/>
              <a:pPr/>
              <a:t>130</a:t>
            </a:fld>
            <a:endParaRPr lang="it-IT"/>
          </a:p>
        </p:txBody>
      </p:sp>
      <p:sp>
        <p:nvSpPr>
          <p:cNvPr id="5" name="CasellaDiTesto 4">
            <a:extLst>
              <a:ext uri="{FF2B5EF4-FFF2-40B4-BE49-F238E27FC236}">
                <a16:creationId xmlns:a16="http://schemas.microsoft.com/office/drawing/2014/main" id="{1E7024E6-5E10-DDA4-2E84-08174A45537D}"/>
              </a:ext>
            </a:extLst>
          </p:cNvPr>
          <p:cNvSpPr txBox="1"/>
          <p:nvPr/>
        </p:nvSpPr>
        <p:spPr>
          <a:xfrm>
            <a:off x="4644008" y="6351711"/>
            <a:ext cx="2515672"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a:ln>
                  <a:noFill/>
                </a:ln>
                <a:solidFill>
                  <a:srgbClr val="002060"/>
                </a:solidFill>
                <a:effectLst/>
                <a:uLnTx/>
                <a:uFillTx/>
                <a:latin typeface="Edwardian Script ITC" panose="030303020407070D0804" pitchFamily="66" charset="0"/>
                <a:ea typeface="+mn-ea"/>
                <a:cs typeface="+mn-cs"/>
              </a:rPr>
              <a:t>Letizia Fioravanti</a:t>
            </a: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noAutofit/>
          </a:bodyPr>
          <a:lstStyle/>
          <a:p>
            <a:pPr algn="ctr"/>
            <a:r>
              <a:rPr lang="it-IT" sz="3200" dirty="0">
                <a:solidFill>
                  <a:srgbClr val="FF0000"/>
                </a:solidFill>
              </a:rPr>
              <a:t>SIGNIFICATO </a:t>
            </a:r>
            <a:r>
              <a:rPr lang="it-IT" sz="3200" dirty="0" err="1">
                <a:solidFill>
                  <a:srgbClr val="FF0000"/>
                </a:solidFill>
              </a:rPr>
              <a:t>DI</a:t>
            </a:r>
            <a:r>
              <a:rPr lang="it-IT" sz="3200" dirty="0">
                <a:solidFill>
                  <a:srgbClr val="FF0000"/>
                </a:solidFill>
              </a:rPr>
              <a:t> DIVERTIMENTO</a:t>
            </a:r>
            <a:br>
              <a:rPr lang="it-IT" sz="3200" dirty="0">
                <a:solidFill>
                  <a:srgbClr val="FF0000"/>
                </a:solidFill>
              </a:rPr>
            </a:br>
            <a:r>
              <a:rPr lang="it-IT" sz="3200" dirty="0">
                <a:solidFill>
                  <a:srgbClr val="FF0000"/>
                </a:solidFill>
              </a:rPr>
              <a:t>CAMBIAMENTI CON L’ETA’</a:t>
            </a:r>
          </a:p>
        </p:txBody>
      </p:sp>
      <p:sp>
        <p:nvSpPr>
          <p:cNvPr id="2" name="Segnaposto contenuto 1"/>
          <p:cNvSpPr>
            <a:spLocks noGrp="1"/>
          </p:cNvSpPr>
          <p:nvPr>
            <p:ph idx="1"/>
          </p:nvPr>
        </p:nvSpPr>
        <p:spPr/>
        <p:txBody>
          <a:bodyPr>
            <a:normAutofit fontScale="55000" lnSpcReduction="20000"/>
          </a:bodyPr>
          <a:lstStyle/>
          <a:p>
            <a:pPr lvl="0">
              <a:lnSpc>
                <a:spcPct val="160000"/>
              </a:lnSpc>
            </a:pPr>
            <a:r>
              <a:rPr lang="it-IT" sz="2900" u="sng" dirty="0"/>
              <a:t>8-9 anni</a:t>
            </a:r>
            <a:r>
              <a:rPr lang="it-IT" sz="2900" dirty="0"/>
              <a:t>: divertimento significa correre, calciare/colpire la palla </a:t>
            </a:r>
          </a:p>
          <a:p>
            <a:pPr lvl="0">
              <a:lnSpc>
                <a:spcPct val="160000"/>
              </a:lnSpc>
            </a:pPr>
            <a:r>
              <a:rPr lang="it-IT" sz="2900" u="sng" dirty="0"/>
              <a:t>10 anni</a:t>
            </a:r>
            <a:r>
              <a:rPr lang="it-IT" sz="2900" dirty="0"/>
              <a:t>: divertimento si associa a fare qualcosa con gli amici </a:t>
            </a:r>
          </a:p>
          <a:p>
            <a:pPr lvl="0">
              <a:lnSpc>
                <a:spcPct val="160000"/>
              </a:lnSpc>
            </a:pPr>
            <a:r>
              <a:rPr lang="it-IT" sz="2900" u="sng" dirty="0"/>
              <a:t>11 anni</a:t>
            </a:r>
            <a:r>
              <a:rPr lang="it-IT" sz="2900" dirty="0"/>
              <a:t>: divertimento è associato a competere contro qualcuno con le stesse abilità </a:t>
            </a:r>
          </a:p>
          <a:p>
            <a:pPr lvl="0">
              <a:lnSpc>
                <a:spcPct val="160000"/>
              </a:lnSpc>
            </a:pPr>
            <a:r>
              <a:rPr lang="it-IT" sz="2900" u="sng" dirty="0"/>
              <a:t>12 anni</a:t>
            </a:r>
            <a:r>
              <a:rPr lang="it-IT" sz="2900" dirty="0"/>
              <a:t>: competizione è divertimento – testare le abilità contro quelli che hanno le stesse o migliori abilità delle tue </a:t>
            </a:r>
          </a:p>
          <a:p>
            <a:pPr lvl="0">
              <a:lnSpc>
                <a:spcPct val="160000"/>
              </a:lnSpc>
            </a:pPr>
            <a:r>
              <a:rPr lang="en-US" sz="2900" u="sng" dirty="0"/>
              <a:t>13-15</a:t>
            </a:r>
            <a:r>
              <a:rPr lang="en-US" sz="2900" dirty="0"/>
              <a:t> </a:t>
            </a:r>
            <a:r>
              <a:rPr lang="en-US" sz="2900" dirty="0" err="1"/>
              <a:t>anni</a:t>
            </a:r>
            <a:r>
              <a:rPr lang="en-US" sz="2900" dirty="0"/>
              <a:t>: divertimento </a:t>
            </a:r>
            <a:r>
              <a:rPr lang="en-US" sz="2900" b="1" dirty="0"/>
              <a:t>è </a:t>
            </a:r>
            <a:r>
              <a:rPr lang="en-US" sz="2900" b="1" dirty="0" err="1"/>
              <a:t>vincere</a:t>
            </a:r>
            <a:r>
              <a:rPr lang="en-US" sz="2900" dirty="0"/>
              <a:t>!</a:t>
            </a:r>
            <a:endParaRPr lang="it-IT" sz="2900" dirty="0"/>
          </a:p>
          <a:p>
            <a:endParaRPr lang="it-IT" dirty="0"/>
          </a:p>
        </p:txBody>
      </p:sp>
      <p:sp>
        <p:nvSpPr>
          <p:cNvPr id="3" name="Segnaposto numero diapositiva 2"/>
          <p:cNvSpPr>
            <a:spLocks noGrp="1"/>
          </p:cNvSpPr>
          <p:nvPr>
            <p:ph type="sldNum" sz="quarter" idx="12"/>
          </p:nvPr>
        </p:nvSpPr>
        <p:spPr/>
        <p:txBody>
          <a:bodyPr/>
          <a:lstStyle/>
          <a:p>
            <a:fld id="{B9B2617A-FCB4-443B-8552-DD3D7CDBFDAD}" type="slidenum">
              <a:rPr lang="it-IT" smtClean="0"/>
              <a:pPr/>
              <a:t>131</a:t>
            </a:fld>
            <a:endParaRPr lang="it-IT"/>
          </a:p>
        </p:txBody>
      </p:sp>
      <p:sp>
        <p:nvSpPr>
          <p:cNvPr id="5" name="CasellaDiTesto 4">
            <a:extLst>
              <a:ext uri="{FF2B5EF4-FFF2-40B4-BE49-F238E27FC236}">
                <a16:creationId xmlns:a16="http://schemas.microsoft.com/office/drawing/2014/main" id="{E800EBA7-0C92-E52B-C235-88EAF1142F23}"/>
              </a:ext>
            </a:extLst>
          </p:cNvPr>
          <p:cNvSpPr txBox="1"/>
          <p:nvPr/>
        </p:nvSpPr>
        <p:spPr>
          <a:xfrm>
            <a:off x="4644008" y="6351711"/>
            <a:ext cx="2515672"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a:ln>
                  <a:noFill/>
                </a:ln>
                <a:solidFill>
                  <a:srgbClr val="002060"/>
                </a:solidFill>
                <a:effectLst/>
                <a:uLnTx/>
                <a:uFillTx/>
                <a:latin typeface="Edwardian Script ITC" panose="030303020407070D0804" pitchFamily="66" charset="0"/>
                <a:ea typeface="+mn-ea"/>
                <a:cs typeface="+mn-cs"/>
              </a:rPr>
              <a:t>Letizia Fioravanti</a:t>
            </a: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9">
            <a:extLst>
              <a:ext uri="{FF2B5EF4-FFF2-40B4-BE49-F238E27FC236}">
                <a16:creationId xmlns:a16="http://schemas.microsoft.com/office/drawing/2014/main" id="{45B71F80-1F92-4074-84D9-16A062B21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olo 3"/>
          <p:cNvSpPr>
            <a:spLocks noGrp="1"/>
          </p:cNvSpPr>
          <p:nvPr>
            <p:ph type="title"/>
          </p:nvPr>
        </p:nvSpPr>
        <p:spPr>
          <a:xfrm>
            <a:off x="965199" y="609600"/>
            <a:ext cx="7648121" cy="1099457"/>
          </a:xfrm>
        </p:spPr>
        <p:txBody>
          <a:bodyPr>
            <a:normAutofit/>
          </a:bodyPr>
          <a:lstStyle/>
          <a:p>
            <a:pPr algn="ctr">
              <a:lnSpc>
                <a:spcPct val="90000"/>
              </a:lnSpc>
            </a:pPr>
            <a:r>
              <a:rPr lang="it-IT" dirty="0">
                <a:solidFill>
                  <a:srgbClr val="FF0000"/>
                </a:solidFill>
              </a:rPr>
              <a:t>ALLENAMENTO</a:t>
            </a:r>
            <a:br>
              <a:rPr lang="it-IT" dirty="0">
                <a:solidFill>
                  <a:srgbClr val="FF0000"/>
                </a:solidFill>
              </a:rPr>
            </a:br>
            <a:r>
              <a:rPr lang="it-IT" dirty="0">
                <a:solidFill>
                  <a:srgbClr val="FF0000"/>
                </a:solidFill>
              </a:rPr>
              <a:t>RIVOLTO AGLI ANZIANI</a:t>
            </a:r>
          </a:p>
        </p:txBody>
      </p:sp>
      <p:sp>
        <p:nvSpPr>
          <p:cNvPr id="8" name="Isosceles Triangle 11">
            <a:extLst>
              <a:ext uri="{FF2B5EF4-FFF2-40B4-BE49-F238E27FC236}">
                <a16:creationId xmlns:a16="http://schemas.microsoft.com/office/drawing/2014/main" id="{7209C9DA-6E0D-46D9-8275-C52222D8CC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sp>
        <p:nvSpPr>
          <p:cNvPr id="3" name="Segnaposto numero diapositiva 2"/>
          <p:cNvSpPr>
            <a:spLocks noGrp="1"/>
          </p:cNvSpPr>
          <p:nvPr>
            <p:ph type="sldNum" sz="quarter" idx="12"/>
          </p:nvPr>
        </p:nvSpPr>
        <p:spPr>
          <a:xfrm>
            <a:off x="7420899" y="6182876"/>
            <a:ext cx="512504" cy="365125"/>
          </a:xfrm>
        </p:spPr>
        <p:txBody>
          <a:bodyPr>
            <a:normAutofit/>
          </a:bodyPr>
          <a:lstStyle/>
          <a:p>
            <a:pPr>
              <a:spcAft>
                <a:spcPts val="600"/>
              </a:spcAft>
            </a:pPr>
            <a:fld id="{B9B2617A-FCB4-443B-8552-DD3D7CDBFDAD}" type="slidenum">
              <a:rPr lang="it-IT" smtClean="0"/>
              <a:pPr>
                <a:spcAft>
                  <a:spcPts val="600"/>
                </a:spcAft>
              </a:pPr>
              <a:t>132</a:t>
            </a:fld>
            <a:endParaRPr lang="it-IT"/>
          </a:p>
        </p:txBody>
      </p:sp>
      <p:sp>
        <p:nvSpPr>
          <p:cNvPr id="14" name="Isosceles Triangle 13">
            <a:extLst>
              <a:ext uri="{FF2B5EF4-FFF2-40B4-BE49-F238E27FC236}">
                <a16:creationId xmlns:a16="http://schemas.microsoft.com/office/drawing/2014/main" id="{3EB57A4D-E0D0-46DA-B339-F24CA46FA7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807450" y="4013200"/>
            <a:ext cx="336550"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it-IT"/>
          </a:p>
        </p:txBody>
      </p:sp>
      <p:graphicFrame>
        <p:nvGraphicFramePr>
          <p:cNvPr id="9" name="Segnaposto contenuto 1">
            <a:extLst>
              <a:ext uri="{FF2B5EF4-FFF2-40B4-BE49-F238E27FC236}">
                <a16:creationId xmlns:a16="http://schemas.microsoft.com/office/drawing/2014/main" id="{B9BEB90B-ED6F-3167-7292-F15A01C708A9}"/>
              </a:ext>
            </a:extLst>
          </p:cNvPr>
          <p:cNvGraphicFramePr>
            <a:graphicFrameLocks noGrp="1"/>
          </p:cNvGraphicFramePr>
          <p:nvPr>
            <p:ph idx="1"/>
            <p:extLst>
              <p:ext uri="{D42A27DB-BD31-4B8C-83A1-F6EECF244321}">
                <p14:modId xmlns:p14="http://schemas.microsoft.com/office/powerpoint/2010/main" val="1900784060"/>
              </p:ext>
            </p:extLst>
          </p:nvPr>
        </p:nvGraphicFramePr>
        <p:xfrm>
          <a:off x="965199" y="1948543"/>
          <a:ext cx="7213600" cy="409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CasellaDiTesto 10">
            <a:extLst>
              <a:ext uri="{FF2B5EF4-FFF2-40B4-BE49-F238E27FC236}">
                <a16:creationId xmlns:a16="http://schemas.microsoft.com/office/drawing/2014/main" id="{04A422C1-F616-23CF-6083-B8D5D90312C9}"/>
              </a:ext>
            </a:extLst>
          </p:cNvPr>
          <p:cNvSpPr txBox="1"/>
          <p:nvPr/>
        </p:nvSpPr>
        <p:spPr>
          <a:xfrm>
            <a:off x="4644008" y="6351711"/>
            <a:ext cx="2515672"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a:ln>
                  <a:noFill/>
                </a:ln>
                <a:solidFill>
                  <a:srgbClr val="002060"/>
                </a:solidFill>
                <a:effectLst/>
                <a:uLnTx/>
                <a:uFillTx/>
                <a:latin typeface="Edwardian Script ITC" panose="030303020407070D0804" pitchFamily="66" charset="0"/>
                <a:ea typeface="+mn-ea"/>
                <a:cs typeface="+mn-cs"/>
              </a:rPr>
              <a:t>Letizia Fioravanti</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pPr algn="ctr">
              <a:lnSpc>
                <a:spcPct val="150000"/>
              </a:lnSpc>
            </a:pPr>
            <a:r>
              <a:rPr lang="it-IT" dirty="0">
                <a:solidFill>
                  <a:srgbClr val="FF0000"/>
                </a:solidFill>
              </a:rPr>
              <a:t>VELOCITA’</a:t>
            </a:r>
          </a:p>
        </p:txBody>
      </p:sp>
      <p:sp>
        <p:nvSpPr>
          <p:cNvPr id="2" name="Segnaposto contenuto 1"/>
          <p:cNvSpPr>
            <a:spLocks noGrp="1"/>
          </p:cNvSpPr>
          <p:nvPr>
            <p:ph idx="1"/>
          </p:nvPr>
        </p:nvSpPr>
        <p:spPr/>
        <p:txBody>
          <a:bodyPr/>
          <a:lstStyle/>
          <a:p>
            <a:pPr marL="0" indent="0">
              <a:lnSpc>
                <a:spcPct val="150000"/>
              </a:lnSpc>
              <a:buNone/>
            </a:pPr>
            <a:endParaRPr lang="it-IT" dirty="0"/>
          </a:p>
        </p:txBody>
      </p:sp>
      <p:sp>
        <p:nvSpPr>
          <p:cNvPr id="3" name="Segnaposto numero diapositiva 2"/>
          <p:cNvSpPr>
            <a:spLocks noGrp="1"/>
          </p:cNvSpPr>
          <p:nvPr>
            <p:ph type="sldNum" sz="quarter" idx="12"/>
          </p:nvPr>
        </p:nvSpPr>
        <p:spPr/>
        <p:txBody>
          <a:bodyPr/>
          <a:lstStyle/>
          <a:p>
            <a:fld id="{B9B2617A-FCB4-443B-8552-DD3D7CDBFDAD}" type="slidenum">
              <a:rPr lang="it-IT" smtClean="0"/>
              <a:pPr/>
              <a:t>14</a:t>
            </a:fld>
            <a:endParaRPr lang="it-IT"/>
          </a:p>
        </p:txBody>
      </p:sp>
      <p:sp>
        <p:nvSpPr>
          <p:cNvPr id="6" name="Segnaposto piè di pagina 7"/>
          <p:cNvSpPr txBox="1">
            <a:spLocks/>
          </p:cNvSpPr>
          <p:nvPr/>
        </p:nvSpPr>
        <p:spPr>
          <a:xfrm>
            <a:off x="5580113" y="6388454"/>
            <a:ext cx="3067160" cy="365125"/>
          </a:xfrm>
          <a:prstGeom prst="rect">
            <a:avLst/>
          </a:prstGeom>
        </p:spPr>
        <p:txBody>
          <a:bodyPr vert="horz" anchor="b"/>
          <a:lstStyle>
            <a:defPPr>
              <a:defRPr lang="it-IT"/>
            </a:defPPr>
            <a:lvl1pPr marL="0" algn="r" defTabSz="914400" rtl="0" eaLnBrk="1" latinLnBrk="0" hangingPunct="1">
              <a:defRPr kumimoji="0"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it-IT" sz="600" dirty="0"/>
              <a:t>.</a:t>
            </a:r>
          </a:p>
        </p:txBody>
      </p:sp>
      <p:sp>
        <p:nvSpPr>
          <p:cNvPr id="7" name="CasellaDiTesto 6">
            <a:extLst>
              <a:ext uri="{FF2B5EF4-FFF2-40B4-BE49-F238E27FC236}">
                <a16:creationId xmlns:a16="http://schemas.microsoft.com/office/drawing/2014/main" id="{3DA397E8-E3FB-DF6E-93AA-1C706666481D}"/>
              </a:ext>
            </a:extLst>
          </p:cNvPr>
          <p:cNvSpPr txBox="1"/>
          <p:nvPr/>
        </p:nvSpPr>
        <p:spPr>
          <a:xfrm>
            <a:off x="4576608" y="6351711"/>
            <a:ext cx="2587680"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a:ln>
                  <a:noFill/>
                </a:ln>
                <a:solidFill>
                  <a:srgbClr val="002060"/>
                </a:solidFill>
                <a:effectLst/>
                <a:uLnTx/>
                <a:uFillTx/>
                <a:latin typeface="Edwardian Script ITC" panose="030303020407070D0804" pitchFamily="66" charset="0"/>
                <a:ea typeface="+mn-ea"/>
                <a:cs typeface="+mn-cs"/>
              </a:rPr>
              <a:t>Letizia Fioravanti</a:t>
            </a:r>
          </a:p>
        </p:txBody>
      </p:sp>
      <p:sp>
        <p:nvSpPr>
          <p:cNvPr id="11" name="Rettangolo con angoli arrotondati 10">
            <a:extLst>
              <a:ext uri="{FF2B5EF4-FFF2-40B4-BE49-F238E27FC236}">
                <a16:creationId xmlns:a16="http://schemas.microsoft.com/office/drawing/2014/main" id="{91D40874-AA3C-C39C-08C2-F70EF5BA62CD}"/>
              </a:ext>
            </a:extLst>
          </p:cNvPr>
          <p:cNvSpPr/>
          <p:nvPr/>
        </p:nvSpPr>
        <p:spPr>
          <a:xfrm>
            <a:off x="645219" y="1967143"/>
            <a:ext cx="6347714" cy="3046033"/>
          </a:xfrm>
          <a:prstGeom prst="roundRect">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indent="0" algn="ctr">
              <a:lnSpc>
                <a:spcPct val="150000"/>
              </a:lnSpc>
              <a:buNone/>
            </a:pPr>
            <a:r>
              <a:rPr lang="it-IT" sz="2800" dirty="0"/>
              <a:t>è la </a:t>
            </a:r>
            <a:r>
              <a:rPr lang="it-IT" sz="2800" i="1" dirty="0"/>
              <a:t>capacità di compiere azioni motorie nel minor  tempo possibile</a:t>
            </a:r>
            <a:endParaRPr lang="it-IT" sz="28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pPr algn="ctr">
              <a:lnSpc>
                <a:spcPct val="150000"/>
              </a:lnSpc>
            </a:pPr>
            <a:r>
              <a:rPr lang="it-IT" dirty="0">
                <a:solidFill>
                  <a:srgbClr val="FF0000"/>
                </a:solidFill>
              </a:rPr>
              <a:t>RESISTENZA</a:t>
            </a:r>
          </a:p>
        </p:txBody>
      </p:sp>
      <p:sp>
        <p:nvSpPr>
          <p:cNvPr id="2" name="Segnaposto contenuto 1"/>
          <p:cNvSpPr>
            <a:spLocks noGrp="1"/>
          </p:cNvSpPr>
          <p:nvPr>
            <p:ph idx="1"/>
          </p:nvPr>
        </p:nvSpPr>
        <p:spPr/>
        <p:txBody>
          <a:bodyPr/>
          <a:lstStyle/>
          <a:p>
            <a:pPr marL="0" indent="0">
              <a:lnSpc>
                <a:spcPct val="150000"/>
              </a:lnSpc>
              <a:buNone/>
            </a:pPr>
            <a:endParaRPr lang="it-IT" dirty="0"/>
          </a:p>
        </p:txBody>
      </p:sp>
      <p:sp>
        <p:nvSpPr>
          <p:cNvPr id="3" name="Segnaposto numero diapositiva 2"/>
          <p:cNvSpPr>
            <a:spLocks noGrp="1"/>
          </p:cNvSpPr>
          <p:nvPr>
            <p:ph type="sldNum" sz="quarter" idx="12"/>
          </p:nvPr>
        </p:nvSpPr>
        <p:spPr>
          <a:xfrm>
            <a:off x="6526998" y="6023329"/>
            <a:ext cx="512638" cy="365125"/>
          </a:xfrm>
        </p:spPr>
        <p:txBody>
          <a:bodyPr/>
          <a:lstStyle/>
          <a:p>
            <a:fld id="{B9B2617A-FCB4-443B-8552-DD3D7CDBFDAD}" type="slidenum">
              <a:rPr lang="it-IT" smtClean="0"/>
              <a:pPr/>
              <a:t>15</a:t>
            </a:fld>
            <a:endParaRPr lang="it-IT"/>
          </a:p>
        </p:txBody>
      </p:sp>
      <p:sp>
        <p:nvSpPr>
          <p:cNvPr id="6" name="Segnaposto piè di pagina 7"/>
          <p:cNvSpPr txBox="1">
            <a:spLocks/>
          </p:cNvSpPr>
          <p:nvPr/>
        </p:nvSpPr>
        <p:spPr>
          <a:xfrm>
            <a:off x="5652121" y="6388454"/>
            <a:ext cx="2995152" cy="365125"/>
          </a:xfrm>
          <a:prstGeom prst="rect">
            <a:avLst/>
          </a:prstGeom>
        </p:spPr>
        <p:txBody>
          <a:bodyPr vert="horz" anchor="b"/>
          <a:lstStyle>
            <a:defPPr>
              <a:defRPr lang="it-IT"/>
            </a:defPPr>
            <a:lvl1pPr marL="0" algn="r" defTabSz="914400" rtl="0" eaLnBrk="1" latinLnBrk="0" hangingPunct="1">
              <a:defRPr kumimoji="0"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it-IT" sz="600" dirty="0"/>
              <a:t>.</a:t>
            </a:r>
          </a:p>
        </p:txBody>
      </p:sp>
      <p:sp>
        <p:nvSpPr>
          <p:cNvPr id="5" name="Rettangolo con angoli arrotondati 4">
            <a:extLst>
              <a:ext uri="{FF2B5EF4-FFF2-40B4-BE49-F238E27FC236}">
                <a16:creationId xmlns:a16="http://schemas.microsoft.com/office/drawing/2014/main" id="{DD65929D-EA54-24A5-D85E-A8191E98DD7B}"/>
              </a:ext>
            </a:extLst>
          </p:cNvPr>
          <p:cNvSpPr/>
          <p:nvPr/>
        </p:nvSpPr>
        <p:spPr>
          <a:xfrm>
            <a:off x="3275856" y="3501008"/>
            <a:ext cx="45719" cy="4571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Rettangolo con angoli arrotondati 6">
            <a:extLst>
              <a:ext uri="{FF2B5EF4-FFF2-40B4-BE49-F238E27FC236}">
                <a16:creationId xmlns:a16="http://schemas.microsoft.com/office/drawing/2014/main" id="{1BB86D83-EE82-AFC7-F307-E3E5B90F9167}"/>
              </a:ext>
            </a:extLst>
          </p:cNvPr>
          <p:cNvSpPr/>
          <p:nvPr/>
        </p:nvSpPr>
        <p:spPr>
          <a:xfrm>
            <a:off x="643914" y="1813499"/>
            <a:ext cx="6410674" cy="3586831"/>
          </a:xfrm>
          <a:prstGeom prst="roundRect">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indent="0" algn="ctr">
              <a:lnSpc>
                <a:spcPct val="150000"/>
              </a:lnSpc>
              <a:buNone/>
            </a:pPr>
            <a:r>
              <a:rPr lang="it-IT" sz="2800" dirty="0"/>
              <a:t>è la </a:t>
            </a:r>
            <a:r>
              <a:rPr lang="it-IT" sz="2800" i="1" dirty="0"/>
              <a:t>capacità fisica che ci permettere di compiere azioni motorie il più a lungo possibile</a:t>
            </a:r>
            <a:endParaRPr lang="it-IT" sz="2800" dirty="0"/>
          </a:p>
        </p:txBody>
      </p:sp>
      <p:sp>
        <p:nvSpPr>
          <p:cNvPr id="9" name="CasellaDiTesto 8">
            <a:extLst>
              <a:ext uri="{FF2B5EF4-FFF2-40B4-BE49-F238E27FC236}">
                <a16:creationId xmlns:a16="http://schemas.microsoft.com/office/drawing/2014/main" id="{BBFC4F92-B080-AAA1-C794-53D67F842A0B}"/>
              </a:ext>
            </a:extLst>
          </p:cNvPr>
          <p:cNvSpPr txBox="1"/>
          <p:nvPr/>
        </p:nvSpPr>
        <p:spPr>
          <a:xfrm>
            <a:off x="4360584" y="6351711"/>
            <a:ext cx="2947720"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a:ln>
                  <a:noFill/>
                </a:ln>
                <a:solidFill>
                  <a:srgbClr val="002060"/>
                </a:solidFill>
                <a:effectLst/>
                <a:uLnTx/>
                <a:uFillTx/>
                <a:latin typeface="Edwardian Script ITC" panose="030303020407070D0804" pitchFamily="66" charset="0"/>
                <a:ea typeface="+mn-ea"/>
                <a:cs typeface="+mn-cs"/>
              </a:rPr>
              <a:t>Letizia Fioravanti</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endParaRPr lang="it-IT"/>
          </a:p>
        </p:txBody>
      </p:sp>
      <p:pic>
        <p:nvPicPr>
          <p:cNvPr id="5" name="irc_mi" descr="http://2.bp.blogspot.com/-J43eYWKDZW0/T1cTZSYW9TI/AAAAAAAAAl4/4xDtmsrqyT4/s1600/Blanchini+-+Fasi+sensibili+-+tabella.JPG">
            <a:hlinkClick r:id="rId2"/>
          </p:cNvPr>
          <p:cNvPicPr>
            <a:picLocks noGrp="1"/>
          </p:cNvPicPr>
          <p:nvPr>
            <p:ph idx="1"/>
          </p:nvPr>
        </p:nvPicPr>
        <p:blipFill>
          <a:blip r:embed="rId3" cstate="print"/>
          <a:srcRect/>
          <a:stretch>
            <a:fillRect/>
          </a:stretch>
        </p:blipFill>
        <p:spPr bwMode="auto">
          <a:xfrm>
            <a:off x="323528" y="188640"/>
            <a:ext cx="6633784" cy="5852723"/>
          </a:xfrm>
          <a:prstGeom prst="rect">
            <a:avLst/>
          </a:prstGeom>
          <a:noFill/>
          <a:ln w="9525">
            <a:noFill/>
            <a:miter lim="800000"/>
            <a:headEnd/>
            <a:tailEnd/>
          </a:ln>
        </p:spPr>
      </p:pic>
      <p:sp>
        <p:nvSpPr>
          <p:cNvPr id="3" name="Segnaposto numero diapositiva 2"/>
          <p:cNvSpPr>
            <a:spLocks noGrp="1"/>
          </p:cNvSpPr>
          <p:nvPr>
            <p:ph type="sldNum" sz="quarter" idx="12"/>
          </p:nvPr>
        </p:nvSpPr>
        <p:spPr/>
        <p:txBody>
          <a:bodyPr/>
          <a:lstStyle/>
          <a:p>
            <a:fld id="{B9B2617A-FCB4-443B-8552-DD3D7CDBFDAD}" type="slidenum">
              <a:rPr lang="it-IT" smtClean="0"/>
              <a:pPr/>
              <a:t>16</a:t>
            </a:fld>
            <a:endParaRPr lang="it-IT"/>
          </a:p>
        </p:txBody>
      </p:sp>
      <p:sp>
        <p:nvSpPr>
          <p:cNvPr id="7" name="Segnaposto piè di pagina 7"/>
          <p:cNvSpPr txBox="1">
            <a:spLocks/>
          </p:cNvSpPr>
          <p:nvPr/>
        </p:nvSpPr>
        <p:spPr>
          <a:xfrm>
            <a:off x="6178199" y="6388454"/>
            <a:ext cx="2469073" cy="365125"/>
          </a:xfrm>
          <a:prstGeom prst="rect">
            <a:avLst/>
          </a:prstGeom>
        </p:spPr>
        <p:txBody>
          <a:bodyPr vert="horz" anchor="b"/>
          <a:lstStyle>
            <a:defPPr>
              <a:defRPr lang="it-IT"/>
            </a:defPPr>
            <a:lvl1pPr marL="0" algn="r" defTabSz="914400" rtl="0" eaLnBrk="1" latinLnBrk="0" hangingPunct="1">
              <a:defRPr kumimoji="0"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it-IT" sz="6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323529" y="188640"/>
            <a:ext cx="6633784" cy="864096"/>
          </a:xfrm>
        </p:spPr>
        <p:txBody>
          <a:bodyPr/>
          <a:lstStyle/>
          <a:p>
            <a:r>
              <a:rPr lang="it-IT" dirty="0">
                <a:solidFill>
                  <a:srgbClr val="FF0000"/>
                </a:solidFill>
              </a:rPr>
              <a:t>ATTIVITA AEROBICA</a:t>
            </a:r>
          </a:p>
        </p:txBody>
      </p:sp>
      <p:sp>
        <p:nvSpPr>
          <p:cNvPr id="2" name="Segnaposto contenuto 1"/>
          <p:cNvSpPr>
            <a:spLocks noGrp="1"/>
          </p:cNvSpPr>
          <p:nvPr>
            <p:ph idx="1"/>
          </p:nvPr>
        </p:nvSpPr>
        <p:spPr>
          <a:xfrm>
            <a:off x="323528" y="1052736"/>
            <a:ext cx="6984776" cy="4896544"/>
          </a:xfrm>
        </p:spPr>
        <p:txBody>
          <a:bodyPr>
            <a:noAutofit/>
          </a:bodyPr>
          <a:lstStyle/>
          <a:p>
            <a:pPr marL="0" indent="0">
              <a:lnSpc>
                <a:spcPct val="160000"/>
              </a:lnSpc>
              <a:buNone/>
            </a:pPr>
            <a:r>
              <a:rPr lang="it-IT" sz="1800" b="1" dirty="0"/>
              <a:t>un’attività a bassa intensità e lunga durata</a:t>
            </a:r>
            <a:r>
              <a:rPr lang="it-IT" sz="1800" dirty="0"/>
              <a:t>. Se ben condotta, essa può avere molti effetti benefici sull’organismo. Permette, infatti, di migliorare le funzionalità cardiocircolatoria, respiratoria e metabolica ed il tono dell’umore. Con un allenamento costante diminuisce gradualmente la frequenza cardiaca e aumenta la capacità respiratoria (maggiore ossigenazione dei tessuti); ciò significa anche maggiore resistenza e minor senso di fatica. L’attività e gli sport aerobici più praticati sono ad esempio: l</a:t>
            </a:r>
            <a:r>
              <a:rPr lang="it-IT" sz="1800" b="1" dirty="0"/>
              <a:t>a camminata, la corsa (o jogging), il ciclismo, il nuoto a bassa intensità, lo sci di fondo. </a:t>
            </a:r>
            <a:r>
              <a:rPr lang="it-IT" sz="1800" dirty="0"/>
              <a:t>Queste attività possono essere praticate da tutti, senza particolari limiti</a:t>
            </a:r>
          </a:p>
        </p:txBody>
      </p:sp>
      <p:sp>
        <p:nvSpPr>
          <p:cNvPr id="3" name="Segnaposto numero diapositiva 2"/>
          <p:cNvSpPr>
            <a:spLocks noGrp="1"/>
          </p:cNvSpPr>
          <p:nvPr>
            <p:ph type="sldNum" sz="quarter" idx="12"/>
          </p:nvPr>
        </p:nvSpPr>
        <p:spPr>
          <a:xfrm>
            <a:off x="6444675" y="6093296"/>
            <a:ext cx="512638" cy="365125"/>
          </a:xfrm>
        </p:spPr>
        <p:txBody>
          <a:bodyPr/>
          <a:lstStyle/>
          <a:p>
            <a:fld id="{B9B2617A-FCB4-443B-8552-DD3D7CDBFDAD}" type="slidenum">
              <a:rPr lang="it-IT" smtClean="0"/>
              <a:pPr/>
              <a:t>17</a:t>
            </a:fld>
            <a:endParaRPr lang="it-IT"/>
          </a:p>
        </p:txBody>
      </p:sp>
      <p:sp>
        <p:nvSpPr>
          <p:cNvPr id="6" name="Segnaposto piè di pagina 7"/>
          <p:cNvSpPr txBox="1">
            <a:spLocks/>
          </p:cNvSpPr>
          <p:nvPr/>
        </p:nvSpPr>
        <p:spPr>
          <a:xfrm>
            <a:off x="6178199" y="6388454"/>
            <a:ext cx="2469073" cy="365125"/>
          </a:xfrm>
          <a:prstGeom prst="rect">
            <a:avLst/>
          </a:prstGeom>
        </p:spPr>
        <p:txBody>
          <a:bodyPr vert="horz" anchor="b"/>
          <a:lstStyle>
            <a:defPPr>
              <a:defRPr lang="it-IT"/>
            </a:defPPr>
            <a:lvl1pPr marL="0" algn="r" defTabSz="914400" rtl="0" eaLnBrk="1" latinLnBrk="0" hangingPunct="1">
              <a:defRPr kumimoji="0"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it-IT" sz="600" dirty="0"/>
              <a: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323529" y="188640"/>
            <a:ext cx="6633784" cy="1008112"/>
          </a:xfrm>
        </p:spPr>
        <p:txBody>
          <a:bodyPr/>
          <a:lstStyle/>
          <a:p>
            <a:pPr algn="ctr"/>
            <a:r>
              <a:rPr lang="it-IT" dirty="0">
                <a:solidFill>
                  <a:srgbClr val="FF0000"/>
                </a:solidFill>
              </a:rPr>
              <a:t>ATTIVITA’ ANAEROBICA</a:t>
            </a:r>
          </a:p>
        </p:txBody>
      </p:sp>
      <p:sp>
        <p:nvSpPr>
          <p:cNvPr id="2" name="Segnaposto contenuto 1"/>
          <p:cNvSpPr>
            <a:spLocks noGrp="1"/>
          </p:cNvSpPr>
          <p:nvPr>
            <p:ph idx="1"/>
          </p:nvPr>
        </p:nvSpPr>
        <p:spPr>
          <a:xfrm>
            <a:off x="323529" y="836712"/>
            <a:ext cx="6912767" cy="5256584"/>
          </a:xfrm>
        </p:spPr>
        <p:txBody>
          <a:bodyPr>
            <a:noAutofit/>
          </a:bodyPr>
          <a:lstStyle/>
          <a:p>
            <a:pPr marL="0" indent="0" algn="ctr">
              <a:lnSpc>
                <a:spcPct val="170000"/>
              </a:lnSpc>
              <a:buNone/>
            </a:pPr>
            <a:r>
              <a:rPr lang="it-IT" sz="1800" b="1" dirty="0">
                <a:solidFill>
                  <a:srgbClr val="00B0F0"/>
                </a:solidFill>
              </a:rPr>
              <a:t>un’attività di potenza</a:t>
            </a:r>
            <a:r>
              <a:rPr lang="it-IT" sz="1800" dirty="0">
                <a:solidFill>
                  <a:srgbClr val="00B0F0"/>
                </a:solidFill>
              </a:rPr>
              <a:t>: in un breve lasso di tempo ci si sottopone ad uno </a:t>
            </a:r>
            <a:r>
              <a:rPr lang="it-IT" sz="1800" b="1" dirty="0">
                <a:solidFill>
                  <a:srgbClr val="00B0F0"/>
                </a:solidFill>
              </a:rPr>
              <a:t>sforzo intenso</a:t>
            </a:r>
            <a:r>
              <a:rPr lang="it-IT" sz="1800" dirty="0">
                <a:solidFill>
                  <a:srgbClr val="00B0F0"/>
                </a:solidFill>
              </a:rPr>
              <a:t>, tecnicamente chiamato massimale, che non può essere prolungato nel tempo perché potrebbe causare la presenza di acido lattico </a:t>
            </a:r>
            <a:r>
              <a:rPr lang="it-IT" sz="1800" dirty="0"/>
              <a:t>(scoria naturale della contrazione muscolare), molto sgradito. L’acido lattico causa un peggioramento della performance perché il suo accumulo porta rapidamente al senso di fatica, al dolore muscolare e all’interruzione dello sforzo.</a:t>
            </a:r>
          </a:p>
          <a:p>
            <a:pPr marL="0" indent="0">
              <a:lnSpc>
                <a:spcPct val="170000"/>
              </a:lnSpc>
              <a:buNone/>
            </a:pPr>
            <a:r>
              <a:rPr lang="it-IT" sz="1800" dirty="0"/>
              <a:t>Sport ad attività anaerobica sono ad esempio: </a:t>
            </a:r>
            <a:r>
              <a:rPr lang="it-IT" sz="1800" b="1" dirty="0"/>
              <a:t>sollevamento pesi, corsa veloce sui 100 metri, atletica pesante</a:t>
            </a:r>
            <a:r>
              <a:rPr lang="it-IT" sz="1800" dirty="0"/>
              <a:t>, e tutti gli sport che impongono una prestazione al top in tempi rapidi.</a:t>
            </a:r>
          </a:p>
        </p:txBody>
      </p:sp>
      <p:sp>
        <p:nvSpPr>
          <p:cNvPr id="3" name="Segnaposto numero diapositiva 2"/>
          <p:cNvSpPr>
            <a:spLocks noGrp="1"/>
          </p:cNvSpPr>
          <p:nvPr>
            <p:ph type="sldNum" sz="quarter" idx="12"/>
          </p:nvPr>
        </p:nvSpPr>
        <p:spPr/>
        <p:txBody>
          <a:bodyPr/>
          <a:lstStyle/>
          <a:p>
            <a:fld id="{B9B2617A-FCB4-443B-8552-DD3D7CDBFDAD}" type="slidenum">
              <a:rPr lang="it-IT" smtClean="0"/>
              <a:pPr/>
              <a:t>18</a:t>
            </a:fld>
            <a:endParaRPr lang="it-IT"/>
          </a:p>
        </p:txBody>
      </p:sp>
      <p:sp>
        <p:nvSpPr>
          <p:cNvPr id="6" name="Segnaposto piè di pagina 7"/>
          <p:cNvSpPr txBox="1">
            <a:spLocks/>
          </p:cNvSpPr>
          <p:nvPr/>
        </p:nvSpPr>
        <p:spPr>
          <a:xfrm>
            <a:off x="4644008" y="6448251"/>
            <a:ext cx="2664295" cy="365125"/>
          </a:xfrm>
          <a:prstGeom prst="rect">
            <a:avLst/>
          </a:prstGeom>
        </p:spPr>
        <p:txBody>
          <a:bodyPr vert="horz" anchor="b"/>
          <a:lstStyle>
            <a:defPPr>
              <a:defRPr lang="it-IT"/>
            </a:defPPr>
            <a:lvl1pPr marL="0" algn="r" defTabSz="914400" rtl="0" eaLnBrk="1" latinLnBrk="0" hangingPunct="1">
              <a:defRPr kumimoji="0"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a:ln>
                  <a:noFill/>
                </a:ln>
                <a:solidFill>
                  <a:srgbClr val="002060"/>
                </a:solidFill>
                <a:effectLst/>
                <a:uLnTx/>
                <a:uFillTx/>
                <a:latin typeface="Edwardian Script ITC" panose="030303020407070D0804" pitchFamily="66" charset="0"/>
                <a:ea typeface="+mn-ea"/>
                <a:cs typeface="+mn-cs"/>
              </a:rPr>
              <a:t>Letizia Fioravanti</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normAutofit fontScale="90000"/>
          </a:bodyPr>
          <a:lstStyle/>
          <a:p>
            <a:pPr algn="ctr"/>
            <a:r>
              <a:rPr lang="it-IT" dirty="0">
                <a:solidFill>
                  <a:srgbClr val="FF0000"/>
                </a:solidFill>
              </a:rPr>
              <a:t>COME CLASSIFICHIAMO</a:t>
            </a:r>
            <a:br>
              <a:rPr lang="it-IT" dirty="0">
                <a:solidFill>
                  <a:srgbClr val="FF0000"/>
                </a:solidFill>
              </a:rPr>
            </a:br>
            <a:r>
              <a:rPr lang="it-IT" dirty="0">
                <a:solidFill>
                  <a:srgbClr val="FF0000"/>
                </a:solidFill>
              </a:rPr>
              <a:t>GLI SPORT DI COMBATTIMENTO</a:t>
            </a:r>
          </a:p>
        </p:txBody>
      </p:sp>
      <p:sp>
        <p:nvSpPr>
          <p:cNvPr id="2" name="Segnaposto contenuto 1"/>
          <p:cNvSpPr>
            <a:spLocks noGrp="1"/>
          </p:cNvSpPr>
          <p:nvPr>
            <p:ph idx="1"/>
          </p:nvPr>
        </p:nvSpPr>
        <p:spPr/>
        <p:txBody>
          <a:bodyPr>
            <a:normAutofit/>
          </a:bodyPr>
          <a:lstStyle/>
          <a:p>
            <a:pPr marL="109728" indent="0" algn="ctr">
              <a:lnSpc>
                <a:spcPct val="150000"/>
              </a:lnSpc>
              <a:buNone/>
            </a:pPr>
            <a:r>
              <a:rPr lang="it-IT" sz="2400" b="1" dirty="0" err="1"/>
              <a:t>Djatschkow</a:t>
            </a:r>
            <a:r>
              <a:rPr lang="it-IT" sz="2400" b="1" dirty="0"/>
              <a:t> presenta una classificazione attraverso cui definire lo sport in quattro grandi aree:</a:t>
            </a:r>
            <a:endParaRPr lang="it-IT" sz="2400" dirty="0"/>
          </a:p>
          <a:p>
            <a:pPr marL="109728" indent="0">
              <a:lnSpc>
                <a:spcPct val="150000"/>
              </a:lnSpc>
              <a:buNone/>
            </a:pPr>
            <a:r>
              <a:rPr lang="it-IT" b="1" dirty="0"/>
              <a:t>1.      Sport di forza e/o velocità;</a:t>
            </a:r>
            <a:endParaRPr lang="it-IT" dirty="0"/>
          </a:p>
          <a:p>
            <a:pPr marL="109728" indent="0">
              <a:lnSpc>
                <a:spcPct val="150000"/>
              </a:lnSpc>
              <a:buNone/>
            </a:pPr>
            <a:r>
              <a:rPr lang="it-IT" b="1" dirty="0"/>
              <a:t>2.      Sport di resistenza;</a:t>
            </a:r>
            <a:endParaRPr lang="it-IT" dirty="0"/>
          </a:p>
          <a:p>
            <a:pPr marL="109728" indent="0">
              <a:lnSpc>
                <a:spcPct val="150000"/>
              </a:lnSpc>
              <a:buNone/>
            </a:pPr>
            <a:r>
              <a:rPr lang="it-IT" b="1" dirty="0"/>
              <a:t>3.      Sport di significato qualitativo;</a:t>
            </a:r>
            <a:endParaRPr lang="it-IT" dirty="0"/>
          </a:p>
          <a:p>
            <a:pPr marL="109728" indent="0">
              <a:lnSpc>
                <a:spcPct val="150000"/>
              </a:lnSpc>
              <a:buNone/>
            </a:pPr>
            <a:r>
              <a:rPr lang="it-IT" b="1" dirty="0"/>
              <a:t>4.      Sport di situazione.</a:t>
            </a:r>
            <a:endParaRPr lang="it-IT" dirty="0"/>
          </a:p>
        </p:txBody>
      </p:sp>
      <p:sp>
        <p:nvSpPr>
          <p:cNvPr id="3" name="Segnaposto numero diapositiva 2"/>
          <p:cNvSpPr>
            <a:spLocks noGrp="1"/>
          </p:cNvSpPr>
          <p:nvPr>
            <p:ph type="sldNum" sz="quarter" idx="12"/>
          </p:nvPr>
        </p:nvSpPr>
        <p:spPr/>
        <p:txBody>
          <a:bodyPr/>
          <a:lstStyle/>
          <a:p>
            <a:fld id="{B9B2617A-FCB4-443B-8552-DD3D7CDBFDAD}" type="slidenum">
              <a:rPr lang="it-IT" smtClean="0"/>
              <a:pPr/>
              <a:t>19</a:t>
            </a:fld>
            <a:endParaRPr lang="it-IT"/>
          </a:p>
        </p:txBody>
      </p:sp>
      <p:sp>
        <p:nvSpPr>
          <p:cNvPr id="6" name="Segnaposto piè di pagina 7"/>
          <p:cNvSpPr txBox="1">
            <a:spLocks/>
          </p:cNvSpPr>
          <p:nvPr/>
        </p:nvSpPr>
        <p:spPr>
          <a:xfrm>
            <a:off x="6156176" y="6371028"/>
            <a:ext cx="2469073" cy="365125"/>
          </a:xfrm>
          <a:prstGeom prst="rect">
            <a:avLst/>
          </a:prstGeom>
        </p:spPr>
        <p:txBody>
          <a:bodyPr vert="horz" anchor="b"/>
          <a:lstStyle>
            <a:defPPr>
              <a:defRPr lang="it-IT"/>
            </a:defPPr>
            <a:lvl1pPr marL="0" algn="r" defTabSz="914400" rtl="0" eaLnBrk="1" latinLnBrk="0" hangingPunct="1">
              <a:defRPr kumimoji="0"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it-IT" sz="600" dirty="0"/>
              <a:t>.</a:t>
            </a:r>
          </a:p>
        </p:txBody>
      </p:sp>
      <p:sp>
        <p:nvSpPr>
          <p:cNvPr id="7" name="CasellaDiTesto 6">
            <a:extLst>
              <a:ext uri="{FF2B5EF4-FFF2-40B4-BE49-F238E27FC236}">
                <a16:creationId xmlns:a16="http://schemas.microsoft.com/office/drawing/2014/main" id="{AAEAAD01-3F4B-0492-B635-D853011F1E29}"/>
              </a:ext>
            </a:extLst>
          </p:cNvPr>
          <p:cNvSpPr txBox="1"/>
          <p:nvPr/>
        </p:nvSpPr>
        <p:spPr>
          <a:xfrm>
            <a:off x="4432592" y="6423719"/>
            <a:ext cx="3019728"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a:ln>
                  <a:noFill/>
                </a:ln>
                <a:solidFill>
                  <a:srgbClr val="002060"/>
                </a:solidFill>
                <a:effectLst/>
                <a:uLnTx/>
                <a:uFillTx/>
                <a:latin typeface="Edwardian Script ITC" panose="030303020407070D0804" pitchFamily="66" charset="0"/>
                <a:ea typeface="+mn-ea"/>
                <a:cs typeface="+mn-cs"/>
              </a:rPr>
              <a:t>Letizia Fioravanti</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p:cNvSpPr txBox="1">
            <a:spLocks/>
          </p:cNvSpPr>
          <p:nvPr/>
        </p:nvSpPr>
        <p:spPr>
          <a:xfrm>
            <a:off x="3635895" y="692696"/>
            <a:ext cx="5025357" cy="5040560"/>
          </a:xfrm>
          <a:prstGeom prst="rect">
            <a:avLst/>
          </a:prstGeom>
        </p:spPr>
        <p:txBody>
          <a:bodyPr vert="horz" anchor="b">
            <a:no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marR="64008" indent="0">
              <a:buNone/>
            </a:pPr>
            <a:r>
              <a:rPr lang="it-IT" sz="1600" b="1" dirty="0">
                <a:solidFill>
                  <a:srgbClr val="464646"/>
                </a:solidFill>
              </a:rPr>
              <a:t>- U.D. 1.1.4.1-</a:t>
            </a:r>
          </a:p>
          <a:p>
            <a:pPr marR="64008"/>
            <a:r>
              <a:rPr lang="it-IT" sz="1600" dirty="0">
                <a:solidFill>
                  <a:srgbClr val="464646"/>
                </a:solidFill>
              </a:rPr>
              <a:t>Capacità condizionali: </a:t>
            </a:r>
          </a:p>
          <a:p>
            <a:pPr marR="64008"/>
            <a:r>
              <a:rPr lang="it-IT" sz="1600" dirty="0">
                <a:solidFill>
                  <a:srgbClr val="464646"/>
                </a:solidFill>
              </a:rPr>
              <a:t>Forza</a:t>
            </a:r>
          </a:p>
          <a:p>
            <a:pPr marR="64008"/>
            <a:r>
              <a:rPr lang="it-IT" sz="1600" dirty="0">
                <a:solidFill>
                  <a:srgbClr val="464646"/>
                </a:solidFill>
              </a:rPr>
              <a:t>Resistenza</a:t>
            </a:r>
          </a:p>
          <a:p>
            <a:pPr marR="64008"/>
            <a:r>
              <a:rPr lang="it-IT" sz="1600" dirty="0">
                <a:solidFill>
                  <a:srgbClr val="464646"/>
                </a:solidFill>
              </a:rPr>
              <a:t>Velocità</a:t>
            </a:r>
          </a:p>
          <a:p>
            <a:pPr marL="109728" marR="64008" indent="0">
              <a:buNone/>
            </a:pPr>
            <a:br>
              <a:rPr lang="it-IT" sz="1600" dirty="0">
                <a:solidFill>
                  <a:srgbClr val="464646"/>
                </a:solidFill>
                <a:latin typeface="Palace Script MT" panose="030303020206070C0B05" pitchFamily="66" charset="0"/>
              </a:rPr>
            </a:br>
            <a:endParaRPr lang="it-IT" sz="1400" dirty="0"/>
          </a:p>
          <a:p>
            <a:pPr marL="285750" indent="-285750">
              <a:buFont typeface="Arial" panose="020B0604020202020204" pitchFamily="34" charset="0"/>
              <a:buChar char="•"/>
            </a:pPr>
            <a:endParaRPr lang="it-IT" sz="1400" dirty="0"/>
          </a:p>
          <a:p>
            <a:pPr marL="285750" indent="-285750">
              <a:buFont typeface="Arial" panose="020B0604020202020204" pitchFamily="34" charset="0"/>
              <a:buChar char="•"/>
            </a:pPr>
            <a:endParaRPr lang="it-IT" sz="1400" dirty="0"/>
          </a:p>
          <a:p>
            <a:pPr marL="285750" indent="-285750">
              <a:buFont typeface="Arial" panose="020B0604020202020204" pitchFamily="34" charset="0"/>
              <a:buChar char="•"/>
            </a:pPr>
            <a:endParaRPr lang="it-IT" sz="1400" dirty="0"/>
          </a:p>
          <a:p>
            <a:pPr marL="285750" indent="-285750">
              <a:buFont typeface="Arial" panose="020B0604020202020204" pitchFamily="34" charset="0"/>
              <a:buChar char="•"/>
            </a:pPr>
            <a:endParaRPr lang="it-IT" sz="1400" dirty="0"/>
          </a:p>
          <a:p>
            <a:pPr marL="285750" indent="-285750">
              <a:buFont typeface="Arial" panose="020B0604020202020204" pitchFamily="34" charset="0"/>
              <a:buChar char="•"/>
            </a:pPr>
            <a:endParaRPr lang="it-IT" sz="1400" dirty="0"/>
          </a:p>
        </p:txBody>
      </p:sp>
      <p:sp>
        <p:nvSpPr>
          <p:cNvPr id="2" name="Segnaposto numero diapositiva 1"/>
          <p:cNvSpPr>
            <a:spLocks noGrp="1"/>
          </p:cNvSpPr>
          <p:nvPr>
            <p:ph type="sldNum" sz="quarter" idx="12"/>
          </p:nvPr>
        </p:nvSpPr>
        <p:spPr/>
        <p:txBody>
          <a:bodyPr/>
          <a:lstStyle/>
          <a:p>
            <a:fld id="{B9B2617A-FCB4-443B-8552-DD3D7CDBFDAD}" type="slidenum">
              <a:rPr lang="it-IT" smtClean="0"/>
              <a:pPr/>
              <a:t>2</a:t>
            </a:fld>
            <a:endParaRPr lang="it-IT"/>
          </a:p>
        </p:txBody>
      </p:sp>
      <p:sp>
        <p:nvSpPr>
          <p:cNvPr id="10" name="Segnaposto piè di pagina 7"/>
          <p:cNvSpPr txBox="1">
            <a:spLocks/>
          </p:cNvSpPr>
          <p:nvPr/>
        </p:nvSpPr>
        <p:spPr>
          <a:xfrm>
            <a:off x="6178199" y="6388454"/>
            <a:ext cx="2469073" cy="365125"/>
          </a:xfrm>
          <a:prstGeom prst="rect">
            <a:avLst/>
          </a:prstGeom>
        </p:spPr>
        <p:txBody>
          <a:bodyPr vert="horz" anchor="b"/>
          <a:lstStyle>
            <a:defPPr>
              <a:defRPr lang="it-IT"/>
            </a:defPPr>
            <a:lvl1pPr marL="0" algn="r" defTabSz="914400" rtl="0" eaLnBrk="1" latinLnBrk="0" hangingPunct="1">
              <a:defRPr kumimoji="0"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it-IT" sz="600" dirty="0"/>
          </a:p>
        </p:txBody>
      </p:sp>
    </p:spTree>
    <p:extLst>
      <p:ext uri="{BB962C8B-B14F-4D97-AF65-F5344CB8AC3E}">
        <p14:creationId xmlns:p14="http://schemas.microsoft.com/office/powerpoint/2010/main" val="11425091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181353"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4" name="Titolo 3"/>
          <p:cNvSpPr>
            <a:spLocks noGrp="1"/>
          </p:cNvSpPr>
          <p:nvPr>
            <p:ph type="title"/>
          </p:nvPr>
        </p:nvSpPr>
        <p:spPr>
          <a:xfrm>
            <a:off x="482600" y="816638"/>
            <a:ext cx="2525519" cy="5224724"/>
          </a:xfrm>
        </p:spPr>
        <p:txBody>
          <a:bodyPr anchor="ctr">
            <a:normAutofit/>
          </a:bodyPr>
          <a:lstStyle/>
          <a:p>
            <a:r>
              <a:rPr lang="it-IT" dirty="0"/>
              <a:t>1. Sport di forza e/o velocità</a:t>
            </a:r>
          </a:p>
        </p:txBody>
      </p:sp>
      <p:sp>
        <p:nvSpPr>
          <p:cNvPr id="3" name="Segnaposto numero diapositiva 2"/>
          <p:cNvSpPr>
            <a:spLocks noGrp="1"/>
          </p:cNvSpPr>
          <p:nvPr>
            <p:ph type="sldNum" sz="quarter" idx="12"/>
          </p:nvPr>
        </p:nvSpPr>
        <p:spPr>
          <a:xfrm>
            <a:off x="6442997" y="6041362"/>
            <a:ext cx="512504" cy="365125"/>
          </a:xfrm>
        </p:spPr>
        <p:txBody>
          <a:bodyPr>
            <a:normAutofit/>
          </a:bodyPr>
          <a:lstStyle/>
          <a:p>
            <a:pPr>
              <a:spcAft>
                <a:spcPts val="600"/>
              </a:spcAft>
            </a:pPr>
            <a:fld id="{B9B2617A-FCB4-443B-8552-DD3D7CDBFDAD}" type="slidenum">
              <a:rPr lang="it-IT" smtClean="0"/>
              <a:pPr>
                <a:spcAft>
                  <a:spcPts val="600"/>
                </a:spcAft>
              </a:pPr>
              <a:t>20</a:t>
            </a:fld>
            <a:endParaRPr lang="it-IT"/>
          </a:p>
        </p:txBody>
      </p:sp>
      <p:sp>
        <p:nvSpPr>
          <p:cNvPr id="2" name="Segnaposto contenuto 1"/>
          <p:cNvSpPr>
            <a:spLocks noGrp="1"/>
          </p:cNvSpPr>
          <p:nvPr>
            <p:ph idx="1"/>
          </p:nvPr>
        </p:nvSpPr>
        <p:spPr>
          <a:xfrm>
            <a:off x="3490721" y="1196752"/>
            <a:ext cx="3464779" cy="4464496"/>
          </a:xfrm>
        </p:spPr>
        <p:txBody>
          <a:bodyPr anchor="ctr">
            <a:normAutofit/>
          </a:bodyPr>
          <a:lstStyle/>
          <a:p>
            <a:pPr marL="0" indent="0">
              <a:buNone/>
            </a:pPr>
            <a:r>
              <a:rPr lang="it-IT" sz="2800" dirty="0"/>
              <a:t>sport la cui valutazione avviene con estrema precisione dato che si misurano in termini di peso o velocità </a:t>
            </a:r>
          </a:p>
        </p:txBody>
      </p:sp>
      <p:sp>
        <p:nvSpPr>
          <p:cNvPr id="6" name="Segnaposto piè di pagina 7"/>
          <p:cNvSpPr txBox="1">
            <a:spLocks/>
          </p:cNvSpPr>
          <p:nvPr/>
        </p:nvSpPr>
        <p:spPr>
          <a:xfrm>
            <a:off x="6228184" y="6397600"/>
            <a:ext cx="2469073" cy="365125"/>
          </a:xfrm>
          <a:prstGeom prst="rect">
            <a:avLst/>
          </a:prstGeom>
        </p:spPr>
        <p:txBody>
          <a:bodyPr vert="horz" anchor="b"/>
          <a:lstStyle>
            <a:defPPr>
              <a:defRPr lang="it-IT"/>
            </a:defPPr>
            <a:lvl1pPr marL="0" algn="r" defTabSz="914400" rtl="0" eaLnBrk="1" latinLnBrk="0" hangingPunct="1">
              <a:defRPr kumimoji="0"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it-IT" sz="600" dirty="0"/>
          </a:p>
        </p:txBody>
      </p:sp>
      <p:sp>
        <p:nvSpPr>
          <p:cNvPr id="7" name="CasellaDiTesto 6">
            <a:extLst>
              <a:ext uri="{FF2B5EF4-FFF2-40B4-BE49-F238E27FC236}">
                <a16:creationId xmlns:a16="http://schemas.microsoft.com/office/drawing/2014/main" id="{D4E79B17-8F14-C574-218C-3F10FBB5EA7B}"/>
              </a:ext>
            </a:extLst>
          </p:cNvPr>
          <p:cNvSpPr txBox="1"/>
          <p:nvPr/>
        </p:nvSpPr>
        <p:spPr>
          <a:xfrm>
            <a:off x="4446240" y="6423719"/>
            <a:ext cx="2718048"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a:ln>
                  <a:noFill/>
                </a:ln>
                <a:solidFill>
                  <a:srgbClr val="002060"/>
                </a:solidFill>
                <a:effectLst/>
                <a:uLnTx/>
                <a:uFillTx/>
                <a:latin typeface="Edwardian Script ITC" panose="030303020407070D0804" pitchFamily="66" charset="0"/>
                <a:ea typeface="+mn-ea"/>
                <a:cs typeface="+mn-cs"/>
              </a:rPr>
              <a:t>Letizia Fioravanti</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181353"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4" name="Titolo 3"/>
          <p:cNvSpPr>
            <a:spLocks noGrp="1"/>
          </p:cNvSpPr>
          <p:nvPr>
            <p:ph type="title"/>
          </p:nvPr>
        </p:nvSpPr>
        <p:spPr>
          <a:xfrm>
            <a:off x="482600" y="816638"/>
            <a:ext cx="2525519" cy="5224724"/>
          </a:xfrm>
        </p:spPr>
        <p:txBody>
          <a:bodyPr anchor="ctr">
            <a:normAutofit/>
          </a:bodyPr>
          <a:lstStyle/>
          <a:p>
            <a:r>
              <a:rPr lang="it-IT"/>
              <a:t>2. Sport di resistenza</a:t>
            </a:r>
          </a:p>
        </p:txBody>
      </p:sp>
      <p:sp>
        <p:nvSpPr>
          <p:cNvPr id="3" name="Segnaposto numero diapositiva 2"/>
          <p:cNvSpPr>
            <a:spLocks noGrp="1"/>
          </p:cNvSpPr>
          <p:nvPr>
            <p:ph type="sldNum" sz="quarter" idx="12"/>
          </p:nvPr>
        </p:nvSpPr>
        <p:spPr>
          <a:xfrm>
            <a:off x="6442997" y="6041362"/>
            <a:ext cx="512504" cy="365125"/>
          </a:xfrm>
        </p:spPr>
        <p:txBody>
          <a:bodyPr>
            <a:normAutofit/>
          </a:bodyPr>
          <a:lstStyle/>
          <a:p>
            <a:pPr>
              <a:spcAft>
                <a:spcPts val="600"/>
              </a:spcAft>
            </a:pPr>
            <a:fld id="{B9B2617A-FCB4-443B-8552-DD3D7CDBFDAD}" type="slidenum">
              <a:rPr lang="it-IT" smtClean="0"/>
              <a:pPr>
                <a:spcAft>
                  <a:spcPts val="600"/>
                </a:spcAft>
              </a:pPr>
              <a:t>21</a:t>
            </a:fld>
            <a:endParaRPr lang="it-IT"/>
          </a:p>
        </p:txBody>
      </p:sp>
      <p:sp>
        <p:nvSpPr>
          <p:cNvPr id="2" name="Segnaposto contenuto 1"/>
          <p:cNvSpPr>
            <a:spLocks noGrp="1"/>
          </p:cNvSpPr>
          <p:nvPr>
            <p:ph idx="1"/>
          </p:nvPr>
        </p:nvSpPr>
        <p:spPr>
          <a:xfrm>
            <a:off x="3490721" y="816638"/>
            <a:ext cx="3464779" cy="5224724"/>
          </a:xfrm>
        </p:spPr>
        <p:txBody>
          <a:bodyPr anchor="ctr">
            <a:normAutofit/>
          </a:bodyPr>
          <a:lstStyle/>
          <a:p>
            <a:pPr marL="0" indent="0">
              <a:buNone/>
            </a:pPr>
            <a:r>
              <a:rPr lang="it-IT" dirty="0"/>
              <a:t>sport che si effettuano sulle lunghe distanze e che si misurano in termini di tempo.</a:t>
            </a:r>
          </a:p>
        </p:txBody>
      </p:sp>
      <p:sp>
        <p:nvSpPr>
          <p:cNvPr id="6" name="Segnaposto piè di pagina 7"/>
          <p:cNvSpPr txBox="1">
            <a:spLocks/>
          </p:cNvSpPr>
          <p:nvPr/>
        </p:nvSpPr>
        <p:spPr>
          <a:xfrm>
            <a:off x="6178199" y="6388454"/>
            <a:ext cx="2469073" cy="365125"/>
          </a:xfrm>
          <a:prstGeom prst="rect">
            <a:avLst/>
          </a:prstGeom>
        </p:spPr>
        <p:txBody>
          <a:bodyPr vert="horz" anchor="b"/>
          <a:lstStyle>
            <a:defPPr>
              <a:defRPr lang="it-IT"/>
            </a:defPPr>
            <a:lvl1pPr marL="0" algn="r" defTabSz="914400" rtl="0" eaLnBrk="1" latinLnBrk="0" hangingPunct="1">
              <a:defRPr kumimoji="0"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it-IT" sz="600" dirty="0"/>
          </a:p>
        </p:txBody>
      </p:sp>
      <p:sp>
        <p:nvSpPr>
          <p:cNvPr id="7" name="CasellaDiTesto 6">
            <a:extLst>
              <a:ext uri="{FF2B5EF4-FFF2-40B4-BE49-F238E27FC236}">
                <a16:creationId xmlns:a16="http://schemas.microsoft.com/office/drawing/2014/main" id="{11A3246E-F1CD-76B0-23DF-E0C6FE3E592E}"/>
              </a:ext>
            </a:extLst>
          </p:cNvPr>
          <p:cNvSpPr txBox="1"/>
          <p:nvPr/>
        </p:nvSpPr>
        <p:spPr>
          <a:xfrm>
            <a:off x="4360584" y="6423719"/>
            <a:ext cx="2947720"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a:ln>
                  <a:noFill/>
                </a:ln>
                <a:solidFill>
                  <a:srgbClr val="002060"/>
                </a:solidFill>
                <a:effectLst/>
                <a:uLnTx/>
                <a:uFillTx/>
                <a:latin typeface="Edwardian Script ITC" panose="030303020407070D0804" pitchFamily="66" charset="0"/>
                <a:ea typeface="+mn-ea"/>
                <a:cs typeface="+mn-cs"/>
              </a:rPr>
              <a:t>Letizia Fioravanti</a:t>
            </a:r>
          </a:p>
        </p:txBody>
      </p:sp>
    </p:spTree>
    <p:extLst>
      <p:ext uri="{BB962C8B-B14F-4D97-AF65-F5344CB8AC3E}">
        <p14:creationId xmlns:p14="http://schemas.microsoft.com/office/powerpoint/2010/main" val="4043688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181353"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4" name="Titolo 3"/>
          <p:cNvSpPr>
            <a:spLocks noGrp="1"/>
          </p:cNvSpPr>
          <p:nvPr>
            <p:ph type="title"/>
          </p:nvPr>
        </p:nvSpPr>
        <p:spPr>
          <a:xfrm>
            <a:off x="482600" y="816638"/>
            <a:ext cx="2525519" cy="5224724"/>
          </a:xfrm>
        </p:spPr>
        <p:txBody>
          <a:bodyPr anchor="ctr">
            <a:normAutofit/>
          </a:bodyPr>
          <a:lstStyle/>
          <a:p>
            <a:r>
              <a:rPr lang="it-IT" sz="3300" dirty="0"/>
              <a:t>3. Sport di significato qualitativo</a:t>
            </a:r>
          </a:p>
        </p:txBody>
      </p:sp>
      <p:sp>
        <p:nvSpPr>
          <p:cNvPr id="3" name="Segnaposto numero diapositiva 2"/>
          <p:cNvSpPr>
            <a:spLocks noGrp="1"/>
          </p:cNvSpPr>
          <p:nvPr>
            <p:ph type="sldNum" sz="quarter" idx="12"/>
          </p:nvPr>
        </p:nvSpPr>
        <p:spPr>
          <a:xfrm>
            <a:off x="6442997" y="6041362"/>
            <a:ext cx="512504" cy="365125"/>
          </a:xfrm>
        </p:spPr>
        <p:txBody>
          <a:bodyPr>
            <a:normAutofit/>
          </a:bodyPr>
          <a:lstStyle/>
          <a:p>
            <a:pPr>
              <a:spcAft>
                <a:spcPts val="600"/>
              </a:spcAft>
            </a:pPr>
            <a:fld id="{B9B2617A-FCB4-443B-8552-DD3D7CDBFDAD}" type="slidenum">
              <a:rPr lang="it-IT" smtClean="0"/>
              <a:pPr>
                <a:spcAft>
                  <a:spcPts val="600"/>
                </a:spcAft>
              </a:pPr>
              <a:t>22</a:t>
            </a:fld>
            <a:endParaRPr lang="it-IT"/>
          </a:p>
        </p:txBody>
      </p:sp>
      <p:sp>
        <p:nvSpPr>
          <p:cNvPr id="2" name="Segnaposto contenuto 1"/>
          <p:cNvSpPr>
            <a:spLocks noGrp="1"/>
          </p:cNvSpPr>
          <p:nvPr>
            <p:ph idx="1"/>
          </p:nvPr>
        </p:nvSpPr>
        <p:spPr>
          <a:xfrm>
            <a:off x="3490721" y="816638"/>
            <a:ext cx="3464779" cy="5224724"/>
          </a:xfrm>
        </p:spPr>
        <p:txBody>
          <a:bodyPr anchor="ctr">
            <a:normAutofit/>
          </a:bodyPr>
          <a:lstStyle/>
          <a:p>
            <a:pPr marL="0" indent="0">
              <a:buNone/>
            </a:pPr>
            <a:r>
              <a:rPr lang="it-IT" dirty="0"/>
              <a:t>sport tecnico-compositori, come ginnastica artistica, ritmica, tuffi e per quanto concerne il karate il judo e il </a:t>
            </a:r>
            <a:r>
              <a:rPr lang="it-IT" dirty="0" err="1"/>
              <a:t>ju</a:t>
            </a:r>
            <a:r>
              <a:rPr lang="it-IT" dirty="0"/>
              <a:t> Jitsu, nella specialità del </a:t>
            </a:r>
            <a:r>
              <a:rPr lang="it-IT" b="1" dirty="0"/>
              <a:t>kata</a:t>
            </a:r>
            <a:r>
              <a:rPr lang="it-IT" dirty="0"/>
              <a:t>,  caratterizzate da un numero variabile di tecniche che vengono combinate tra loro, dando luogo ad un esercizio che viene valutato nella sua espressione qualitativa, al fine dell’assegnazione di un punteggio. Quindi la qualità della tecnica diventa oggetto di valutazione e quindi obiettivo dell’allenamento.</a:t>
            </a:r>
          </a:p>
        </p:txBody>
      </p:sp>
      <p:sp>
        <p:nvSpPr>
          <p:cNvPr id="6" name="Segnaposto piè di pagina 7"/>
          <p:cNvSpPr txBox="1">
            <a:spLocks/>
          </p:cNvSpPr>
          <p:nvPr/>
        </p:nvSpPr>
        <p:spPr>
          <a:xfrm>
            <a:off x="6228184" y="6406487"/>
            <a:ext cx="2469073" cy="365125"/>
          </a:xfrm>
          <a:prstGeom prst="rect">
            <a:avLst/>
          </a:prstGeom>
        </p:spPr>
        <p:txBody>
          <a:bodyPr vert="horz" anchor="b"/>
          <a:lstStyle>
            <a:defPPr>
              <a:defRPr lang="it-IT"/>
            </a:defPPr>
            <a:lvl1pPr marL="0" algn="r" defTabSz="914400" rtl="0" eaLnBrk="1" latinLnBrk="0" hangingPunct="1">
              <a:defRPr kumimoji="0"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it-IT" sz="600" dirty="0"/>
          </a:p>
        </p:txBody>
      </p:sp>
      <p:sp>
        <p:nvSpPr>
          <p:cNvPr id="7" name="CasellaDiTesto 6">
            <a:extLst>
              <a:ext uri="{FF2B5EF4-FFF2-40B4-BE49-F238E27FC236}">
                <a16:creationId xmlns:a16="http://schemas.microsoft.com/office/drawing/2014/main" id="{8B9B502A-D5B8-053F-CD61-24923D63747C}"/>
              </a:ext>
            </a:extLst>
          </p:cNvPr>
          <p:cNvSpPr txBox="1"/>
          <p:nvPr/>
        </p:nvSpPr>
        <p:spPr>
          <a:xfrm>
            <a:off x="4432592" y="6423719"/>
            <a:ext cx="2731696"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a:ln>
                  <a:noFill/>
                </a:ln>
                <a:solidFill>
                  <a:srgbClr val="002060"/>
                </a:solidFill>
                <a:effectLst/>
                <a:uLnTx/>
                <a:uFillTx/>
                <a:latin typeface="Edwardian Script ITC" panose="030303020407070D0804" pitchFamily="66" charset="0"/>
                <a:ea typeface="+mn-ea"/>
                <a:cs typeface="+mn-cs"/>
              </a:rPr>
              <a:t>Letizia Fioravanti</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181353"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4" name="Titolo 3"/>
          <p:cNvSpPr>
            <a:spLocks noGrp="1"/>
          </p:cNvSpPr>
          <p:nvPr>
            <p:ph type="title"/>
          </p:nvPr>
        </p:nvSpPr>
        <p:spPr>
          <a:xfrm>
            <a:off x="482600" y="816638"/>
            <a:ext cx="2525519" cy="5224724"/>
          </a:xfrm>
        </p:spPr>
        <p:txBody>
          <a:bodyPr anchor="ctr">
            <a:normAutofit/>
          </a:bodyPr>
          <a:lstStyle/>
          <a:p>
            <a:r>
              <a:rPr lang="it-IT" sz="3300" dirty="0"/>
              <a:t>4. Sport di situazione</a:t>
            </a:r>
          </a:p>
        </p:txBody>
      </p:sp>
      <p:sp>
        <p:nvSpPr>
          <p:cNvPr id="3" name="Segnaposto numero diapositiva 2"/>
          <p:cNvSpPr>
            <a:spLocks noGrp="1"/>
          </p:cNvSpPr>
          <p:nvPr>
            <p:ph type="sldNum" sz="quarter" idx="12"/>
          </p:nvPr>
        </p:nvSpPr>
        <p:spPr>
          <a:xfrm>
            <a:off x="6442997" y="6041362"/>
            <a:ext cx="512504" cy="365125"/>
          </a:xfrm>
        </p:spPr>
        <p:txBody>
          <a:bodyPr>
            <a:normAutofit/>
          </a:bodyPr>
          <a:lstStyle/>
          <a:p>
            <a:pPr>
              <a:spcAft>
                <a:spcPts val="600"/>
              </a:spcAft>
            </a:pPr>
            <a:fld id="{B9B2617A-FCB4-443B-8552-DD3D7CDBFDAD}" type="slidenum">
              <a:rPr lang="it-IT" smtClean="0"/>
              <a:pPr>
                <a:spcAft>
                  <a:spcPts val="600"/>
                </a:spcAft>
              </a:pPr>
              <a:t>23</a:t>
            </a:fld>
            <a:endParaRPr lang="it-IT"/>
          </a:p>
        </p:txBody>
      </p:sp>
      <p:sp>
        <p:nvSpPr>
          <p:cNvPr id="2" name="Segnaposto contenuto 1"/>
          <p:cNvSpPr>
            <a:spLocks noGrp="1"/>
          </p:cNvSpPr>
          <p:nvPr>
            <p:ph idx="1"/>
          </p:nvPr>
        </p:nvSpPr>
        <p:spPr>
          <a:xfrm>
            <a:off x="3490721" y="1052736"/>
            <a:ext cx="3464779" cy="4752528"/>
          </a:xfrm>
        </p:spPr>
        <p:txBody>
          <a:bodyPr anchor="ctr">
            <a:normAutofit fontScale="92500" lnSpcReduction="10000"/>
          </a:bodyPr>
          <a:lstStyle/>
          <a:p>
            <a:pPr marL="0" indent="0">
              <a:buNone/>
            </a:pPr>
            <a:r>
              <a:rPr lang="it-IT" sz="1800" dirty="0"/>
              <a:t>Tutte le specialità caratterizzate dalla mutevolezza delle situazioni nel contesto della gara. Nel </a:t>
            </a:r>
            <a:r>
              <a:rPr lang="it-IT" sz="1800" b="1" dirty="0">
                <a:solidFill>
                  <a:srgbClr val="00B0F0"/>
                </a:solidFill>
              </a:rPr>
              <a:t>kumite</a:t>
            </a:r>
            <a:r>
              <a:rPr lang="it-IT" sz="1800" dirty="0"/>
              <a:t> dove il confronto è diretto,  la mutevolezza della situazione è determinata dall’interazione motoria oppositiva tra i due atleti, i due antagonisti agiscono e si comportano per rendere il contesto  più incerto possibile al fine di mettere in difficoltà la capacità di reazione dell’avversario. Il confronto consiste nell’acquisizione di una superiorità che esprima valenze psicofisiche e abilità motorie superiori a quelle dell’avversario</a:t>
            </a:r>
          </a:p>
        </p:txBody>
      </p:sp>
      <p:sp>
        <p:nvSpPr>
          <p:cNvPr id="6" name="Segnaposto piè di pagina 7"/>
          <p:cNvSpPr txBox="1">
            <a:spLocks/>
          </p:cNvSpPr>
          <p:nvPr/>
        </p:nvSpPr>
        <p:spPr>
          <a:xfrm>
            <a:off x="6228184" y="6406487"/>
            <a:ext cx="2469073" cy="365125"/>
          </a:xfrm>
          <a:prstGeom prst="rect">
            <a:avLst/>
          </a:prstGeom>
        </p:spPr>
        <p:txBody>
          <a:bodyPr vert="horz" anchor="b"/>
          <a:lstStyle>
            <a:defPPr>
              <a:defRPr lang="it-IT"/>
            </a:defPPr>
            <a:lvl1pPr marL="0" algn="r" defTabSz="914400" rtl="0" eaLnBrk="1" latinLnBrk="0" hangingPunct="1">
              <a:defRPr kumimoji="0"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it-IT" sz="600" dirty="0"/>
          </a:p>
        </p:txBody>
      </p:sp>
      <p:sp>
        <p:nvSpPr>
          <p:cNvPr id="7" name="CasellaDiTesto 6">
            <a:extLst>
              <a:ext uri="{FF2B5EF4-FFF2-40B4-BE49-F238E27FC236}">
                <a16:creationId xmlns:a16="http://schemas.microsoft.com/office/drawing/2014/main" id="{8B9B502A-D5B8-053F-CD61-24923D63747C}"/>
              </a:ext>
            </a:extLst>
          </p:cNvPr>
          <p:cNvSpPr txBox="1"/>
          <p:nvPr/>
        </p:nvSpPr>
        <p:spPr>
          <a:xfrm>
            <a:off x="4432592" y="6423719"/>
            <a:ext cx="2731696"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a:ln>
                  <a:noFill/>
                </a:ln>
                <a:solidFill>
                  <a:srgbClr val="002060"/>
                </a:solidFill>
                <a:effectLst/>
                <a:uLnTx/>
                <a:uFillTx/>
                <a:latin typeface="Edwardian Script ITC" panose="030303020407070D0804" pitchFamily="66" charset="0"/>
                <a:ea typeface="+mn-ea"/>
                <a:cs typeface="+mn-cs"/>
              </a:rPr>
              <a:t>Letizia Fioravanti</a:t>
            </a:r>
          </a:p>
        </p:txBody>
      </p:sp>
    </p:spTree>
    <p:extLst>
      <p:ext uri="{BB962C8B-B14F-4D97-AF65-F5344CB8AC3E}">
        <p14:creationId xmlns:p14="http://schemas.microsoft.com/office/powerpoint/2010/main" val="17010363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251520" y="692697"/>
            <a:ext cx="6912768" cy="4536504"/>
          </a:xfrm>
        </p:spPr>
        <p:txBody>
          <a:bodyPr>
            <a:normAutofit/>
          </a:bodyPr>
          <a:lstStyle/>
          <a:p>
            <a:pPr marL="109728" indent="0">
              <a:lnSpc>
                <a:spcPct val="150000"/>
              </a:lnSpc>
              <a:buNone/>
            </a:pPr>
            <a:r>
              <a:rPr lang="it-IT" dirty="0"/>
              <a:t>Questa classificazione permette di individuare le due modalità di funzionamento, e quindi di operare, del sistema cognitivo: </a:t>
            </a:r>
          </a:p>
          <a:p>
            <a:pPr>
              <a:lnSpc>
                <a:spcPct val="150000"/>
              </a:lnSpc>
            </a:pPr>
            <a:r>
              <a:rPr lang="it-IT" dirty="0"/>
              <a:t>l’una in presenza di un </a:t>
            </a:r>
            <a:r>
              <a:rPr lang="it-IT" b="1" dirty="0">
                <a:solidFill>
                  <a:srgbClr val="0070C0"/>
                </a:solidFill>
              </a:rPr>
              <a:t>ambiente stabile e costante</a:t>
            </a:r>
            <a:r>
              <a:rPr lang="it-IT" dirty="0"/>
              <a:t>, nella quale eseguire movimenti precedentemente interiorizzati ed automatizzati con precisione, </a:t>
            </a:r>
          </a:p>
          <a:p>
            <a:pPr>
              <a:lnSpc>
                <a:spcPct val="150000"/>
              </a:lnSpc>
            </a:pPr>
            <a:r>
              <a:rPr lang="it-IT" dirty="0"/>
              <a:t>l’altra in presenza di una </a:t>
            </a:r>
            <a:r>
              <a:rPr lang="it-IT" b="1" dirty="0">
                <a:solidFill>
                  <a:srgbClr val="0070C0"/>
                </a:solidFill>
              </a:rPr>
              <a:t>elevata variabilità situazionale</a:t>
            </a:r>
            <a:r>
              <a:rPr lang="it-IT" dirty="0"/>
              <a:t>, determinata o dalla variabilità dell’ambiente esterno o dal comportamento motorio dell’avversario, che richiede risposte motorie adeguate in tempi brevissimi.</a:t>
            </a:r>
          </a:p>
        </p:txBody>
      </p:sp>
      <p:sp>
        <p:nvSpPr>
          <p:cNvPr id="3" name="Segnaposto numero diapositiva 2"/>
          <p:cNvSpPr>
            <a:spLocks noGrp="1"/>
          </p:cNvSpPr>
          <p:nvPr>
            <p:ph type="sldNum" sz="quarter" idx="12"/>
          </p:nvPr>
        </p:nvSpPr>
        <p:spPr/>
        <p:txBody>
          <a:bodyPr/>
          <a:lstStyle/>
          <a:p>
            <a:fld id="{B9B2617A-FCB4-443B-8552-DD3D7CDBFDAD}" type="slidenum">
              <a:rPr lang="it-IT" smtClean="0"/>
              <a:pPr/>
              <a:t>24</a:t>
            </a:fld>
            <a:endParaRPr lang="it-IT"/>
          </a:p>
        </p:txBody>
      </p:sp>
      <p:sp>
        <p:nvSpPr>
          <p:cNvPr id="6" name="Segnaposto piè di pagina 7"/>
          <p:cNvSpPr txBox="1">
            <a:spLocks/>
          </p:cNvSpPr>
          <p:nvPr/>
        </p:nvSpPr>
        <p:spPr>
          <a:xfrm>
            <a:off x="6228184" y="6381621"/>
            <a:ext cx="2469073" cy="365125"/>
          </a:xfrm>
          <a:prstGeom prst="rect">
            <a:avLst/>
          </a:prstGeom>
        </p:spPr>
        <p:txBody>
          <a:bodyPr vert="horz" anchor="b"/>
          <a:lstStyle>
            <a:defPPr>
              <a:defRPr lang="it-IT"/>
            </a:defPPr>
            <a:lvl1pPr marL="0" algn="r" defTabSz="914400" rtl="0" eaLnBrk="1" latinLnBrk="0" hangingPunct="1">
              <a:defRPr kumimoji="0"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it-IT" sz="600" dirty="0"/>
          </a:p>
        </p:txBody>
      </p:sp>
      <p:sp>
        <p:nvSpPr>
          <p:cNvPr id="5" name="CasellaDiTesto 4">
            <a:extLst>
              <a:ext uri="{FF2B5EF4-FFF2-40B4-BE49-F238E27FC236}">
                <a16:creationId xmlns:a16="http://schemas.microsoft.com/office/drawing/2014/main" id="{EE31966A-B9D5-2BB3-6969-FF92FD6966B8}"/>
              </a:ext>
            </a:extLst>
          </p:cNvPr>
          <p:cNvSpPr txBox="1"/>
          <p:nvPr/>
        </p:nvSpPr>
        <p:spPr>
          <a:xfrm>
            <a:off x="4499992" y="6351711"/>
            <a:ext cx="2641432"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a:ln>
                  <a:noFill/>
                </a:ln>
                <a:solidFill>
                  <a:srgbClr val="002060"/>
                </a:solidFill>
                <a:effectLst/>
                <a:uLnTx/>
                <a:uFillTx/>
                <a:latin typeface="Edwardian Script ITC" panose="030303020407070D0804" pitchFamily="66" charset="0"/>
                <a:ea typeface="+mn-ea"/>
                <a:cs typeface="+mn-cs"/>
              </a:rPr>
              <a:t>Letizia Fioravanti</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pPr algn="ctr"/>
            <a:r>
              <a:rPr lang="it-IT" dirty="0" err="1">
                <a:solidFill>
                  <a:srgbClr val="FF0000"/>
                </a:solidFill>
              </a:rPr>
              <a:t>Closed</a:t>
            </a:r>
            <a:r>
              <a:rPr lang="it-IT" dirty="0">
                <a:solidFill>
                  <a:srgbClr val="FF0000"/>
                </a:solidFill>
              </a:rPr>
              <a:t> </a:t>
            </a:r>
            <a:r>
              <a:rPr lang="it-IT" dirty="0" err="1">
                <a:solidFill>
                  <a:srgbClr val="FF0000"/>
                </a:solidFill>
              </a:rPr>
              <a:t>skill</a:t>
            </a:r>
            <a:endParaRPr lang="it-IT" dirty="0">
              <a:solidFill>
                <a:srgbClr val="FF0000"/>
              </a:solidFill>
            </a:endParaRPr>
          </a:p>
        </p:txBody>
      </p:sp>
      <p:sp>
        <p:nvSpPr>
          <p:cNvPr id="2" name="Segnaposto contenuto 1"/>
          <p:cNvSpPr>
            <a:spLocks noGrp="1"/>
          </p:cNvSpPr>
          <p:nvPr>
            <p:ph idx="1"/>
          </p:nvPr>
        </p:nvSpPr>
        <p:spPr>
          <a:xfrm>
            <a:off x="323528" y="1772817"/>
            <a:ext cx="6633785" cy="4032448"/>
          </a:xfrm>
        </p:spPr>
        <p:txBody>
          <a:bodyPr>
            <a:normAutofit lnSpcReduction="10000"/>
          </a:bodyPr>
          <a:lstStyle/>
          <a:p>
            <a:pPr marL="109728" indent="0">
              <a:lnSpc>
                <a:spcPct val="160000"/>
              </a:lnSpc>
              <a:buNone/>
            </a:pPr>
            <a:r>
              <a:rPr lang="it-IT" dirty="0"/>
              <a:t>O </a:t>
            </a:r>
            <a:r>
              <a:rPr lang="it-IT" b="1" dirty="0"/>
              <a:t>abilità chiuse</a:t>
            </a:r>
            <a:r>
              <a:rPr lang="it-IT" dirty="0"/>
              <a:t>, sport di tipo </a:t>
            </a:r>
            <a:r>
              <a:rPr lang="it-IT" dirty="0" err="1"/>
              <a:t>compositorio</a:t>
            </a:r>
            <a:r>
              <a:rPr lang="it-IT" dirty="0"/>
              <a:t>, o di significato qualitativo (</a:t>
            </a:r>
            <a:r>
              <a:rPr lang="it-IT" dirty="0" err="1"/>
              <a:t>kata</a:t>
            </a:r>
            <a:r>
              <a:rPr lang="it-IT" dirty="0"/>
              <a:t>), in cui l’ambiente esterno è stabile dato che non sono presenti grandezze di disturbo di tipo antagonistico e dove l’atleta esprime le sequenze motorie che ha memorizzato. Quindi quanto più è stabile la tecnica, dettagliato e preciso il programma motorio, anche nella sua integrazione con la componente condizionale, tanto maggiori sono le possibilità che l’atleta produca una prestazione ottimale.</a:t>
            </a:r>
          </a:p>
          <a:p>
            <a:endParaRPr lang="it-IT" dirty="0"/>
          </a:p>
        </p:txBody>
      </p:sp>
      <p:sp>
        <p:nvSpPr>
          <p:cNvPr id="3" name="Segnaposto numero diapositiva 2"/>
          <p:cNvSpPr>
            <a:spLocks noGrp="1"/>
          </p:cNvSpPr>
          <p:nvPr>
            <p:ph type="sldNum" sz="quarter" idx="12"/>
          </p:nvPr>
        </p:nvSpPr>
        <p:spPr/>
        <p:txBody>
          <a:bodyPr/>
          <a:lstStyle/>
          <a:p>
            <a:fld id="{B9B2617A-FCB4-443B-8552-DD3D7CDBFDAD}" type="slidenum">
              <a:rPr lang="it-IT" smtClean="0"/>
              <a:pPr/>
              <a:t>25</a:t>
            </a:fld>
            <a:endParaRPr lang="it-IT"/>
          </a:p>
        </p:txBody>
      </p:sp>
      <p:sp>
        <p:nvSpPr>
          <p:cNvPr id="6" name="Segnaposto piè di pagina 7"/>
          <p:cNvSpPr txBox="1">
            <a:spLocks/>
          </p:cNvSpPr>
          <p:nvPr/>
        </p:nvSpPr>
        <p:spPr>
          <a:xfrm>
            <a:off x="6178199" y="6388454"/>
            <a:ext cx="2469073" cy="365125"/>
          </a:xfrm>
          <a:prstGeom prst="rect">
            <a:avLst/>
          </a:prstGeom>
        </p:spPr>
        <p:txBody>
          <a:bodyPr vert="horz" anchor="b"/>
          <a:lstStyle>
            <a:defPPr>
              <a:defRPr lang="it-IT"/>
            </a:defPPr>
            <a:lvl1pPr marL="0" algn="r" defTabSz="914400" rtl="0" eaLnBrk="1" latinLnBrk="0" hangingPunct="1">
              <a:defRPr kumimoji="0"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it-IT" sz="600" dirty="0"/>
          </a:p>
        </p:txBody>
      </p:sp>
      <p:sp>
        <p:nvSpPr>
          <p:cNvPr id="7" name="CasellaDiTesto 6">
            <a:extLst>
              <a:ext uri="{FF2B5EF4-FFF2-40B4-BE49-F238E27FC236}">
                <a16:creationId xmlns:a16="http://schemas.microsoft.com/office/drawing/2014/main" id="{CCDF6917-2448-0956-AD6E-52B95295F5EF}"/>
              </a:ext>
            </a:extLst>
          </p:cNvPr>
          <p:cNvSpPr txBox="1"/>
          <p:nvPr/>
        </p:nvSpPr>
        <p:spPr>
          <a:xfrm>
            <a:off x="4720624" y="6423719"/>
            <a:ext cx="2299648"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a:ln>
                  <a:noFill/>
                </a:ln>
                <a:solidFill>
                  <a:srgbClr val="002060"/>
                </a:solidFill>
                <a:effectLst/>
                <a:uLnTx/>
                <a:uFillTx/>
                <a:latin typeface="Edwardian Script ITC" panose="030303020407070D0804" pitchFamily="66" charset="0"/>
                <a:ea typeface="+mn-ea"/>
                <a:cs typeface="+mn-cs"/>
              </a:rPr>
              <a:t>Letizia Fioravanti</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pPr algn="ctr"/>
            <a:r>
              <a:rPr lang="it-IT" dirty="0">
                <a:solidFill>
                  <a:srgbClr val="FF0000"/>
                </a:solidFill>
              </a:rPr>
              <a:t>Open </a:t>
            </a:r>
            <a:r>
              <a:rPr lang="it-IT" dirty="0" err="1">
                <a:solidFill>
                  <a:srgbClr val="FF0000"/>
                </a:solidFill>
              </a:rPr>
              <a:t>skill</a:t>
            </a:r>
            <a:endParaRPr lang="it-IT" dirty="0">
              <a:solidFill>
                <a:srgbClr val="FF0000"/>
              </a:solidFill>
            </a:endParaRPr>
          </a:p>
        </p:txBody>
      </p:sp>
      <p:sp>
        <p:nvSpPr>
          <p:cNvPr id="2" name="Segnaposto contenuto 1"/>
          <p:cNvSpPr>
            <a:spLocks noGrp="1"/>
          </p:cNvSpPr>
          <p:nvPr>
            <p:ph idx="1"/>
          </p:nvPr>
        </p:nvSpPr>
        <p:spPr/>
        <p:txBody>
          <a:bodyPr>
            <a:normAutofit/>
          </a:bodyPr>
          <a:lstStyle/>
          <a:p>
            <a:pPr marL="109728" indent="0">
              <a:lnSpc>
                <a:spcPct val="150000"/>
              </a:lnSpc>
              <a:buNone/>
            </a:pPr>
            <a:r>
              <a:rPr lang="it-IT" dirty="0"/>
              <a:t>Si esprimono in situazione di variabilità continue, quindi diventa di fondamentale importanza per l’atleta reagire in modo tempestivo e adeguato alla mutevolezza delle situazioni. Negli sport di combattimento queste abilità consistono nel riuscire ad individuare continuamente i dati da utilizzare per le elaborazioni necessarie a produrre atti motori efficaci e tempestivi. </a:t>
            </a:r>
          </a:p>
        </p:txBody>
      </p:sp>
      <p:sp>
        <p:nvSpPr>
          <p:cNvPr id="3" name="Segnaposto numero diapositiva 2"/>
          <p:cNvSpPr>
            <a:spLocks noGrp="1"/>
          </p:cNvSpPr>
          <p:nvPr>
            <p:ph type="sldNum" sz="quarter" idx="12"/>
          </p:nvPr>
        </p:nvSpPr>
        <p:spPr/>
        <p:txBody>
          <a:bodyPr/>
          <a:lstStyle/>
          <a:p>
            <a:fld id="{B9B2617A-FCB4-443B-8552-DD3D7CDBFDAD}" type="slidenum">
              <a:rPr lang="it-IT" smtClean="0"/>
              <a:pPr/>
              <a:t>26</a:t>
            </a:fld>
            <a:endParaRPr lang="it-IT"/>
          </a:p>
        </p:txBody>
      </p:sp>
      <p:sp>
        <p:nvSpPr>
          <p:cNvPr id="6" name="Segnaposto piè di pagina 7"/>
          <p:cNvSpPr txBox="1">
            <a:spLocks/>
          </p:cNvSpPr>
          <p:nvPr/>
        </p:nvSpPr>
        <p:spPr>
          <a:xfrm>
            <a:off x="6178199" y="6388454"/>
            <a:ext cx="2469073" cy="365125"/>
          </a:xfrm>
          <a:prstGeom prst="rect">
            <a:avLst/>
          </a:prstGeom>
        </p:spPr>
        <p:txBody>
          <a:bodyPr vert="horz" anchor="b"/>
          <a:lstStyle>
            <a:defPPr>
              <a:defRPr lang="it-IT"/>
            </a:defPPr>
            <a:lvl1pPr marL="0" algn="r" defTabSz="914400" rtl="0" eaLnBrk="1" latinLnBrk="0" hangingPunct="1">
              <a:defRPr kumimoji="0"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it-IT" sz="600" dirty="0"/>
              <a:t>.</a:t>
            </a:r>
          </a:p>
        </p:txBody>
      </p:sp>
      <p:sp>
        <p:nvSpPr>
          <p:cNvPr id="7" name="CasellaDiTesto 6">
            <a:extLst>
              <a:ext uri="{FF2B5EF4-FFF2-40B4-BE49-F238E27FC236}">
                <a16:creationId xmlns:a16="http://schemas.microsoft.com/office/drawing/2014/main" id="{055D7176-28FE-506E-107F-923F467D290D}"/>
              </a:ext>
            </a:extLst>
          </p:cNvPr>
          <p:cNvSpPr txBox="1"/>
          <p:nvPr/>
        </p:nvSpPr>
        <p:spPr>
          <a:xfrm>
            <a:off x="4792632" y="6351711"/>
            <a:ext cx="2371656"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a:ln>
                  <a:noFill/>
                </a:ln>
                <a:solidFill>
                  <a:srgbClr val="002060"/>
                </a:solidFill>
                <a:effectLst/>
                <a:uLnTx/>
                <a:uFillTx/>
                <a:latin typeface="Edwardian Script ITC" panose="030303020407070D0804" pitchFamily="66" charset="0"/>
                <a:ea typeface="+mn-ea"/>
                <a:cs typeface="+mn-cs"/>
              </a:rPr>
              <a:t>Letizia Fioravanti</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3"/>
          <p:cNvSpPr>
            <a:spLocks noGrp="1"/>
          </p:cNvSpPr>
          <p:nvPr>
            <p:ph type="title"/>
          </p:nvPr>
        </p:nvSpPr>
        <p:spPr/>
        <p:txBody>
          <a:bodyPr/>
          <a:lstStyle/>
          <a:p>
            <a:pPr algn="ctr"/>
            <a:r>
              <a:rPr lang="it-IT" dirty="0">
                <a:solidFill>
                  <a:srgbClr val="FF0000"/>
                </a:solidFill>
              </a:rPr>
              <a:t>Open </a:t>
            </a:r>
            <a:r>
              <a:rPr lang="it-IT" dirty="0" err="1">
                <a:solidFill>
                  <a:srgbClr val="FF0000"/>
                </a:solidFill>
              </a:rPr>
              <a:t>skill</a:t>
            </a:r>
            <a:endParaRPr lang="it-IT" dirty="0">
              <a:solidFill>
                <a:srgbClr val="FF0000"/>
              </a:solidFill>
            </a:endParaRPr>
          </a:p>
        </p:txBody>
      </p:sp>
      <p:sp>
        <p:nvSpPr>
          <p:cNvPr id="2" name="Segnaposto contenuto 1"/>
          <p:cNvSpPr>
            <a:spLocks noGrp="1"/>
          </p:cNvSpPr>
          <p:nvPr>
            <p:ph idx="1"/>
          </p:nvPr>
        </p:nvSpPr>
        <p:spPr>
          <a:xfrm>
            <a:off x="399079" y="1556792"/>
            <a:ext cx="6768752" cy="3877891"/>
          </a:xfrm>
        </p:spPr>
        <p:txBody>
          <a:bodyPr/>
          <a:lstStyle/>
          <a:p>
            <a:pPr marL="109728" indent="0">
              <a:lnSpc>
                <a:spcPct val="150000"/>
              </a:lnSpc>
              <a:buNone/>
            </a:pPr>
            <a:r>
              <a:rPr lang="it-IT" dirty="0"/>
              <a:t>Dal punto di vista funzionale si tratta di attività neuro-psico-motorie. È evidente che il movimento dell’avversario deve essere percepito in termini spazio-temporali e gli deve essere attribuito un significato corretto al fine di attivare una risposta efficace.</a:t>
            </a:r>
          </a:p>
        </p:txBody>
      </p:sp>
      <p:sp>
        <p:nvSpPr>
          <p:cNvPr id="3" name="Segnaposto numero diapositiva 2"/>
          <p:cNvSpPr>
            <a:spLocks noGrp="1"/>
          </p:cNvSpPr>
          <p:nvPr>
            <p:ph type="sldNum" sz="quarter" idx="12"/>
          </p:nvPr>
        </p:nvSpPr>
        <p:spPr/>
        <p:txBody>
          <a:bodyPr/>
          <a:lstStyle/>
          <a:p>
            <a:fld id="{B9B2617A-FCB4-443B-8552-DD3D7CDBFDAD}" type="slidenum">
              <a:rPr lang="it-IT" smtClean="0"/>
              <a:pPr/>
              <a:t>27</a:t>
            </a:fld>
            <a:endParaRPr lang="it-IT"/>
          </a:p>
        </p:txBody>
      </p:sp>
      <p:sp>
        <p:nvSpPr>
          <p:cNvPr id="7" name="Segnaposto piè di pagina 7"/>
          <p:cNvSpPr txBox="1">
            <a:spLocks/>
          </p:cNvSpPr>
          <p:nvPr/>
        </p:nvSpPr>
        <p:spPr>
          <a:xfrm>
            <a:off x="6178199" y="6388454"/>
            <a:ext cx="2469073" cy="365125"/>
          </a:xfrm>
          <a:prstGeom prst="rect">
            <a:avLst/>
          </a:prstGeom>
        </p:spPr>
        <p:txBody>
          <a:bodyPr vert="horz" anchor="b"/>
          <a:lstStyle>
            <a:defPPr>
              <a:defRPr lang="it-IT"/>
            </a:defPPr>
            <a:lvl1pPr marL="0" algn="r" defTabSz="914400" rtl="0" eaLnBrk="1" latinLnBrk="0" hangingPunct="1">
              <a:defRPr kumimoji="0"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it-IT" sz="600" dirty="0"/>
          </a:p>
        </p:txBody>
      </p:sp>
      <p:sp>
        <p:nvSpPr>
          <p:cNvPr id="6" name="CasellaDiTesto 5">
            <a:extLst>
              <a:ext uri="{FF2B5EF4-FFF2-40B4-BE49-F238E27FC236}">
                <a16:creationId xmlns:a16="http://schemas.microsoft.com/office/drawing/2014/main" id="{AD6F82CE-0BC4-2B9D-25E0-E4717076C472}"/>
              </a:ext>
            </a:extLst>
          </p:cNvPr>
          <p:cNvSpPr txBox="1"/>
          <p:nvPr/>
        </p:nvSpPr>
        <p:spPr>
          <a:xfrm>
            <a:off x="4644008" y="6351711"/>
            <a:ext cx="2515672"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a:ln>
                  <a:noFill/>
                </a:ln>
                <a:solidFill>
                  <a:srgbClr val="002060"/>
                </a:solidFill>
                <a:effectLst/>
                <a:uLnTx/>
                <a:uFillTx/>
                <a:latin typeface="Edwardian Script ITC" panose="030303020407070D0804" pitchFamily="66" charset="0"/>
                <a:ea typeface="+mn-ea"/>
                <a:cs typeface="+mn-cs"/>
              </a:rPr>
              <a:t>Letizia Fioravanti</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2C5E4CC8-1039-A26B-9E25-B4D7E0DFCC38}"/>
              </a:ext>
            </a:extLst>
          </p:cNvPr>
          <p:cNvSpPr>
            <a:spLocks noGrp="1"/>
          </p:cNvSpPr>
          <p:nvPr>
            <p:ph type="title"/>
          </p:nvPr>
        </p:nvSpPr>
        <p:spPr>
          <a:xfrm>
            <a:off x="609600" y="609600"/>
            <a:ext cx="6347714" cy="1091208"/>
          </a:xfrm>
        </p:spPr>
        <p:txBody>
          <a:bodyPr>
            <a:normAutofit/>
          </a:bodyPr>
          <a:lstStyle/>
          <a:p>
            <a:endParaRPr lang="it-IT" dirty="0"/>
          </a:p>
        </p:txBody>
      </p:sp>
      <p:sp>
        <p:nvSpPr>
          <p:cNvPr id="2" name="Segnaposto contenuto 1"/>
          <p:cNvSpPr>
            <a:spLocks noGrp="1"/>
          </p:cNvSpPr>
          <p:nvPr>
            <p:ph sz="half" idx="1"/>
          </p:nvPr>
        </p:nvSpPr>
        <p:spPr>
          <a:xfrm>
            <a:off x="609601" y="2924943"/>
            <a:ext cx="2585198" cy="864097"/>
          </a:xfrm>
        </p:spPr>
        <p:txBody>
          <a:bodyPr>
            <a:normAutofit fontScale="92500" lnSpcReduction="10000"/>
          </a:bodyPr>
          <a:lstStyle/>
          <a:p>
            <a:pPr marL="109728" indent="0" algn="ctr">
              <a:lnSpc>
                <a:spcPct val="150000"/>
              </a:lnSpc>
              <a:buNone/>
            </a:pPr>
            <a:r>
              <a:rPr lang="it-IT" sz="3600" dirty="0">
                <a:solidFill>
                  <a:srgbClr val="FF0000"/>
                </a:solidFill>
              </a:rPr>
              <a:t>OPEN SKILL</a:t>
            </a:r>
          </a:p>
        </p:txBody>
      </p:sp>
      <p:sp>
        <p:nvSpPr>
          <p:cNvPr id="10" name="Segnaposto testo 9">
            <a:extLst>
              <a:ext uri="{FF2B5EF4-FFF2-40B4-BE49-F238E27FC236}">
                <a16:creationId xmlns:a16="http://schemas.microsoft.com/office/drawing/2014/main" id="{701D93FD-5170-FDBD-15CE-A8D18FD0D3A9}"/>
              </a:ext>
            </a:extLst>
          </p:cNvPr>
          <p:cNvSpPr>
            <a:spLocks noGrp="1"/>
          </p:cNvSpPr>
          <p:nvPr>
            <p:ph sz="half" idx="2"/>
          </p:nvPr>
        </p:nvSpPr>
        <p:spPr>
          <a:xfrm>
            <a:off x="3194799" y="2160591"/>
            <a:ext cx="3537441" cy="3572666"/>
          </a:xfrm>
        </p:spPr>
        <p:txBody>
          <a:bodyPr>
            <a:normAutofit fontScale="92500" lnSpcReduction="10000"/>
          </a:bodyPr>
          <a:lstStyle/>
          <a:p>
            <a:pPr marL="109728" marR="0" lvl="0" indent="0" algn="ctr" defTabSz="457200" rtl="0" eaLnBrk="1" fontAlgn="auto" latinLnBrk="0" hangingPunct="1">
              <a:lnSpc>
                <a:spcPct val="150000"/>
              </a:lnSpc>
              <a:spcBef>
                <a:spcPts val="1000"/>
              </a:spcBef>
              <a:spcAft>
                <a:spcPts val="0"/>
              </a:spcAft>
              <a:buClr>
                <a:srgbClr val="4E67C8"/>
              </a:buClr>
              <a:buSzPct val="80000"/>
              <a:buFont typeface="Wingdings 3" charset="2"/>
              <a:buNone/>
              <a:tabLst/>
              <a:defRPr/>
            </a:pPr>
            <a:r>
              <a:rPr kumimoji="0" lang="it-IT"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Con </a:t>
            </a:r>
            <a:r>
              <a:rPr kumimoji="0" lang="it-IT" b="1"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l'esercitazione ripetuta dell'azione di gara</a:t>
            </a:r>
            <a:r>
              <a:rPr kumimoji="0" lang="it-IT" b="0" i="0" u="none" strike="noStrike" kern="1200" cap="none" spc="0" normalizeH="0" baseline="0" noProof="0" dirty="0">
                <a:ln>
                  <a:noFill/>
                </a:ln>
                <a:solidFill>
                  <a:prstClr val="black">
                    <a:lumMod val="75000"/>
                    <a:lumOff val="25000"/>
                  </a:prstClr>
                </a:solidFill>
                <a:effectLst/>
                <a:uLnTx/>
                <a:uFillTx/>
                <a:latin typeface="Trebuchet MS" panose="020B0603020202020204"/>
                <a:ea typeface="+mn-ea"/>
                <a:cs typeface="+mn-cs"/>
              </a:rPr>
              <a:t> le componenti parziali dell'azione si evolvono diventando abilità che rappresentano un determinato livello di appropriazione dell'azione e presentano una certa stabilità e resistenza nei confronti di fattori di disturbo</a:t>
            </a:r>
          </a:p>
          <a:p>
            <a:pPr marL="0" indent="0">
              <a:buNone/>
            </a:pPr>
            <a:endParaRPr kumimoji="0" lang="it-IT" sz="3600" b="0" i="0" u="none" strike="noStrike" kern="1200" cap="none" spc="0" normalizeH="0" baseline="0" noProof="0" dirty="0">
              <a:ln>
                <a:noFill/>
              </a:ln>
              <a:solidFill>
                <a:srgbClr val="FF0000"/>
              </a:solidFill>
              <a:effectLst/>
              <a:uLnTx/>
              <a:uFillTx/>
              <a:latin typeface="Trebuchet MS" panose="020B0603020202020204"/>
              <a:ea typeface="+mj-ea"/>
              <a:cs typeface="+mj-cs"/>
            </a:endParaRPr>
          </a:p>
        </p:txBody>
      </p:sp>
      <p:sp>
        <p:nvSpPr>
          <p:cNvPr id="3" name="Segnaposto numero diapositiva 2"/>
          <p:cNvSpPr>
            <a:spLocks noGrp="1"/>
          </p:cNvSpPr>
          <p:nvPr>
            <p:ph type="sldNum" sz="quarter" idx="12"/>
          </p:nvPr>
        </p:nvSpPr>
        <p:spPr/>
        <p:txBody>
          <a:bodyPr/>
          <a:lstStyle/>
          <a:p>
            <a:fld id="{B9B2617A-FCB4-443B-8552-DD3D7CDBFDAD}" type="slidenum">
              <a:rPr lang="it-IT" smtClean="0"/>
              <a:pPr/>
              <a:t>28</a:t>
            </a:fld>
            <a:endParaRPr lang="it-IT"/>
          </a:p>
        </p:txBody>
      </p:sp>
      <p:sp>
        <p:nvSpPr>
          <p:cNvPr id="6" name="Segnaposto piè di pagina 7"/>
          <p:cNvSpPr txBox="1">
            <a:spLocks/>
          </p:cNvSpPr>
          <p:nvPr/>
        </p:nvSpPr>
        <p:spPr>
          <a:xfrm>
            <a:off x="6178199" y="6388454"/>
            <a:ext cx="2469073" cy="365125"/>
          </a:xfrm>
          <a:prstGeom prst="rect">
            <a:avLst/>
          </a:prstGeom>
        </p:spPr>
        <p:txBody>
          <a:bodyPr vert="horz" anchor="b"/>
          <a:lstStyle>
            <a:defPPr>
              <a:defRPr lang="it-IT"/>
            </a:defPPr>
            <a:lvl1pPr marL="0" algn="r" defTabSz="914400" rtl="0" eaLnBrk="1" latinLnBrk="0" hangingPunct="1">
              <a:defRPr kumimoji="0"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it-IT" sz="600" dirty="0"/>
          </a:p>
        </p:txBody>
      </p:sp>
      <p:sp>
        <p:nvSpPr>
          <p:cNvPr id="5" name="CasellaDiTesto 4">
            <a:extLst>
              <a:ext uri="{FF2B5EF4-FFF2-40B4-BE49-F238E27FC236}">
                <a16:creationId xmlns:a16="http://schemas.microsoft.com/office/drawing/2014/main" id="{5A0D600F-75E2-4AED-75F6-7F1A1054D645}"/>
              </a:ext>
            </a:extLst>
          </p:cNvPr>
          <p:cNvSpPr txBox="1"/>
          <p:nvPr/>
        </p:nvSpPr>
        <p:spPr>
          <a:xfrm>
            <a:off x="4720624" y="6423719"/>
            <a:ext cx="2299648"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a:ln>
                  <a:noFill/>
                </a:ln>
                <a:solidFill>
                  <a:srgbClr val="002060"/>
                </a:solidFill>
                <a:effectLst/>
                <a:uLnTx/>
                <a:uFillTx/>
                <a:latin typeface="Edwardian Script ITC" panose="030303020407070D0804" pitchFamily="66" charset="0"/>
                <a:ea typeface="+mn-ea"/>
                <a:cs typeface="+mn-cs"/>
              </a:rPr>
              <a:t>Letizia Fioravanti</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normAutofit/>
          </a:bodyPr>
          <a:lstStyle/>
          <a:p>
            <a:pPr algn="ctr"/>
            <a:r>
              <a:rPr lang="it-IT" dirty="0">
                <a:solidFill>
                  <a:srgbClr val="FF0000"/>
                </a:solidFill>
              </a:rPr>
              <a:t>L’obiettivo dell’allenamento</a:t>
            </a:r>
            <a:br>
              <a:rPr lang="it-IT" dirty="0">
                <a:solidFill>
                  <a:srgbClr val="FF0000"/>
                </a:solidFill>
              </a:rPr>
            </a:br>
            <a:r>
              <a:rPr lang="it-IT" dirty="0">
                <a:solidFill>
                  <a:srgbClr val="FF0000"/>
                </a:solidFill>
              </a:rPr>
              <a:t>nel combattimento</a:t>
            </a:r>
          </a:p>
        </p:txBody>
      </p:sp>
      <p:sp>
        <p:nvSpPr>
          <p:cNvPr id="2" name="Segnaposto contenuto 1"/>
          <p:cNvSpPr>
            <a:spLocks noGrp="1"/>
          </p:cNvSpPr>
          <p:nvPr>
            <p:ph idx="1"/>
          </p:nvPr>
        </p:nvSpPr>
        <p:spPr/>
        <p:txBody>
          <a:bodyPr>
            <a:normAutofit fontScale="85000" lnSpcReduction="10000"/>
          </a:bodyPr>
          <a:lstStyle/>
          <a:p>
            <a:pPr marL="109728" indent="0">
              <a:lnSpc>
                <a:spcPct val="170000"/>
              </a:lnSpc>
              <a:buNone/>
            </a:pPr>
            <a:r>
              <a:rPr lang="it-IT" dirty="0"/>
              <a:t>è quello di produrre un insieme integrato di valenze costituito da </a:t>
            </a:r>
            <a:r>
              <a:rPr lang="it-IT" b="1" dirty="0"/>
              <a:t>abilità di tipo cognitivo </a:t>
            </a:r>
            <a:r>
              <a:rPr lang="it-IT" dirty="0"/>
              <a:t>e da </a:t>
            </a:r>
            <a:r>
              <a:rPr lang="it-IT" b="1" dirty="0"/>
              <a:t>capacità di tipo coordinativo e condizionale </a:t>
            </a:r>
            <a:r>
              <a:rPr lang="it-IT" dirty="0"/>
              <a:t>che siano disponibili al momento della prestazione. Il processo d’automatizzazione dell’insieme tecnico del combattimento (tecniche di gamba, di braccia, di proiezione) richiede un’organizzazione della memoria che risponda a una progettualità ben precisa. In conclusione il </a:t>
            </a:r>
            <a:r>
              <a:rPr lang="it-IT" b="1" dirty="0"/>
              <a:t>kata</a:t>
            </a:r>
            <a:r>
              <a:rPr lang="it-IT" dirty="0"/>
              <a:t> si integra perfettamente nella costruzione delle </a:t>
            </a:r>
            <a:r>
              <a:rPr lang="it-IT" dirty="0">
                <a:solidFill>
                  <a:srgbClr val="0070C0"/>
                </a:solidFill>
              </a:rPr>
              <a:t>mappe rigide</a:t>
            </a:r>
            <a:r>
              <a:rPr lang="it-IT" dirty="0"/>
              <a:t>. Per il </a:t>
            </a:r>
            <a:r>
              <a:rPr lang="it-IT" b="1" dirty="0"/>
              <a:t>kumite</a:t>
            </a:r>
            <a:r>
              <a:rPr lang="it-IT" dirty="0"/>
              <a:t> invece è necessario operare secondo una metodologia completamente differente al fine di creare </a:t>
            </a:r>
            <a:r>
              <a:rPr lang="it-IT" i="1" dirty="0">
                <a:solidFill>
                  <a:srgbClr val="0070C0"/>
                </a:solidFill>
              </a:rPr>
              <a:t>mappe elastiche</a:t>
            </a:r>
            <a:r>
              <a:rPr lang="it-IT" dirty="0"/>
              <a:t>. </a:t>
            </a:r>
          </a:p>
        </p:txBody>
      </p:sp>
      <p:sp>
        <p:nvSpPr>
          <p:cNvPr id="3" name="Segnaposto numero diapositiva 2"/>
          <p:cNvSpPr>
            <a:spLocks noGrp="1"/>
          </p:cNvSpPr>
          <p:nvPr>
            <p:ph type="sldNum" sz="quarter" idx="12"/>
          </p:nvPr>
        </p:nvSpPr>
        <p:spPr>
          <a:xfrm>
            <a:off x="6444676" y="6089130"/>
            <a:ext cx="512638" cy="365125"/>
          </a:xfrm>
        </p:spPr>
        <p:txBody>
          <a:bodyPr/>
          <a:lstStyle/>
          <a:p>
            <a:fld id="{B9B2617A-FCB4-443B-8552-DD3D7CDBFDAD}" type="slidenum">
              <a:rPr lang="it-IT" smtClean="0"/>
              <a:pPr/>
              <a:t>29</a:t>
            </a:fld>
            <a:endParaRPr lang="it-IT"/>
          </a:p>
        </p:txBody>
      </p:sp>
      <p:sp>
        <p:nvSpPr>
          <p:cNvPr id="6" name="Segnaposto piè di pagina 7"/>
          <p:cNvSpPr txBox="1">
            <a:spLocks/>
          </p:cNvSpPr>
          <p:nvPr/>
        </p:nvSpPr>
        <p:spPr>
          <a:xfrm>
            <a:off x="6156176" y="6309320"/>
            <a:ext cx="2469073" cy="365125"/>
          </a:xfrm>
          <a:prstGeom prst="rect">
            <a:avLst/>
          </a:prstGeom>
        </p:spPr>
        <p:txBody>
          <a:bodyPr vert="horz" anchor="b"/>
          <a:lstStyle>
            <a:defPPr>
              <a:defRPr lang="it-IT"/>
            </a:defPPr>
            <a:lvl1pPr marL="0" algn="r" defTabSz="914400" rtl="0" eaLnBrk="1" latinLnBrk="0" hangingPunct="1">
              <a:defRPr kumimoji="0"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it-IT" sz="600" dirty="0"/>
          </a:p>
        </p:txBody>
      </p:sp>
      <p:sp>
        <p:nvSpPr>
          <p:cNvPr id="12" name="Segnaposto piè di pagina 7">
            <a:extLst>
              <a:ext uri="{FF2B5EF4-FFF2-40B4-BE49-F238E27FC236}">
                <a16:creationId xmlns:a16="http://schemas.microsoft.com/office/drawing/2014/main" id="{3AD542DD-BA12-A662-549D-223833328D8D}"/>
              </a:ext>
            </a:extLst>
          </p:cNvPr>
          <p:cNvSpPr txBox="1">
            <a:spLocks/>
          </p:cNvSpPr>
          <p:nvPr/>
        </p:nvSpPr>
        <p:spPr>
          <a:xfrm>
            <a:off x="6156176" y="6271553"/>
            <a:ext cx="2469073" cy="365125"/>
          </a:xfrm>
          <a:prstGeom prst="rect">
            <a:avLst/>
          </a:prstGeom>
        </p:spPr>
        <p:txBody>
          <a:bodyPr vert="horz" anchor="b"/>
          <a:lstStyle>
            <a:defPPr>
              <a:defRPr lang="it-IT"/>
            </a:defPPr>
            <a:lvl1pPr marL="0" algn="r" defTabSz="914400" rtl="0" eaLnBrk="1" latinLnBrk="0" hangingPunct="1">
              <a:defRPr kumimoji="0"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it-IT" sz="600" dirty="0"/>
          </a:p>
        </p:txBody>
      </p:sp>
      <p:sp>
        <p:nvSpPr>
          <p:cNvPr id="15" name="Segnaposto piè di pagina 7">
            <a:extLst>
              <a:ext uri="{FF2B5EF4-FFF2-40B4-BE49-F238E27FC236}">
                <a16:creationId xmlns:a16="http://schemas.microsoft.com/office/drawing/2014/main" id="{922225D8-2D58-C6F3-2E63-9F87981ECB36}"/>
              </a:ext>
            </a:extLst>
          </p:cNvPr>
          <p:cNvSpPr txBox="1">
            <a:spLocks/>
          </p:cNvSpPr>
          <p:nvPr/>
        </p:nvSpPr>
        <p:spPr>
          <a:xfrm>
            <a:off x="6300192" y="6441297"/>
            <a:ext cx="2469073" cy="365125"/>
          </a:xfrm>
          <a:prstGeom prst="rect">
            <a:avLst/>
          </a:prstGeom>
        </p:spPr>
        <p:txBody>
          <a:bodyPr vert="horz" anchor="b"/>
          <a:lstStyle>
            <a:defPPr>
              <a:defRPr lang="it-IT"/>
            </a:defPPr>
            <a:lvl1pPr marL="0" algn="r" defTabSz="914400" rtl="0" eaLnBrk="1" latinLnBrk="0" hangingPunct="1">
              <a:defRPr kumimoji="0"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it-IT" sz="600" dirty="0"/>
          </a:p>
        </p:txBody>
      </p:sp>
      <p:sp>
        <p:nvSpPr>
          <p:cNvPr id="16" name="CasellaDiTesto 15">
            <a:extLst>
              <a:ext uri="{FF2B5EF4-FFF2-40B4-BE49-F238E27FC236}">
                <a16:creationId xmlns:a16="http://schemas.microsoft.com/office/drawing/2014/main" id="{8768C78B-70C8-418D-F652-8BCC0241C253}"/>
              </a:ext>
            </a:extLst>
          </p:cNvPr>
          <p:cNvSpPr txBox="1"/>
          <p:nvPr/>
        </p:nvSpPr>
        <p:spPr>
          <a:xfrm>
            <a:off x="4644008" y="6351711"/>
            <a:ext cx="2515672"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a:ln>
                  <a:noFill/>
                </a:ln>
                <a:solidFill>
                  <a:srgbClr val="002060"/>
                </a:solidFill>
                <a:effectLst/>
                <a:uLnTx/>
                <a:uFillTx/>
                <a:latin typeface="Edwardian Script ITC" panose="030303020407070D0804" pitchFamily="66" charset="0"/>
                <a:ea typeface="+mn-ea"/>
                <a:cs typeface="+mn-cs"/>
              </a:rPr>
              <a:t>Letizia Fioravanti</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olo 1"/>
          <p:cNvSpPr>
            <a:spLocks noGrp="1"/>
          </p:cNvSpPr>
          <p:nvPr>
            <p:ph type="title"/>
          </p:nvPr>
        </p:nvSpPr>
        <p:spPr>
          <a:xfrm>
            <a:off x="428625" y="404094"/>
            <a:ext cx="6735663" cy="810344"/>
          </a:xfrm>
        </p:spPr>
        <p:txBody>
          <a:bodyPr rtlCol="0">
            <a:normAutofit/>
          </a:bodyPr>
          <a:lstStyle/>
          <a:p>
            <a:pPr algn="ctr" eaLnBrk="1" fontAlgn="auto" hangingPunct="1">
              <a:spcAft>
                <a:spcPts val="0"/>
              </a:spcAft>
              <a:defRPr/>
            </a:pPr>
            <a:r>
              <a:rPr lang="it-IT" sz="3600" b="1" dirty="0">
                <a:solidFill>
                  <a:srgbClr val="FF0000"/>
                </a:solidFill>
              </a:rPr>
              <a:t>Le </a:t>
            </a:r>
            <a:r>
              <a:rPr lang="it-IT" sz="3600" dirty="0">
                <a:solidFill>
                  <a:srgbClr val="FF0000"/>
                </a:solidFill>
              </a:rPr>
              <a:t>capacità motorie</a:t>
            </a:r>
            <a:endParaRPr lang="it-IT" dirty="0">
              <a:solidFill>
                <a:srgbClr val="FF0000"/>
              </a:solidFill>
            </a:endParaRPr>
          </a:p>
        </p:txBody>
      </p:sp>
      <p:sp>
        <p:nvSpPr>
          <p:cNvPr id="2051" name="Segnaposto contenuto 2"/>
          <p:cNvSpPr>
            <a:spLocks noGrp="1"/>
          </p:cNvSpPr>
          <p:nvPr>
            <p:ph idx="1"/>
          </p:nvPr>
        </p:nvSpPr>
        <p:spPr>
          <a:xfrm>
            <a:off x="428625" y="1430463"/>
            <a:ext cx="6735663" cy="4086769"/>
          </a:xfrm>
        </p:spPr>
        <p:txBody>
          <a:bodyPr>
            <a:normAutofit/>
          </a:bodyPr>
          <a:lstStyle/>
          <a:p>
            <a:pPr marL="109728" indent="0">
              <a:lnSpc>
                <a:spcPct val="150000"/>
              </a:lnSpc>
              <a:buNone/>
            </a:pPr>
            <a:r>
              <a:rPr lang="it-IT" dirty="0"/>
              <a:t>sono l’insieme delle caratteristiche fisiche o sportive che un individuo possiede e che permettono l’apprendimento e l’esecuzione delle varie azioni motorie, influenzano l’intensità e la qualità di risposta motoria all’ambiente e si connotano come componenti parziali delle abilità; sono proprie dell’individuo, in parte legate all’ereditarietà e al patrimonio genetico, e possono modificarsi con l’allenamento.   </a:t>
            </a:r>
          </a:p>
          <a:p>
            <a:pPr eaLnBrk="1" hangingPunct="1"/>
            <a:endParaRPr lang="it-IT" altLang="it-IT" dirty="0"/>
          </a:p>
        </p:txBody>
      </p:sp>
      <p:sp>
        <p:nvSpPr>
          <p:cNvPr id="5" name="Segnaposto piè di pagina 7"/>
          <p:cNvSpPr txBox="1">
            <a:spLocks/>
          </p:cNvSpPr>
          <p:nvPr/>
        </p:nvSpPr>
        <p:spPr>
          <a:xfrm>
            <a:off x="6178199" y="6388454"/>
            <a:ext cx="2469073" cy="365125"/>
          </a:xfrm>
          <a:prstGeom prst="rect">
            <a:avLst/>
          </a:prstGeom>
        </p:spPr>
        <p:txBody>
          <a:bodyPr vert="horz" anchor="b"/>
          <a:lstStyle>
            <a:defPPr>
              <a:defRPr lang="it-IT"/>
            </a:defPPr>
            <a:lvl1pPr marL="0" algn="r" defTabSz="914400" rtl="0" eaLnBrk="1" latinLnBrk="0" hangingPunct="1">
              <a:defRPr kumimoji="0"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it-IT" sz="600" dirty="0"/>
          </a:p>
        </p:txBody>
      </p:sp>
      <p:sp>
        <p:nvSpPr>
          <p:cNvPr id="3" name="CasellaDiTesto 2">
            <a:extLst>
              <a:ext uri="{FF2B5EF4-FFF2-40B4-BE49-F238E27FC236}">
                <a16:creationId xmlns:a16="http://schemas.microsoft.com/office/drawing/2014/main" id="{31B61C4D-675F-189A-2927-C0F49B6ABB4D}"/>
              </a:ext>
            </a:extLst>
          </p:cNvPr>
          <p:cNvSpPr txBox="1"/>
          <p:nvPr/>
        </p:nvSpPr>
        <p:spPr>
          <a:xfrm>
            <a:off x="4932040" y="6444044"/>
            <a:ext cx="1939608" cy="461665"/>
          </a:xfrm>
          <a:prstGeom prst="rect">
            <a:avLst/>
          </a:prstGeom>
          <a:noFill/>
        </p:spPr>
        <p:txBody>
          <a:bodyPr wrap="square">
            <a:spAutoFit/>
          </a:bodyPr>
          <a:lstStyle/>
          <a:p>
            <a:pPr lvl="0" algn="ctr"/>
            <a:r>
              <a:rPr lang="it-IT" sz="2400" dirty="0">
                <a:solidFill>
                  <a:srgbClr val="002060"/>
                </a:solidFill>
                <a:latin typeface="Edwardian Script ITC" panose="030303020407070D0804" pitchFamily="66" charset="0"/>
              </a:rPr>
              <a:t>Letizia Fioravanti</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pPr algn="ctr"/>
            <a:r>
              <a:rPr lang="it-IT" dirty="0">
                <a:solidFill>
                  <a:srgbClr val="FF0000"/>
                </a:solidFill>
              </a:rPr>
              <a:t>LA FORZA</a:t>
            </a:r>
          </a:p>
        </p:txBody>
      </p:sp>
      <p:sp>
        <p:nvSpPr>
          <p:cNvPr id="2" name="Segnaposto contenuto 1"/>
          <p:cNvSpPr>
            <a:spLocks noGrp="1"/>
          </p:cNvSpPr>
          <p:nvPr>
            <p:ph idx="1"/>
          </p:nvPr>
        </p:nvSpPr>
        <p:spPr>
          <a:xfrm>
            <a:off x="609599" y="1700808"/>
            <a:ext cx="6347714" cy="3816425"/>
          </a:xfrm>
        </p:spPr>
        <p:txBody>
          <a:bodyPr/>
          <a:lstStyle/>
          <a:p>
            <a:pPr marL="109728" indent="0" algn="ctr">
              <a:lnSpc>
                <a:spcPct val="150000"/>
              </a:lnSpc>
              <a:buNone/>
            </a:pPr>
            <a:r>
              <a:rPr lang="it-IT" b="1" dirty="0">
                <a:solidFill>
                  <a:srgbClr val="00B0F0"/>
                </a:solidFill>
              </a:rPr>
              <a:t>è la capacità del sistema neuromuscolare di produrre tensioni in opposizione a resistenze esterne.  </a:t>
            </a:r>
          </a:p>
          <a:p>
            <a:pPr>
              <a:lnSpc>
                <a:spcPct val="150000"/>
              </a:lnSpc>
            </a:pPr>
            <a:r>
              <a:rPr lang="it-IT" dirty="0"/>
              <a:t>Tra le capacità condizionali è quella più facilmente allenabile, essa dipende da </a:t>
            </a:r>
            <a:r>
              <a:rPr lang="it-IT" u="sng" dirty="0"/>
              <a:t>fattori strutturali</a:t>
            </a:r>
            <a:r>
              <a:rPr lang="it-IT" dirty="0"/>
              <a:t> e </a:t>
            </a:r>
            <a:r>
              <a:rPr lang="it-IT" u="sng" dirty="0"/>
              <a:t>fattori nervosi</a:t>
            </a:r>
            <a:endParaRPr lang="it-IT" dirty="0"/>
          </a:p>
        </p:txBody>
      </p:sp>
      <p:sp>
        <p:nvSpPr>
          <p:cNvPr id="3" name="Segnaposto numero diapositiva 2"/>
          <p:cNvSpPr>
            <a:spLocks noGrp="1"/>
          </p:cNvSpPr>
          <p:nvPr>
            <p:ph type="sldNum" sz="quarter" idx="12"/>
          </p:nvPr>
        </p:nvSpPr>
        <p:spPr/>
        <p:txBody>
          <a:bodyPr/>
          <a:lstStyle/>
          <a:p>
            <a:fld id="{B9B2617A-FCB4-443B-8552-DD3D7CDBFDAD}" type="slidenum">
              <a:rPr lang="it-IT" smtClean="0"/>
              <a:pPr/>
              <a:t>30</a:t>
            </a:fld>
            <a:endParaRPr lang="it-IT"/>
          </a:p>
        </p:txBody>
      </p:sp>
      <p:sp>
        <p:nvSpPr>
          <p:cNvPr id="6" name="Segnaposto piè di pagina 7"/>
          <p:cNvSpPr txBox="1">
            <a:spLocks/>
          </p:cNvSpPr>
          <p:nvPr/>
        </p:nvSpPr>
        <p:spPr>
          <a:xfrm>
            <a:off x="6228184" y="6425878"/>
            <a:ext cx="2469073" cy="365125"/>
          </a:xfrm>
          <a:prstGeom prst="rect">
            <a:avLst/>
          </a:prstGeom>
        </p:spPr>
        <p:txBody>
          <a:bodyPr vert="horz" anchor="b"/>
          <a:lstStyle>
            <a:defPPr>
              <a:defRPr lang="it-IT"/>
            </a:defPPr>
            <a:lvl1pPr marL="0" algn="r" defTabSz="914400" rtl="0" eaLnBrk="1" latinLnBrk="0" hangingPunct="1">
              <a:defRPr kumimoji="0"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it-IT" sz="600" dirty="0"/>
          </a:p>
        </p:txBody>
      </p:sp>
      <p:sp>
        <p:nvSpPr>
          <p:cNvPr id="5" name="CasellaDiTesto 4">
            <a:extLst>
              <a:ext uri="{FF2B5EF4-FFF2-40B4-BE49-F238E27FC236}">
                <a16:creationId xmlns:a16="http://schemas.microsoft.com/office/drawing/2014/main" id="{B7375CE7-F2F0-8494-D7C5-116FFDEA562D}"/>
              </a:ext>
            </a:extLst>
          </p:cNvPr>
          <p:cNvSpPr txBox="1"/>
          <p:nvPr/>
        </p:nvSpPr>
        <p:spPr>
          <a:xfrm>
            <a:off x="4644008" y="6351711"/>
            <a:ext cx="2515672"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a:ln>
                  <a:noFill/>
                </a:ln>
                <a:solidFill>
                  <a:srgbClr val="002060"/>
                </a:solidFill>
                <a:effectLst/>
                <a:uLnTx/>
                <a:uFillTx/>
                <a:latin typeface="Edwardian Script ITC" panose="030303020407070D0804" pitchFamily="66" charset="0"/>
                <a:ea typeface="+mn-ea"/>
                <a:cs typeface="+mn-cs"/>
              </a:rPr>
              <a:t>Letizia Fioravanti</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r>
              <a:rPr lang="it-IT" dirty="0">
                <a:solidFill>
                  <a:srgbClr val="FF0000"/>
                </a:solidFill>
              </a:rPr>
              <a:t>Fattori strutturali</a:t>
            </a:r>
          </a:p>
        </p:txBody>
      </p:sp>
      <p:sp>
        <p:nvSpPr>
          <p:cNvPr id="2" name="Segnaposto contenuto 1"/>
          <p:cNvSpPr>
            <a:spLocks noGrp="1"/>
          </p:cNvSpPr>
          <p:nvPr>
            <p:ph idx="1"/>
          </p:nvPr>
        </p:nvSpPr>
        <p:spPr>
          <a:xfrm>
            <a:off x="395536" y="1628799"/>
            <a:ext cx="6561777" cy="3888433"/>
          </a:xfrm>
        </p:spPr>
        <p:txBody>
          <a:bodyPr/>
          <a:lstStyle/>
          <a:p>
            <a:pPr marL="109728" indent="0">
              <a:lnSpc>
                <a:spcPct val="150000"/>
              </a:lnSpc>
              <a:buNone/>
            </a:pPr>
            <a:r>
              <a:rPr lang="it-IT" dirty="0"/>
              <a:t>sono legati alla struttura fisica:</a:t>
            </a:r>
          </a:p>
          <a:p>
            <a:pPr>
              <a:lnSpc>
                <a:spcPct val="150000"/>
              </a:lnSpc>
            </a:pPr>
            <a:r>
              <a:rPr lang="it-IT" dirty="0"/>
              <a:t>Sezione trasversa del muscolo</a:t>
            </a:r>
          </a:p>
          <a:p>
            <a:pPr>
              <a:lnSpc>
                <a:spcPct val="150000"/>
              </a:lnSpc>
            </a:pPr>
            <a:r>
              <a:rPr lang="it-IT" dirty="0"/>
              <a:t>Composizione in fibre:</a:t>
            </a:r>
          </a:p>
          <a:p>
            <a:pPr>
              <a:lnSpc>
                <a:spcPct val="150000"/>
              </a:lnSpc>
            </a:pPr>
            <a:r>
              <a:rPr lang="it-IT" dirty="0"/>
              <a:t> </a:t>
            </a:r>
            <a:r>
              <a:rPr lang="it-IT" b="1" i="1" dirty="0"/>
              <a:t>Fibre bianche</a:t>
            </a:r>
            <a:r>
              <a:rPr lang="it-IT" i="1" dirty="0"/>
              <a:t> </a:t>
            </a:r>
            <a:r>
              <a:rPr lang="it-IT" dirty="0"/>
              <a:t>(più veloci - più forti)</a:t>
            </a:r>
          </a:p>
          <a:p>
            <a:pPr>
              <a:lnSpc>
                <a:spcPct val="150000"/>
              </a:lnSpc>
            </a:pPr>
            <a:r>
              <a:rPr lang="it-IT" dirty="0"/>
              <a:t> </a:t>
            </a:r>
            <a:r>
              <a:rPr lang="it-IT" b="1" i="1" dirty="0"/>
              <a:t>Fibre rosse </a:t>
            </a:r>
            <a:r>
              <a:rPr lang="it-IT" b="1" dirty="0"/>
              <a:t>(</a:t>
            </a:r>
            <a:r>
              <a:rPr lang="it-IT" dirty="0"/>
              <a:t>più lente - meno forti)</a:t>
            </a:r>
          </a:p>
        </p:txBody>
      </p:sp>
      <p:sp>
        <p:nvSpPr>
          <p:cNvPr id="3" name="Segnaposto numero diapositiva 2"/>
          <p:cNvSpPr>
            <a:spLocks noGrp="1"/>
          </p:cNvSpPr>
          <p:nvPr>
            <p:ph type="sldNum" sz="quarter" idx="12"/>
          </p:nvPr>
        </p:nvSpPr>
        <p:spPr/>
        <p:txBody>
          <a:bodyPr/>
          <a:lstStyle/>
          <a:p>
            <a:fld id="{B9B2617A-FCB4-443B-8552-DD3D7CDBFDAD}" type="slidenum">
              <a:rPr lang="it-IT" smtClean="0"/>
              <a:pPr/>
              <a:t>31</a:t>
            </a:fld>
            <a:endParaRPr lang="it-IT"/>
          </a:p>
        </p:txBody>
      </p:sp>
      <p:sp>
        <p:nvSpPr>
          <p:cNvPr id="6" name="Segnaposto piè di pagina 7"/>
          <p:cNvSpPr txBox="1">
            <a:spLocks/>
          </p:cNvSpPr>
          <p:nvPr/>
        </p:nvSpPr>
        <p:spPr>
          <a:xfrm>
            <a:off x="6228184" y="6402093"/>
            <a:ext cx="2469073" cy="365125"/>
          </a:xfrm>
          <a:prstGeom prst="rect">
            <a:avLst/>
          </a:prstGeom>
        </p:spPr>
        <p:txBody>
          <a:bodyPr vert="horz" anchor="b"/>
          <a:lstStyle>
            <a:defPPr>
              <a:defRPr lang="it-IT"/>
            </a:defPPr>
            <a:lvl1pPr marL="0" algn="r" defTabSz="914400" rtl="0" eaLnBrk="1" latinLnBrk="0" hangingPunct="1">
              <a:defRPr kumimoji="0"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it-IT" sz="600" dirty="0"/>
          </a:p>
        </p:txBody>
      </p:sp>
      <p:sp>
        <p:nvSpPr>
          <p:cNvPr id="5" name="CasellaDiTesto 4">
            <a:extLst>
              <a:ext uri="{FF2B5EF4-FFF2-40B4-BE49-F238E27FC236}">
                <a16:creationId xmlns:a16="http://schemas.microsoft.com/office/drawing/2014/main" id="{06F88E77-EA7E-BC02-94CC-E4608C093756}"/>
              </a:ext>
            </a:extLst>
          </p:cNvPr>
          <p:cNvSpPr txBox="1"/>
          <p:nvPr/>
        </p:nvSpPr>
        <p:spPr>
          <a:xfrm>
            <a:off x="4644008" y="6351711"/>
            <a:ext cx="2515672"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a:ln>
                  <a:noFill/>
                </a:ln>
                <a:solidFill>
                  <a:srgbClr val="002060"/>
                </a:solidFill>
                <a:effectLst/>
                <a:uLnTx/>
                <a:uFillTx/>
                <a:latin typeface="Edwardian Script ITC" panose="030303020407070D0804" pitchFamily="66" charset="0"/>
                <a:ea typeface="+mn-ea"/>
                <a:cs typeface="+mn-cs"/>
              </a:rPr>
              <a:t>Letizia Fioravanti</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r>
              <a:rPr lang="it-IT" dirty="0">
                <a:solidFill>
                  <a:srgbClr val="FF0000"/>
                </a:solidFill>
              </a:rPr>
              <a:t>I fattori nervosi</a:t>
            </a:r>
          </a:p>
        </p:txBody>
      </p:sp>
      <p:sp>
        <p:nvSpPr>
          <p:cNvPr id="2" name="Segnaposto contenuto 1"/>
          <p:cNvSpPr>
            <a:spLocks noGrp="1"/>
          </p:cNvSpPr>
          <p:nvPr>
            <p:ph idx="1"/>
          </p:nvPr>
        </p:nvSpPr>
        <p:spPr/>
        <p:txBody>
          <a:bodyPr/>
          <a:lstStyle/>
          <a:p>
            <a:pPr marL="109728" indent="0">
              <a:lnSpc>
                <a:spcPct val="150000"/>
              </a:lnSpc>
              <a:buNone/>
            </a:pPr>
            <a:r>
              <a:rPr lang="it-IT" dirty="0"/>
              <a:t>sono comandi inviati dalla corteccia motoria ai motoneuroni spinali. Essi determinano il reclutamento, la sincronizzazione, la coordinazione delle unità motorie, quindi il migliore sfruttamento dei presupposti strutturali</a:t>
            </a:r>
          </a:p>
        </p:txBody>
      </p:sp>
      <p:sp>
        <p:nvSpPr>
          <p:cNvPr id="3" name="Segnaposto numero diapositiva 2"/>
          <p:cNvSpPr>
            <a:spLocks noGrp="1"/>
          </p:cNvSpPr>
          <p:nvPr>
            <p:ph type="sldNum" sz="quarter" idx="12"/>
          </p:nvPr>
        </p:nvSpPr>
        <p:spPr/>
        <p:txBody>
          <a:bodyPr/>
          <a:lstStyle/>
          <a:p>
            <a:fld id="{B9B2617A-FCB4-443B-8552-DD3D7CDBFDAD}" type="slidenum">
              <a:rPr lang="it-IT" smtClean="0"/>
              <a:pPr/>
              <a:t>32</a:t>
            </a:fld>
            <a:endParaRPr lang="it-IT"/>
          </a:p>
        </p:txBody>
      </p:sp>
      <p:sp>
        <p:nvSpPr>
          <p:cNvPr id="6" name="Segnaposto piè di pagina 7"/>
          <p:cNvSpPr txBox="1">
            <a:spLocks/>
          </p:cNvSpPr>
          <p:nvPr/>
        </p:nvSpPr>
        <p:spPr>
          <a:xfrm>
            <a:off x="6178199" y="6388454"/>
            <a:ext cx="2469073" cy="365125"/>
          </a:xfrm>
          <a:prstGeom prst="rect">
            <a:avLst/>
          </a:prstGeom>
        </p:spPr>
        <p:txBody>
          <a:bodyPr vert="horz" anchor="b"/>
          <a:lstStyle>
            <a:defPPr>
              <a:defRPr lang="it-IT"/>
            </a:defPPr>
            <a:lvl1pPr marL="0" algn="r" defTabSz="914400" rtl="0" eaLnBrk="1" latinLnBrk="0" hangingPunct="1">
              <a:defRPr kumimoji="0"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it-IT" sz="600" dirty="0"/>
              <a:t>.</a:t>
            </a:r>
          </a:p>
        </p:txBody>
      </p:sp>
      <p:sp>
        <p:nvSpPr>
          <p:cNvPr id="5" name="CasellaDiTesto 4">
            <a:extLst>
              <a:ext uri="{FF2B5EF4-FFF2-40B4-BE49-F238E27FC236}">
                <a16:creationId xmlns:a16="http://schemas.microsoft.com/office/drawing/2014/main" id="{EA426BD2-6E40-1C57-4ED6-E2A451EC59E5}"/>
              </a:ext>
            </a:extLst>
          </p:cNvPr>
          <p:cNvSpPr txBox="1"/>
          <p:nvPr/>
        </p:nvSpPr>
        <p:spPr>
          <a:xfrm>
            <a:off x="4644008" y="6351711"/>
            <a:ext cx="2515672"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a:ln>
                  <a:noFill/>
                </a:ln>
                <a:solidFill>
                  <a:srgbClr val="002060"/>
                </a:solidFill>
                <a:effectLst/>
                <a:uLnTx/>
                <a:uFillTx/>
                <a:latin typeface="Edwardian Script ITC" panose="030303020407070D0804" pitchFamily="66" charset="0"/>
                <a:ea typeface="+mn-ea"/>
                <a:cs typeface="+mn-cs"/>
              </a:rPr>
              <a:t>Letizia Fioravanti</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600552" y="258898"/>
            <a:ext cx="5987672" cy="1143000"/>
          </a:xfrm>
        </p:spPr>
        <p:txBody>
          <a:bodyPr>
            <a:normAutofit fontScale="90000"/>
          </a:bodyPr>
          <a:lstStyle/>
          <a:p>
            <a:pPr algn="ctr"/>
            <a:r>
              <a:rPr lang="it-IT" dirty="0">
                <a:solidFill>
                  <a:srgbClr val="FF0000"/>
                </a:solidFill>
              </a:rPr>
              <a:t>La forza sviluppata</a:t>
            </a:r>
            <a:br>
              <a:rPr lang="it-IT" dirty="0">
                <a:solidFill>
                  <a:srgbClr val="FF0000"/>
                </a:solidFill>
              </a:rPr>
            </a:br>
            <a:r>
              <a:rPr lang="it-IT" dirty="0">
                <a:solidFill>
                  <a:srgbClr val="FF0000"/>
                </a:solidFill>
              </a:rPr>
              <a:t>da un muscolo dipende: </a:t>
            </a:r>
          </a:p>
        </p:txBody>
      </p:sp>
      <p:sp>
        <p:nvSpPr>
          <p:cNvPr id="2" name="Segnaposto contenuto 1"/>
          <p:cNvSpPr>
            <a:spLocks noGrp="1"/>
          </p:cNvSpPr>
          <p:nvPr>
            <p:ph idx="1"/>
          </p:nvPr>
        </p:nvSpPr>
        <p:spPr>
          <a:xfrm>
            <a:off x="323528" y="1412777"/>
            <a:ext cx="6336704" cy="4464496"/>
          </a:xfrm>
        </p:spPr>
        <p:txBody>
          <a:bodyPr>
            <a:noAutofit/>
          </a:bodyPr>
          <a:lstStyle/>
          <a:p>
            <a:pPr marL="109728" indent="0" algn="ctr">
              <a:lnSpc>
                <a:spcPct val="150000"/>
              </a:lnSpc>
              <a:buNone/>
            </a:pPr>
            <a:r>
              <a:rPr lang="it-IT" sz="2000" u="sng" dirty="0"/>
              <a:t>Tipo di fibre </a:t>
            </a:r>
            <a:r>
              <a:rPr lang="it-IT" sz="2000" dirty="0"/>
              <a:t>(anche se la forza prodotta è tutto sommato uguale, il tempo necessario ad una fibra veloce o bianca per produrre una certa tensione è circa la metà rispetto a quello necessario alle fibre lente rosse); </a:t>
            </a:r>
            <a:r>
              <a:rPr lang="it-IT" sz="2000" u="sng" dirty="0"/>
              <a:t>sezione trasversa del muscolo </a:t>
            </a:r>
            <a:r>
              <a:rPr lang="it-IT" sz="2000" dirty="0"/>
              <a:t>e sua lunghezza iniziale (ipertrofia e allungamento); </a:t>
            </a:r>
            <a:r>
              <a:rPr lang="it-IT" sz="2000" u="sng" dirty="0"/>
              <a:t>capacità di reclutamento neuromuscolare </a:t>
            </a:r>
            <a:r>
              <a:rPr lang="it-IT" sz="2000" dirty="0"/>
              <a:t>(sincronizzazione, coordinazione, co-contrazione degli antagonisti).</a:t>
            </a:r>
          </a:p>
        </p:txBody>
      </p:sp>
      <p:sp>
        <p:nvSpPr>
          <p:cNvPr id="3" name="Segnaposto numero diapositiva 2"/>
          <p:cNvSpPr>
            <a:spLocks noGrp="1"/>
          </p:cNvSpPr>
          <p:nvPr>
            <p:ph type="sldNum" sz="quarter" idx="12"/>
          </p:nvPr>
        </p:nvSpPr>
        <p:spPr>
          <a:xfrm>
            <a:off x="6444208" y="6093296"/>
            <a:ext cx="512638" cy="365125"/>
          </a:xfrm>
        </p:spPr>
        <p:txBody>
          <a:bodyPr/>
          <a:lstStyle/>
          <a:p>
            <a:fld id="{B9B2617A-FCB4-443B-8552-DD3D7CDBFDAD}" type="slidenum">
              <a:rPr lang="it-IT" smtClean="0"/>
              <a:pPr/>
              <a:t>33</a:t>
            </a:fld>
            <a:endParaRPr lang="it-IT"/>
          </a:p>
        </p:txBody>
      </p:sp>
      <p:sp>
        <p:nvSpPr>
          <p:cNvPr id="6" name="Segnaposto piè di pagina 7"/>
          <p:cNvSpPr txBox="1">
            <a:spLocks/>
          </p:cNvSpPr>
          <p:nvPr/>
        </p:nvSpPr>
        <p:spPr>
          <a:xfrm>
            <a:off x="6178199" y="6388454"/>
            <a:ext cx="2469073" cy="365125"/>
          </a:xfrm>
          <a:prstGeom prst="rect">
            <a:avLst/>
          </a:prstGeom>
        </p:spPr>
        <p:txBody>
          <a:bodyPr vert="horz" anchor="b"/>
          <a:lstStyle>
            <a:defPPr>
              <a:defRPr lang="it-IT"/>
            </a:defPPr>
            <a:lvl1pPr marL="0" algn="r" defTabSz="914400" rtl="0" eaLnBrk="1" latinLnBrk="0" hangingPunct="1">
              <a:defRPr kumimoji="0"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it-IT" sz="600" dirty="0"/>
              <a:t>.</a:t>
            </a:r>
          </a:p>
        </p:txBody>
      </p:sp>
      <p:sp>
        <p:nvSpPr>
          <p:cNvPr id="5" name="CasellaDiTesto 4">
            <a:extLst>
              <a:ext uri="{FF2B5EF4-FFF2-40B4-BE49-F238E27FC236}">
                <a16:creationId xmlns:a16="http://schemas.microsoft.com/office/drawing/2014/main" id="{4261F151-8319-F71D-4FC6-E4AAB382D227}"/>
              </a:ext>
            </a:extLst>
          </p:cNvPr>
          <p:cNvSpPr txBox="1"/>
          <p:nvPr/>
        </p:nvSpPr>
        <p:spPr>
          <a:xfrm>
            <a:off x="4644008" y="6351711"/>
            <a:ext cx="2515672"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a:ln>
                  <a:noFill/>
                </a:ln>
                <a:solidFill>
                  <a:srgbClr val="002060"/>
                </a:solidFill>
                <a:effectLst/>
                <a:uLnTx/>
                <a:uFillTx/>
                <a:latin typeface="Edwardian Script ITC" panose="030303020407070D0804" pitchFamily="66" charset="0"/>
                <a:ea typeface="+mn-ea"/>
                <a:cs typeface="+mn-cs"/>
              </a:rPr>
              <a:t>Letizia Fioravanti</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normAutofit/>
          </a:bodyPr>
          <a:lstStyle/>
          <a:p>
            <a:pPr algn="ctr"/>
            <a:r>
              <a:rPr lang="it-IT" dirty="0">
                <a:solidFill>
                  <a:srgbClr val="FF0000"/>
                </a:solidFill>
              </a:rPr>
              <a:t>Modalità di produzione</a:t>
            </a:r>
            <a:br>
              <a:rPr lang="it-IT" dirty="0">
                <a:solidFill>
                  <a:srgbClr val="FF0000"/>
                </a:solidFill>
              </a:rPr>
            </a:br>
            <a:r>
              <a:rPr lang="it-IT" dirty="0">
                <a:solidFill>
                  <a:srgbClr val="FF0000"/>
                </a:solidFill>
              </a:rPr>
              <a:t>di tensione muscolare</a:t>
            </a:r>
          </a:p>
        </p:txBody>
      </p:sp>
      <p:sp>
        <p:nvSpPr>
          <p:cNvPr id="2" name="Segnaposto contenuto 1"/>
          <p:cNvSpPr>
            <a:spLocks noGrp="1"/>
          </p:cNvSpPr>
          <p:nvPr>
            <p:ph idx="1"/>
          </p:nvPr>
        </p:nvSpPr>
        <p:spPr/>
        <p:txBody>
          <a:bodyPr>
            <a:normAutofit lnSpcReduction="10000"/>
          </a:bodyPr>
          <a:lstStyle/>
          <a:p>
            <a:pPr lvl="0">
              <a:lnSpc>
                <a:spcPct val="150000"/>
              </a:lnSpc>
            </a:pPr>
            <a:r>
              <a:rPr lang="it-IT" u="sng" dirty="0"/>
              <a:t>Forza concentrica</a:t>
            </a:r>
            <a:r>
              <a:rPr lang="it-IT" dirty="0"/>
              <a:t> quando le contrazioni muscolari vincono la resistenza esterna e le fibre   muscolari lavorano in accorciamento.</a:t>
            </a:r>
          </a:p>
          <a:p>
            <a:pPr lvl="0">
              <a:lnSpc>
                <a:spcPct val="150000"/>
              </a:lnSpc>
            </a:pPr>
            <a:r>
              <a:rPr lang="it-IT" u="sng" dirty="0"/>
              <a:t>Forza eccentrica</a:t>
            </a:r>
            <a:r>
              <a:rPr lang="it-IT" dirty="0"/>
              <a:t> quando le contrazioni muscolari cedono alla resistenza esterna e le fibre muscolari lavorano in allungamento.</a:t>
            </a:r>
          </a:p>
          <a:p>
            <a:pPr lvl="0">
              <a:lnSpc>
                <a:spcPct val="150000"/>
              </a:lnSpc>
            </a:pPr>
            <a:r>
              <a:rPr lang="it-IT" u="sng" dirty="0"/>
              <a:t>Forza statica o isometrica</a:t>
            </a:r>
            <a:r>
              <a:rPr lang="it-IT" dirty="0"/>
              <a:t> quando la resistenza esterna viene pareggiata e non si ha quindi variazione di lunghezza nelle fibre e nel muscolo in toto.</a:t>
            </a:r>
          </a:p>
        </p:txBody>
      </p:sp>
      <p:sp>
        <p:nvSpPr>
          <p:cNvPr id="3" name="Segnaposto numero diapositiva 2"/>
          <p:cNvSpPr>
            <a:spLocks noGrp="1"/>
          </p:cNvSpPr>
          <p:nvPr>
            <p:ph type="sldNum" sz="quarter" idx="12"/>
          </p:nvPr>
        </p:nvSpPr>
        <p:spPr/>
        <p:txBody>
          <a:bodyPr/>
          <a:lstStyle/>
          <a:p>
            <a:fld id="{B9B2617A-FCB4-443B-8552-DD3D7CDBFDAD}" type="slidenum">
              <a:rPr lang="it-IT" smtClean="0"/>
              <a:pPr/>
              <a:t>34</a:t>
            </a:fld>
            <a:endParaRPr lang="it-IT"/>
          </a:p>
        </p:txBody>
      </p:sp>
      <p:sp>
        <p:nvSpPr>
          <p:cNvPr id="6" name="Segnaposto piè di pagina 7"/>
          <p:cNvSpPr txBox="1">
            <a:spLocks/>
          </p:cNvSpPr>
          <p:nvPr/>
        </p:nvSpPr>
        <p:spPr>
          <a:xfrm>
            <a:off x="6156176" y="6340924"/>
            <a:ext cx="2469073" cy="365125"/>
          </a:xfrm>
          <a:prstGeom prst="rect">
            <a:avLst/>
          </a:prstGeom>
        </p:spPr>
        <p:txBody>
          <a:bodyPr vert="horz" anchor="b"/>
          <a:lstStyle>
            <a:defPPr>
              <a:defRPr lang="it-IT"/>
            </a:defPPr>
            <a:lvl1pPr marL="0" algn="r" defTabSz="914400" rtl="0" eaLnBrk="1" latinLnBrk="0" hangingPunct="1">
              <a:defRPr kumimoji="0"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it-IT" sz="600" dirty="0"/>
          </a:p>
        </p:txBody>
      </p:sp>
      <p:sp>
        <p:nvSpPr>
          <p:cNvPr id="5" name="CasellaDiTesto 4">
            <a:extLst>
              <a:ext uri="{FF2B5EF4-FFF2-40B4-BE49-F238E27FC236}">
                <a16:creationId xmlns:a16="http://schemas.microsoft.com/office/drawing/2014/main" id="{2BDF0C40-7522-AAD2-B55A-6BD25642501F}"/>
              </a:ext>
            </a:extLst>
          </p:cNvPr>
          <p:cNvSpPr txBox="1"/>
          <p:nvPr/>
        </p:nvSpPr>
        <p:spPr>
          <a:xfrm>
            <a:off x="4644008" y="6351711"/>
            <a:ext cx="2515672"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a:ln>
                  <a:noFill/>
                </a:ln>
                <a:solidFill>
                  <a:srgbClr val="002060"/>
                </a:solidFill>
                <a:effectLst/>
                <a:uLnTx/>
                <a:uFillTx/>
                <a:latin typeface="Edwardian Script ITC" panose="030303020407070D0804" pitchFamily="66" charset="0"/>
                <a:ea typeface="+mn-ea"/>
                <a:cs typeface="+mn-cs"/>
              </a:rPr>
              <a:t>Letizia Fioravanti</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magin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2266950"/>
            <a:ext cx="5638647" cy="3774413"/>
          </a:xfrm>
          <a:prstGeom prst="rect">
            <a:avLst/>
          </a:prstGeom>
        </p:spPr>
      </p:pic>
      <p:sp>
        <p:nvSpPr>
          <p:cNvPr id="3" name="Segnaposto numero diapositiva 2"/>
          <p:cNvSpPr>
            <a:spLocks noGrp="1"/>
          </p:cNvSpPr>
          <p:nvPr>
            <p:ph type="sldNum" sz="quarter" idx="12"/>
          </p:nvPr>
        </p:nvSpPr>
        <p:spPr/>
        <p:txBody>
          <a:bodyPr/>
          <a:lstStyle/>
          <a:p>
            <a:fld id="{B9B2617A-FCB4-443B-8552-DD3D7CDBFDAD}" type="slidenum">
              <a:rPr lang="it-IT" smtClean="0"/>
              <a:pPr/>
              <a:t>35</a:t>
            </a:fld>
            <a:endParaRPr lang="it-IT"/>
          </a:p>
        </p:txBody>
      </p:sp>
      <p:pic>
        <p:nvPicPr>
          <p:cNvPr id="1028" name="Picture 4" descr="Risultati immagini per fibre muscolari e muscol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0"/>
            <a:ext cx="2857500" cy="226695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isultati immagini per fibre muscolari e muscol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7904" y="213462"/>
            <a:ext cx="2736304" cy="1683880"/>
          </a:xfrm>
          <a:prstGeom prst="rect">
            <a:avLst/>
          </a:prstGeom>
          <a:noFill/>
          <a:extLst>
            <a:ext uri="{909E8E84-426E-40DD-AFC4-6F175D3DCCD1}">
              <a14:hiddenFill xmlns:a14="http://schemas.microsoft.com/office/drawing/2010/main">
                <a:solidFill>
                  <a:srgbClr val="FFFFFF"/>
                </a:solidFill>
              </a14:hiddenFill>
            </a:ext>
          </a:extLst>
        </p:spPr>
      </p:pic>
      <p:sp>
        <p:nvSpPr>
          <p:cNvPr id="9" name="Segnaposto piè di pagina 7"/>
          <p:cNvSpPr txBox="1">
            <a:spLocks/>
          </p:cNvSpPr>
          <p:nvPr/>
        </p:nvSpPr>
        <p:spPr>
          <a:xfrm>
            <a:off x="6178199" y="6388454"/>
            <a:ext cx="2469073" cy="365125"/>
          </a:xfrm>
          <a:prstGeom prst="rect">
            <a:avLst/>
          </a:prstGeom>
        </p:spPr>
        <p:txBody>
          <a:bodyPr vert="horz" anchor="b"/>
          <a:lstStyle>
            <a:defPPr>
              <a:defRPr lang="it-IT"/>
            </a:defPPr>
            <a:lvl1pPr marL="0" algn="r" defTabSz="914400" rtl="0" eaLnBrk="1" latinLnBrk="0" hangingPunct="1">
              <a:defRPr kumimoji="0"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it-IT" sz="6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pPr marL="109728" algn="ctr"/>
            <a:r>
              <a:rPr lang="it-IT" dirty="0">
                <a:solidFill>
                  <a:srgbClr val="FF0000"/>
                </a:solidFill>
              </a:rPr>
              <a:t>LA CONTRAZIONE MUSCOLARE</a:t>
            </a:r>
          </a:p>
        </p:txBody>
      </p:sp>
      <p:sp>
        <p:nvSpPr>
          <p:cNvPr id="2" name="Segnaposto contenuto 1"/>
          <p:cNvSpPr>
            <a:spLocks noGrp="1"/>
          </p:cNvSpPr>
          <p:nvPr>
            <p:ph idx="1"/>
          </p:nvPr>
        </p:nvSpPr>
        <p:spPr/>
        <p:txBody>
          <a:bodyPr/>
          <a:lstStyle/>
          <a:p>
            <a:endParaRPr lang="it-IT" b="1" dirty="0"/>
          </a:p>
          <a:p>
            <a:pPr marL="109728" indent="0" algn="ctr">
              <a:buNone/>
            </a:pPr>
            <a:endParaRPr lang="it-IT" b="1" dirty="0"/>
          </a:p>
          <a:p>
            <a:pPr marL="109728" indent="0" algn="ctr">
              <a:buNone/>
            </a:pPr>
            <a:endParaRPr lang="it-IT" b="1" dirty="0"/>
          </a:p>
          <a:p>
            <a:pPr marL="109728" indent="0" algn="ctr">
              <a:buNone/>
            </a:pPr>
            <a:r>
              <a:rPr lang="it-IT" sz="1800" b="1" dirty="0">
                <a:hlinkClick r:id="rId2"/>
              </a:rPr>
              <a:t>https://www.youtube.com/watch?v=Xj03eiAom0k</a:t>
            </a:r>
            <a:endParaRPr lang="it-IT" sz="1800" b="1" dirty="0"/>
          </a:p>
          <a:p>
            <a:pPr marL="109728" indent="0" algn="ctr">
              <a:buNone/>
            </a:pPr>
            <a:r>
              <a:rPr lang="it-IT" sz="1800" b="1" dirty="0">
                <a:hlinkClick r:id="rId3"/>
              </a:rPr>
              <a:t>https://www.youtube.com/watch?v=6kY0KONs7J8</a:t>
            </a:r>
            <a:endParaRPr lang="it-IT" sz="1800" b="1" dirty="0"/>
          </a:p>
          <a:p>
            <a:pPr marL="109728" indent="0" algn="ctr">
              <a:buNone/>
            </a:pPr>
            <a:endParaRPr lang="it-IT" b="1" dirty="0"/>
          </a:p>
        </p:txBody>
      </p:sp>
      <p:sp>
        <p:nvSpPr>
          <p:cNvPr id="3" name="Segnaposto numero diapositiva 2"/>
          <p:cNvSpPr>
            <a:spLocks noGrp="1"/>
          </p:cNvSpPr>
          <p:nvPr>
            <p:ph type="sldNum" sz="quarter" idx="12"/>
          </p:nvPr>
        </p:nvSpPr>
        <p:spPr/>
        <p:txBody>
          <a:bodyPr/>
          <a:lstStyle/>
          <a:p>
            <a:fld id="{B9B2617A-FCB4-443B-8552-DD3D7CDBFDAD}" type="slidenum">
              <a:rPr lang="it-IT" smtClean="0"/>
              <a:pPr/>
              <a:t>36</a:t>
            </a:fld>
            <a:endParaRPr lang="it-IT"/>
          </a:p>
        </p:txBody>
      </p:sp>
      <p:sp>
        <p:nvSpPr>
          <p:cNvPr id="6" name="Segnaposto piè di pagina 7"/>
          <p:cNvSpPr txBox="1">
            <a:spLocks/>
          </p:cNvSpPr>
          <p:nvPr/>
        </p:nvSpPr>
        <p:spPr>
          <a:xfrm>
            <a:off x="6178199" y="6388454"/>
            <a:ext cx="2469073" cy="365125"/>
          </a:xfrm>
          <a:prstGeom prst="rect">
            <a:avLst/>
          </a:prstGeom>
        </p:spPr>
        <p:txBody>
          <a:bodyPr vert="horz" anchor="b"/>
          <a:lstStyle>
            <a:defPPr>
              <a:defRPr lang="it-IT"/>
            </a:defPPr>
            <a:lvl1pPr marL="0" algn="r" defTabSz="914400" rtl="0" eaLnBrk="1" latinLnBrk="0" hangingPunct="1">
              <a:defRPr kumimoji="0"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it-IT" sz="600" dirty="0"/>
              <a:t>.</a:t>
            </a:r>
          </a:p>
        </p:txBody>
      </p:sp>
      <p:sp>
        <p:nvSpPr>
          <p:cNvPr id="5" name="CasellaDiTesto 4">
            <a:extLst>
              <a:ext uri="{FF2B5EF4-FFF2-40B4-BE49-F238E27FC236}">
                <a16:creationId xmlns:a16="http://schemas.microsoft.com/office/drawing/2014/main" id="{BA7DCD83-07EC-5D4A-CF77-503FA23E029F}"/>
              </a:ext>
            </a:extLst>
          </p:cNvPr>
          <p:cNvSpPr txBox="1"/>
          <p:nvPr/>
        </p:nvSpPr>
        <p:spPr>
          <a:xfrm>
            <a:off x="4644008" y="6351711"/>
            <a:ext cx="2515672"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a:ln>
                  <a:noFill/>
                </a:ln>
                <a:solidFill>
                  <a:srgbClr val="002060"/>
                </a:solidFill>
                <a:effectLst/>
                <a:uLnTx/>
                <a:uFillTx/>
                <a:latin typeface="Edwardian Script ITC" panose="030303020407070D0804" pitchFamily="66" charset="0"/>
                <a:ea typeface="+mn-ea"/>
                <a:cs typeface="+mn-cs"/>
              </a:rPr>
              <a:t>Letizia Fioravanti</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noAutofit/>
          </a:bodyPr>
          <a:lstStyle/>
          <a:p>
            <a:pPr algn="ctr"/>
            <a:r>
              <a:rPr lang="it-IT" sz="6000" dirty="0">
                <a:solidFill>
                  <a:srgbClr val="FF0000"/>
                </a:solidFill>
              </a:rPr>
              <a:t>Tipi di forza</a:t>
            </a:r>
          </a:p>
        </p:txBody>
      </p:sp>
      <p:sp>
        <p:nvSpPr>
          <p:cNvPr id="2" name="Segnaposto contenuto 1"/>
          <p:cNvSpPr>
            <a:spLocks noGrp="1"/>
          </p:cNvSpPr>
          <p:nvPr>
            <p:ph idx="1"/>
          </p:nvPr>
        </p:nvSpPr>
        <p:spPr/>
        <p:txBody>
          <a:bodyPr>
            <a:normAutofit/>
          </a:bodyPr>
          <a:lstStyle/>
          <a:p>
            <a:pPr>
              <a:lnSpc>
                <a:spcPct val="150000"/>
              </a:lnSpc>
            </a:pPr>
            <a:r>
              <a:rPr lang="it-IT" sz="3200" dirty="0"/>
              <a:t>FORZA MASSIMA</a:t>
            </a:r>
          </a:p>
          <a:p>
            <a:pPr>
              <a:lnSpc>
                <a:spcPct val="150000"/>
              </a:lnSpc>
            </a:pPr>
            <a:r>
              <a:rPr lang="it-IT" sz="3200" dirty="0"/>
              <a:t>FORZA RAPIDA</a:t>
            </a:r>
          </a:p>
          <a:p>
            <a:pPr>
              <a:lnSpc>
                <a:spcPct val="150000"/>
              </a:lnSpc>
            </a:pPr>
            <a:r>
              <a:rPr lang="it-IT" sz="3200" dirty="0"/>
              <a:t>FORZA RESISTENTE</a:t>
            </a:r>
          </a:p>
        </p:txBody>
      </p:sp>
      <p:sp>
        <p:nvSpPr>
          <p:cNvPr id="3" name="Segnaposto numero diapositiva 2"/>
          <p:cNvSpPr>
            <a:spLocks noGrp="1"/>
          </p:cNvSpPr>
          <p:nvPr>
            <p:ph type="sldNum" sz="quarter" idx="12"/>
          </p:nvPr>
        </p:nvSpPr>
        <p:spPr/>
        <p:txBody>
          <a:bodyPr/>
          <a:lstStyle/>
          <a:p>
            <a:fld id="{B9B2617A-FCB4-443B-8552-DD3D7CDBFDAD}" type="slidenum">
              <a:rPr lang="it-IT" smtClean="0"/>
              <a:pPr/>
              <a:t>37</a:t>
            </a:fld>
            <a:endParaRPr lang="it-IT"/>
          </a:p>
        </p:txBody>
      </p:sp>
      <p:sp>
        <p:nvSpPr>
          <p:cNvPr id="6" name="Segnaposto piè di pagina 7"/>
          <p:cNvSpPr txBox="1">
            <a:spLocks/>
          </p:cNvSpPr>
          <p:nvPr/>
        </p:nvSpPr>
        <p:spPr>
          <a:xfrm>
            <a:off x="6178199" y="6388454"/>
            <a:ext cx="2469073" cy="365125"/>
          </a:xfrm>
          <a:prstGeom prst="rect">
            <a:avLst/>
          </a:prstGeom>
        </p:spPr>
        <p:txBody>
          <a:bodyPr vert="horz" anchor="b"/>
          <a:lstStyle>
            <a:defPPr>
              <a:defRPr lang="it-IT"/>
            </a:defPPr>
            <a:lvl1pPr marL="0" algn="r" defTabSz="914400" rtl="0" eaLnBrk="1" latinLnBrk="0" hangingPunct="1">
              <a:defRPr kumimoji="0"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it-IT" sz="600" dirty="0"/>
          </a:p>
        </p:txBody>
      </p:sp>
      <p:sp>
        <p:nvSpPr>
          <p:cNvPr id="5" name="CasellaDiTesto 4">
            <a:extLst>
              <a:ext uri="{FF2B5EF4-FFF2-40B4-BE49-F238E27FC236}">
                <a16:creationId xmlns:a16="http://schemas.microsoft.com/office/drawing/2014/main" id="{75F9F44E-FF62-DC78-0D2B-AEA8F37A17DF}"/>
              </a:ext>
            </a:extLst>
          </p:cNvPr>
          <p:cNvSpPr txBox="1"/>
          <p:nvPr/>
        </p:nvSpPr>
        <p:spPr>
          <a:xfrm>
            <a:off x="4644008" y="6351711"/>
            <a:ext cx="2515672"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a:ln>
                  <a:noFill/>
                </a:ln>
                <a:solidFill>
                  <a:srgbClr val="002060"/>
                </a:solidFill>
                <a:effectLst/>
                <a:uLnTx/>
                <a:uFillTx/>
                <a:latin typeface="Edwardian Script ITC" panose="030303020407070D0804" pitchFamily="66" charset="0"/>
                <a:ea typeface="+mn-ea"/>
                <a:cs typeface="+mn-cs"/>
              </a:rPr>
              <a:t>Letizia Fioravanti</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609599" y="764705"/>
            <a:ext cx="6347714" cy="4929568"/>
          </a:xfrm>
        </p:spPr>
        <p:txBody>
          <a:bodyPr>
            <a:normAutofit/>
          </a:bodyPr>
          <a:lstStyle/>
          <a:p>
            <a:pPr>
              <a:lnSpc>
                <a:spcPct val="150000"/>
              </a:lnSpc>
            </a:pPr>
            <a:r>
              <a:rPr lang="it-IT" b="1" dirty="0"/>
              <a:t>FORZA MASSIMA</a:t>
            </a:r>
            <a:r>
              <a:rPr lang="it-IT" dirty="0"/>
              <a:t>: tensione più elevata che il sistema neuromuscolare è in grado di esprimere con una contrazione volontaria </a:t>
            </a:r>
            <a:r>
              <a:rPr lang="it-IT" dirty="0">
                <a:solidFill>
                  <a:srgbClr val="0070C0"/>
                </a:solidFill>
              </a:rPr>
              <a:t>(oltre il 70%) </a:t>
            </a:r>
          </a:p>
          <a:p>
            <a:pPr>
              <a:lnSpc>
                <a:spcPct val="150000"/>
              </a:lnSpc>
            </a:pPr>
            <a:r>
              <a:rPr lang="it-IT" b="1" dirty="0"/>
              <a:t>FORZA VELOCE</a:t>
            </a:r>
            <a:r>
              <a:rPr lang="it-IT" dirty="0"/>
              <a:t> </a:t>
            </a:r>
            <a:r>
              <a:rPr lang="it-IT" i="1" dirty="0"/>
              <a:t>(o rapida): </a:t>
            </a:r>
            <a:r>
              <a:rPr lang="it-IT" dirty="0"/>
              <a:t>capacità del sistema neuromuscolare di superare resistenze con elevata velocità di contrazione </a:t>
            </a:r>
            <a:r>
              <a:rPr lang="it-IT" i="1" dirty="0"/>
              <a:t>(salti, lanci,</a:t>
            </a:r>
            <a:r>
              <a:rPr lang="it-IT" dirty="0"/>
              <a:t> </a:t>
            </a:r>
            <a:r>
              <a:rPr lang="it-IT" i="1" dirty="0"/>
              <a:t>scatti, arresti...) </a:t>
            </a:r>
          </a:p>
          <a:p>
            <a:pPr>
              <a:lnSpc>
                <a:spcPct val="150000"/>
              </a:lnSpc>
            </a:pPr>
            <a:r>
              <a:rPr lang="it-IT" b="1" dirty="0"/>
              <a:t>FORZA RESISTENTE</a:t>
            </a:r>
            <a:r>
              <a:rPr lang="it-IT" dirty="0"/>
              <a:t>: capacità, di un gruppo muscolare o dell’intero organismo, di opporsi alla fatica durante prestazioni di forza di una certa durata </a:t>
            </a:r>
            <a:r>
              <a:rPr lang="it-IT" dirty="0">
                <a:solidFill>
                  <a:srgbClr val="0070C0"/>
                </a:solidFill>
              </a:rPr>
              <a:t>(30-50% )</a:t>
            </a:r>
          </a:p>
        </p:txBody>
      </p:sp>
      <p:sp>
        <p:nvSpPr>
          <p:cNvPr id="3" name="Segnaposto numero diapositiva 2"/>
          <p:cNvSpPr>
            <a:spLocks noGrp="1"/>
          </p:cNvSpPr>
          <p:nvPr>
            <p:ph type="sldNum" sz="quarter" idx="12"/>
          </p:nvPr>
        </p:nvSpPr>
        <p:spPr/>
        <p:txBody>
          <a:bodyPr/>
          <a:lstStyle/>
          <a:p>
            <a:fld id="{B9B2617A-FCB4-443B-8552-DD3D7CDBFDAD}" type="slidenum">
              <a:rPr lang="it-IT" smtClean="0"/>
              <a:pPr/>
              <a:t>38</a:t>
            </a:fld>
            <a:endParaRPr lang="it-IT"/>
          </a:p>
        </p:txBody>
      </p:sp>
      <p:sp>
        <p:nvSpPr>
          <p:cNvPr id="6" name="Segnaposto piè di pagina 7"/>
          <p:cNvSpPr txBox="1">
            <a:spLocks/>
          </p:cNvSpPr>
          <p:nvPr/>
        </p:nvSpPr>
        <p:spPr>
          <a:xfrm>
            <a:off x="6178199" y="6388454"/>
            <a:ext cx="2469073" cy="365125"/>
          </a:xfrm>
          <a:prstGeom prst="rect">
            <a:avLst/>
          </a:prstGeom>
        </p:spPr>
        <p:txBody>
          <a:bodyPr vert="horz" anchor="b"/>
          <a:lstStyle>
            <a:defPPr>
              <a:defRPr lang="it-IT"/>
            </a:defPPr>
            <a:lvl1pPr marL="0" algn="r" defTabSz="914400" rtl="0" eaLnBrk="1" latinLnBrk="0" hangingPunct="1">
              <a:defRPr kumimoji="0"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it-IT" sz="600" dirty="0"/>
          </a:p>
        </p:txBody>
      </p:sp>
      <p:sp>
        <p:nvSpPr>
          <p:cNvPr id="4" name="CasellaDiTesto 3">
            <a:extLst>
              <a:ext uri="{FF2B5EF4-FFF2-40B4-BE49-F238E27FC236}">
                <a16:creationId xmlns:a16="http://schemas.microsoft.com/office/drawing/2014/main" id="{A5BDD543-1866-0C06-4E7D-DD2B04AB3F8F}"/>
              </a:ext>
            </a:extLst>
          </p:cNvPr>
          <p:cNvSpPr txBox="1"/>
          <p:nvPr/>
        </p:nvSpPr>
        <p:spPr>
          <a:xfrm>
            <a:off x="4644008" y="6351711"/>
            <a:ext cx="2515672"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a:ln>
                  <a:noFill/>
                </a:ln>
                <a:solidFill>
                  <a:srgbClr val="002060"/>
                </a:solidFill>
                <a:effectLst/>
                <a:uLnTx/>
                <a:uFillTx/>
                <a:latin typeface="Edwardian Script ITC" panose="030303020407070D0804" pitchFamily="66" charset="0"/>
                <a:ea typeface="+mn-ea"/>
                <a:cs typeface="+mn-cs"/>
              </a:rPr>
              <a:t>Letizia Fioravanti</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normAutofit/>
          </a:bodyPr>
          <a:lstStyle/>
          <a:p>
            <a:pPr algn="ctr"/>
            <a:r>
              <a:rPr lang="it-IT" dirty="0">
                <a:solidFill>
                  <a:srgbClr val="FF0000"/>
                </a:solidFill>
              </a:rPr>
              <a:t>Metodiche di allenamento</a:t>
            </a:r>
            <a:br>
              <a:rPr lang="it-IT" dirty="0">
                <a:solidFill>
                  <a:srgbClr val="FF0000"/>
                </a:solidFill>
              </a:rPr>
            </a:br>
            <a:r>
              <a:rPr lang="it-IT" dirty="0">
                <a:solidFill>
                  <a:srgbClr val="FF0000"/>
                </a:solidFill>
              </a:rPr>
              <a:t>per lo sviluppo della forza</a:t>
            </a:r>
          </a:p>
        </p:txBody>
      </p:sp>
      <p:sp>
        <p:nvSpPr>
          <p:cNvPr id="2" name="Segnaposto contenuto 1"/>
          <p:cNvSpPr>
            <a:spLocks noGrp="1"/>
          </p:cNvSpPr>
          <p:nvPr>
            <p:ph idx="1"/>
          </p:nvPr>
        </p:nvSpPr>
        <p:spPr>
          <a:xfrm>
            <a:off x="457200" y="2060849"/>
            <a:ext cx="8229600" cy="3240360"/>
          </a:xfrm>
        </p:spPr>
        <p:txBody>
          <a:bodyPr>
            <a:normAutofit/>
          </a:bodyPr>
          <a:lstStyle/>
          <a:p>
            <a:r>
              <a:rPr lang="it-IT" b="1" dirty="0"/>
              <a:t>Carico naturale</a:t>
            </a:r>
          </a:p>
          <a:p>
            <a:pPr>
              <a:buNone/>
            </a:pPr>
            <a:endParaRPr lang="it-IT" b="1" dirty="0"/>
          </a:p>
          <a:p>
            <a:r>
              <a:rPr lang="it-IT" b="1" dirty="0"/>
              <a:t>Carico artificiale</a:t>
            </a:r>
            <a:r>
              <a:rPr lang="it-IT" dirty="0"/>
              <a:t>: </a:t>
            </a:r>
          </a:p>
          <a:p>
            <a:pPr>
              <a:buNone/>
            </a:pPr>
            <a:r>
              <a:rPr lang="it-IT" dirty="0"/>
              <a:t>                             - con resistenza fissa</a:t>
            </a:r>
          </a:p>
          <a:p>
            <a:pPr>
              <a:buNone/>
            </a:pPr>
            <a:r>
              <a:rPr lang="it-IT" dirty="0"/>
              <a:t>                             - con sovraccarichi</a:t>
            </a:r>
          </a:p>
          <a:p>
            <a:pPr>
              <a:buNone/>
            </a:pPr>
            <a:r>
              <a:rPr lang="it-IT" dirty="0"/>
              <a:t>                             - con un partner</a:t>
            </a:r>
          </a:p>
          <a:p>
            <a:r>
              <a:rPr lang="it-IT" b="1" dirty="0" err="1"/>
              <a:t>Pliometrico</a:t>
            </a:r>
            <a:r>
              <a:rPr lang="it-IT" dirty="0"/>
              <a:t> </a:t>
            </a:r>
          </a:p>
        </p:txBody>
      </p:sp>
      <p:sp>
        <p:nvSpPr>
          <p:cNvPr id="3" name="Segnaposto numero diapositiva 2"/>
          <p:cNvSpPr>
            <a:spLocks noGrp="1"/>
          </p:cNvSpPr>
          <p:nvPr>
            <p:ph type="sldNum" sz="quarter" idx="12"/>
          </p:nvPr>
        </p:nvSpPr>
        <p:spPr/>
        <p:txBody>
          <a:bodyPr/>
          <a:lstStyle/>
          <a:p>
            <a:fld id="{B9B2617A-FCB4-443B-8552-DD3D7CDBFDAD}" type="slidenum">
              <a:rPr lang="it-IT" smtClean="0"/>
              <a:pPr/>
              <a:t>39</a:t>
            </a:fld>
            <a:endParaRPr lang="it-IT"/>
          </a:p>
        </p:txBody>
      </p:sp>
      <p:sp>
        <p:nvSpPr>
          <p:cNvPr id="6" name="Segnaposto piè di pagina 7"/>
          <p:cNvSpPr txBox="1">
            <a:spLocks/>
          </p:cNvSpPr>
          <p:nvPr/>
        </p:nvSpPr>
        <p:spPr>
          <a:xfrm>
            <a:off x="6178199" y="6388454"/>
            <a:ext cx="2469073" cy="365125"/>
          </a:xfrm>
          <a:prstGeom prst="rect">
            <a:avLst/>
          </a:prstGeom>
        </p:spPr>
        <p:txBody>
          <a:bodyPr vert="horz" anchor="b"/>
          <a:lstStyle>
            <a:defPPr>
              <a:defRPr lang="it-IT"/>
            </a:defPPr>
            <a:lvl1pPr marL="0" algn="r" defTabSz="914400" rtl="0" eaLnBrk="1" latinLnBrk="0" hangingPunct="1">
              <a:defRPr kumimoji="0"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it-IT" sz="600" dirty="0"/>
          </a:p>
        </p:txBody>
      </p:sp>
      <p:sp>
        <p:nvSpPr>
          <p:cNvPr id="5" name="CasellaDiTesto 4">
            <a:extLst>
              <a:ext uri="{FF2B5EF4-FFF2-40B4-BE49-F238E27FC236}">
                <a16:creationId xmlns:a16="http://schemas.microsoft.com/office/drawing/2014/main" id="{8D0765B4-4FCC-8738-FA08-BAA9C8F7709E}"/>
              </a:ext>
            </a:extLst>
          </p:cNvPr>
          <p:cNvSpPr txBox="1"/>
          <p:nvPr/>
        </p:nvSpPr>
        <p:spPr>
          <a:xfrm>
            <a:off x="4644008" y="6351711"/>
            <a:ext cx="2515672"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a:ln>
                  <a:noFill/>
                </a:ln>
                <a:solidFill>
                  <a:srgbClr val="002060"/>
                </a:solidFill>
                <a:effectLst/>
                <a:uLnTx/>
                <a:uFillTx/>
                <a:latin typeface="Edwardian Script ITC" panose="030303020407070D0804" pitchFamily="66" charset="0"/>
                <a:ea typeface="+mn-ea"/>
                <a:cs typeface="+mn-cs"/>
              </a:rPr>
              <a:t>Letizia Fioravanti</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1"/>
          <p:cNvSpPr>
            <a:spLocks noGrp="1"/>
          </p:cNvSpPr>
          <p:nvPr>
            <p:ph type="title"/>
          </p:nvPr>
        </p:nvSpPr>
        <p:spPr>
          <a:xfrm>
            <a:off x="412195" y="404094"/>
            <a:ext cx="6680085" cy="810344"/>
          </a:xfrm>
        </p:spPr>
        <p:txBody>
          <a:bodyPr rtlCol="0">
            <a:normAutofit/>
          </a:bodyPr>
          <a:lstStyle/>
          <a:p>
            <a:pPr algn="ctr" eaLnBrk="1" fontAlgn="auto" hangingPunct="1">
              <a:spcAft>
                <a:spcPts val="0"/>
              </a:spcAft>
              <a:defRPr/>
            </a:pPr>
            <a:r>
              <a:rPr lang="it-IT" sz="3600" b="1" dirty="0">
                <a:solidFill>
                  <a:srgbClr val="FF0000"/>
                </a:solidFill>
              </a:rPr>
              <a:t>Le </a:t>
            </a:r>
            <a:r>
              <a:rPr lang="it-IT" sz="3600" dirty="0">
                <a:solidFill>
                  <a:srgbClr val="FF0000"/>
                </a:solidFill>
              </a:rPr>
              <a:t>capacità motorie</a:t>
            </a:r>
            <a:endParaRPr lang="it-IT" dirty="0">
              <a:solidFill>
                <a:srgbClr val="FF0000"/>
              </a:solidFill>
            </a:endParaRPr>
          </a:p>
        </p:txBody>
      </p:sp>
      <p:sp>
        <p:nvSpPr>
          <p:cNvPr id="2" name="Segnaposto contenuto 1"/>
          <p:cNvSpPr>
            <a:spLocks noGrp="1"/>
          </p:cNvSpPr>
          <p:nvPr>
            <p:ph idx="1"/>
          </p:nvPr>
        </p:nvSpPr>
        <p:spPr>
          <a:xfrm>
            <a:off x="412194" y="1700809"/>
            <a:ext cx="6680085" cy="3744416"/>
          </a:xfrm>
        </p:spPr>
        <p:txBody>
          <a:bodyPr>
            <a:normAutofit/>
          </a:bodyPr>
          <a:lstStyle/>
          <a:p>
            <a:pPr marL="109728" indent="0">
              <a:lnSpc>
                <a:spcPct val="150000"/>
              </a:lnSpc>
              <a:buNone/>
            </a:pPr>
            <a:r>
              <a:rPr lang="it-IT" dirty="0"/>
              <a:t>La classificazione che riteniamo più attuale e che qui è riportata è dello studioso tedesco </a:t>
            </a:r>
            <a:r>
              <a:rPr lang="it-IT" b="1" dirty="0" err="1"/>
              <a:t>Gundlach</a:t>
            </a:r>
            <a:r>
              <a:rPr lang="it-IT" b="1" dirty="0"/>
              <a:t> </a:t>
            </a:r>
            <a:r>
              <a:rPr lang="it-IT" dirty="0"/>
              <a:t>(1967).</a:t>
            </a:r>
          </a:p>
          <a:p>
            <a:pPr marL="109728" indent="0">
              <a:lnSpc>
                <a:spcPct val="150000"/>
              </a:lnSpc>
              <a:buNone/>
            </a:pPr>
            <a:r>
              <a:rPr lang="it-IT" dirty="0"/>
              <a:t>La differenziazione primaria è determinata dalla suddivisione delle capacità motorie in: </a:t>
            </a:r>
          </a:p>
          <a:p>
            <a:pPr>
              <a:lnSpc>
                <a:spcPct val="150000"/>
              </a:lnSpc>
            </a:pPr>
            <a:r>
              <a:rPr lang="it-IT" b="1" dirty="0"/>
              <a:t>CONDIZIONALI</a:t>
            </a:r>
            <a:r>
              <a:rPr lang="it-IT" dirty="0"/>
              <a:t>, </a:t>
            </a:r>
          </a:p>
          <a:p>
            <a:pPr>
              <a:lnSpc>
                <a:spcPct val="150000"/>
              </a:lnSpc>
            </a:pPr>
            <a:r>
              <a:rPr lang="it-IT" b="1" dirty="0"/>
              <a:t>COORDINATIVE</a:t>
            </a:r>
            <a:r>
              <a:rPr lang="it-IT" dirty="0"/>
              <a:t> </a:t>
            </a:r>
          </a:p>
          <a:p>
            <a:pPr>
              <a:lnSpc>
                <a:spcPct val="150000"/>
              </a:lnSpc>
            </a:pPr>
            <a:r>
              <a:rPr lang="it-IT" b="1" dirty="0"/>
              <a:t>STRUTTURALI ELASTICHE</a:t>
            </a:r>
            <a:endParaRPr lang="it-IT" dirty="0"/>
          </a:p>
          <a:p>
            <a:endParaRPr lang="it-IT" dirty="0"/>
          </a:p>
        </p:txBody>
      </p:sp>
      <p:sp>
        <p:nvSpPr>
          <p:cNvPr id="3" name="Segnaposto numero diapositiva 2"/>
          <p:cNvSpPr>
            <a:spLocks noGrp="1"/>
          </p:cNvSpPr>
          <p:nvPr>
            <p:ph type="sldNum" sz="quarter" idx="12"/>
          </p:nvPr>
        </p:nvSpPr>
        <p:spPr/>
        <p:txBody>
          <a:bodyPr/>
          <a:lstStyle/>
          <a:p>
            <a:fld id="{B9B2617A-FCB4-443B-8552-DD3D7CDBFDAD}" type="slidenum">
              <a:rPr lang="it-IT" smtClean="0"/>
              <a:pPr/>
              <a:t>4</a:t>
            </a:fld>
            <a:endParaRPr lang="it-IT" dirty="0"/>
          </a:p>
        </p:txBody>
      </p:sp>
      <p:sp>
        <p:nvSpPr>
          <p:cNvPr id="7" name="Segnaposto piè di pagina 7"/>
          <p:cNvSpPr txBox="1">
            <a:spLocks/>
          </p:cNvSpPr>
          <p:nvPr/>
        </p:nvSpPr>
        <p:spPr>
          <a:xfrm>
            <a:off x="6178199" y="6388454"/>
            <a:ext cx="2469073" cy="365125"/>
          </a:xfrm>
          <a:prstGeom prst="rect">
            <a:avLst/>
          </a:prstGeom>
        </p:spPr>
        <p:txBody>
          <a:bodyPr vert="horz" anchor="b"/>
          <a:lstStyle>
            <a:defPPr>
              <a:defRPr lang="it-IT"/>
            </a:defPPr>
            <a:lvl1pPr marL="0" algn="r" defTabSz="914400" rtl="0" eaLnBrk="1" latinLnBrk="0" hangingPunct="1">
              <a:defRPr kumimoji="0"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it-IT" sz="600" dirty="0"/>
          </a:p>
        </p:txBody>
      </p:sp>
      <p:sp>
        <p:nvSpPr>
          <p:cNvPr id="6" name="CasellaDiTesto 5">
            <a:extLst>
              <a:ext uri="{FF2B5EF4-FFF2-40B4-BE49-F238E27FC236}">
                <a16:creationId xmlns:a16="http://schemas.microsoft.com/office/drawing/2014/main" id="{D4C1352D-82C8-35EC-0515-4EF43841D731}"/>
              </a:ext>
            </a:extLst>
          </p:cNvPr>
          <p:cNvSpPr txBox="1"/>
          <p:nvPr/>
        </p:nvSpPr>
        <p:spPr>
          <a:xfrm>
            <a:off x="4716016" y="6279703"/>
            <a:ext cx="2304256" cy="461665"/>
          </a:xfrm>
          <a:prstGeom prst="rect">
            <a:avLst/>
          </a:prstGeom>
          <a:noFill/>
        </p:spPr>
        <p:txBody>
          <a:bodyPr wrap="square">
            <a:spAutoFit/>
          </a:bodyPr>
          <a:lstStyle/>
          <a:p>
            <a:pPr lvl="0" algn="ctr"/>
            <a:r>
              <a:rPr lang="it-IT" sz="2400" dirty="0">
                <a:solidFill>
                  <a:srgbClr val="002060"/>
                </a:solidFill>
                <a:latin typeface="Edwardian Script ITC" panose="030303020407070D0804" pitchFamily="66" charset="0"/>
              </a:rPr>
              <a:t>Letizia Fioravanti</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pPr algn="ctr"/>
            <a:r>
              <a:rPr lang="it-IT" dirty="0">
                <a:solidFill>
                  <a:srgbClr val="FF0000"/>
                </a:solidFill>
              </a:rPr>
              <a:t>Variabili</a:t>
            </a:r>
          </a:p>
        </p:txBody>
      </p:sp>
      <p:sp>
        <p:nvSpPr>
          <p:cNvPr id="2" name="Segnaposto contenuto 1"/>
          <p:cNvSpPr>
            <a:spLocks noGrp="1"/>
          </p:cNvSpPr>
          <p:nvPr>
            <p:ph idx="1"/>
          </p:nvPr>
        </p:nvSpPr>
        <p:spPr>
          <a:xfrm>
            <a:off x="457200" y="1481329"/>
            <a:ext cx="8229600" cy="3459840"/>
          </a:xfrm>
        </p:spPr>
        <p:txBody>
          <a:bodyPr/>
          <a:lstStyle/>
          <a:p>
            <a:pPr>
              <a:lnSpc>
                <a:spcPct val="150000"/>
              </a:lnSpc>
            </a:pPr>
            <a:r>
              <a:rPr lang="it-IT" b="1" dirty="0"/>
              <a:t>carico di lavoro</a:t>
            </a:r>
            <a:endParaRPr lang="it-IT" dirty="0"/>
          </a:p>
          <a:p>
            <a:pPr>
              <a:lnSpc>
                <a:spcPct val="150000"/>
              </a:lnSpc>
            </a:pPr>
            <a:r>
              <a:rPr lang="it-IT" b="1" dirty="0"/>
              <a:t>numero delle ripetizioni</a:t>
            </a:r>
            <a:r>
              <a:rPr lang="it-IT" dirty="0"/>
              <a:t> </a:t>
            </a:r>
          </a:p>
          <a:p>
            <a:pPr>
              <a:lnSpc>
                <a:spcPct val="150000"/>
              </a:lnSpc>
            </a:pPr>
            <a:r>
              <a:rPr lang="it-IT" b="1" dirty="0"/>
              <a:t>velocità di esecuzione</a:t>
            </a:r>
          </a:p>
        </p:txBody>
      </p:sp>
      <p:sp>
        <p:nvSpPr>
          <p:cNvPr id="3" name="Segnaposto numero diapositiva 2"/>
          <p:cNvSpPr>
            <a:spLocks noGrp="1"/>
          </p:cNvSpPr>
          <p:nvPr>
            <p:ph type="sldNum" sz="quarter" idx="12"/>
          </p:nvPr>
        </p:nvSpPr>
        <p:spPr/>
        <p:txBody>
          <a:bodyPr/>
          <a:lstStyle/>
          <a:p>
            <a:fld id="{B9B2617A-FCB4-443B-8552-DD3D7CDBFDAD}" type="slidenum">
              <a:rPr lang="it-IT" smtClean="0"/>
              <a:pPr/>
              <a:t>40</a:t>
            </a:fld>
            <a:endParaRPr lang="it-IT"/>
          </a:p>
        </p:txBody>
      </p:sp>
      <p:sp>
        <p:nvSpPr>
          <p:cNvPr id="6" name="Segnaposto piè di pagina 7"/>
          <p:cNvSpPr txBox="1">
            <a:spLocks/>
          </p:cNvSpPr>
          <p:nvPr/>
        </p:nvSpPr>
        <p:spPr>
          <a:xfrm>
            <a:off x="6178199" y="6388454"/>
            <a:ext cx="2469073" cy="365125"/>
          </a:xfrm>
          <a:prstGeom prst="rect">
            <a:avLst/>
          </a:prstGeom>
        </p:spPr>
        <p:txBody>
          <a:bodyPr vert="horz" anchor="b"/>
          <a:lstStyle>
            <a:defPPr>
              <a:defRPr lang="it-IT"/>
            </a:defPPr>
            <a:lvl1pPr marL="0" algn="r" defTabSz="914400" rtl="0" eaLnBrk="1" latinLnBrk="0" hangingPunct="1">
              <a:defRPr kumimoji="0"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it-IT" sz="600" dirty="0"/>
          </a:p>
        </p:txBody>
      </p:sp>
      <p:sp>
        <p:nvSpPr>
          <p:cNvPr id="5" name="CasellaDiTesto 4">
            <a:extLst>
              <a:ext uri="{FF2B5EF4-FFF2-40B4-BE49-F238E27FC236}">
                <a16:creationId xmlns:a16="http://schemas.microsoft.com/office/drawing/2014/main" id="{A9D1D9B4-F308-E775-0BCB-8F970C5D4AE4}"/>
              </a:ext>
            </a:extLst>
          </p:cNvPr>
          <p:cNvSpPr txBox="1"/>
          <p:nvPr/>
        </p:nvSpPr>
        <p:spPr>
          <a:xfrm>
            <a:off x="4644008" y="6351711"/>
            <a:ext cx="2515672"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a:ln>
                  <a:noFill/>
                </a:ln>
                <a:solidFill>
                  <a:srgbClr val="002060"/>
                </a:solidFill>
                <a:effectLst/>
                <a:uLnTx/>
                <a:uFillTx/>
                <a:latin typeface="Edwardian Script ITC" panose="030303020407070D0804" pitchFamily="66" charset="0"/>
                <a:ea typeface="+mn-ea"/>
                <a:cs typeface="+mn-cs"/>
              </a:rPr>
              <a:t>Letizia Fioravanti</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egnaposto contenuto 4" descr="http://www.scuolafragale.it/wp-content/uploads/2013/09/forza.jpg"/>
          <p:cNvPicPr>
            <a:picLocks noGrp="1"/>
          </p:cNvPicPr>
          <p:nvPr>
            <p:ph idx="1"/>
          </p:nvPr>
        </p:nvPicPr>
        <p:blipFill>
          <a:blip r:embed="rId2" cstate="print"/>
          <a:srcRect/>
          <a:stretch>
            <a:fillRect/>
          </a:stretch>
        </p:blipFill>
        <p:spPr bwMode="auto">
          <a:xfrm>
            <a:off x="323528" y="908720"/>
            <a:ext cx="6768752" cy="4464496"/>
          </a:xfrm>
          <a:prstGeom prst="rect">
            <a:avLst/>
          </a:prstGeom>
          <a:noFill/>
          <a:ln w="9525">
            <a:noFill/>
            <a:miter lim="800000"/>
            <a:headEnd/>
            <a:tailEnd/>
          </a:ln>
        </p:spPr>
      </p:pic>
      <p:sp>
        <p:nvSpPr>
          <p:cNvPr id="3" name="Segnaposto numero diapositiva 2"/>
          <p:cNvSpPr>
            <a:spLocks noGrp="1"/>
          </p:cNvSpPr>
          <p:nvPr>
            <p:ph type="sldNum" sz="quarter" idx="12"/>
          </p:nvPr>
        </p:nvSpPr>
        <p:spPr/>
        <p:txBody>
          <a:bodyPr/>
          <a:lstStyle/>
          <a:p>
            <a:fld id="{B9B2617A-FCB4-443B-8552-DD3D7CDBFDAD}" type="slidenum">
              <a:rPr lang="it-IT" smtClean="0"/>
              <a:pPr/>
              <a:t>41</a:t>
            </a:fld>
            <a:endParaRPr lang="it-IT"/>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r>
              <a:rPr lang="it-IT" dirty="0">
                <a:solidFill>
                  <a:srgbClr val="FF0000"/>
                </a:solidFill>
              </a:rPr>
              <a:t>Metodo degli sforzi massimali</a:t>
            </a:r>
          </a:p>
        </p:txBody>
      </p:sp>
      <p:sp>
        <p:nvSpPr>
          <p:cNvPr id="2" name="Segnaposto contenuto 1"/>
          <p:cNvSpPr>
            <a:spLocks noGrp="1"/>
          </p:cNvSpPr>
          <p:nvPr>
            <p:ph idx="1"/>
          </p:nvPr>
        </p:nvSpPr>
        <p:spPr/>
        <p:txBody>
          <a:bodyPr/>
          <a:lstStyle/>
          <a:p>
            <a:pPr marL="109728" indent="0">
              <a:lnSpc>
                <a:spcPct val="150000"/>
              </a:lnSpc>
              <a:buNone/>
            </a:pPr>
            <a:r>
              <a:rPr lang="it-IT" dirty="0"/>
              <a:t>E’ molto adatto alle discipline della lotta e prevede un impiego del 90/100 % della F max con un numero molto limitato di ripetizioni e recupero completo (3/5 min). Per il grande sconvolgimento fisico che produce è adatto ad atleti esperti</a:t>
            </a:r>
          </a:p>
        </p:txBody>
      </p:sp>
      <p:sp>
        <p:nvSpPr>
          <p:cNvPr id="3" name="Segnaposto numero diapositiva 2"/>
          <p:cNvSpPr>
            <a:spLocks noGrp="1"/>
          </p:cNvSpPr>
          <p:nvPr>
            <p:ph type="sldNum" sz="quarter" idx="12"/>
          </p:nvPr>
        </p:nvSpPr>
        <p:spPr/>
        <p:txBody>
          <a:bodyPr/>
          <a:lstStyle/>
          <a:p>
            <a:fld id="{B9B2617A-FCB4-443B-8552-DD3D7CDBFDAD}" type="slidenum">
              <a:rPr lang="it-IT" smtClean="0"/>
              <a:pPr/>
              <a:t>42</a:t>
            </a:fld>
            <a:endParaRPr lang="it-IT"/>
          </a:p>
        </p:txBody>
      </p:sp>
      <p:sp>
        <p:nvSpPr>
          <p:cNvPr id="6" name="Segnaposto piè di pagina 7"/>
          <p:cNvSpPr txBox="1">
            <a:spLocks/>
          </p:cNvSpPr>
          <p:nvPr/>
        </p:nvSpPr>
        <p:spPr>
          <a:xfrm>
            <a:off x="6178199" y="6388454"/>
            <a:ext cx="2469073" cy="365125"/>
          </a:xfrm>
          <a:prstGeom prst="rect">
            <a:avLst/>
          </a:prstGeom>
        </p:spPr>
        <p:txBody>
          <a:bodyPr vert="horz" anchor="b"/>
          <a:lstStyle>
            <a:defPPr>
              <a:defRPr lang="it-IT"/>
            </a:defPPr>
            <a:lvl1pPr marL="0" algn="r" defTabSz="914400" rtl="0" eaLnBrk="1" latinLnBrk="0" hangingPunct="1">
              <a:defRPr kumimoji="0"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it-IT" sz="600"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609599" y="404664"/>
            <a:ext cx="6347713" cy="864096"/>
          </a:xfrm>
        </p:spPr>
        <p:txBody>
          <a:bodyPr>
            <a:normAutofit fontScale="90000"/>
          </a:bodyPr>
          <a:lstStyle/>
          <a:p>
            <a:r>
              <a:rPr lang="it-IT" dirty="0">
                <a:solidFill>
                  <a:srgbClr val="FF0000"/>
                </a:solidFill>
              </a:rPr>
              <a:t>Obiettivo allenamenti di forza</a:t>
            </a:r>
          </a:p>
        </p:txBody>
      </p:sp>
      <p:sp>
        <p:nvSpPr>
          <p:cNvPr id="2" name="Segnaposto contenuto 1"/>
          <p:cNvSpPr>
            <a:spLocks noGrp="1"/>
          </p:cNvSpPr>
          <p:nvPr>
            <p:ph idx="1"/>
          </p:nvPr>
        </p:nvSpPr>
        <p:spPr>
          <a:xfrm>
            <a:off x="395536" y="1481328"/>
            <a:ext cx="6825557" cy="4525963"/>
          </a:xfrm>
        </p:spPr>
        <p:txBody>
          <a:bodyPr>
            <a:normAutofit fontScale="92500" lnSpcReduction="10000"/>
          </a:bodyPr>
          <a:lstStyle/>
          <a:p>
            <a:pPr>
              <a:lnSpc>
                <a:spcPct val="160000"/>
              </a:lnSpc>
            </a:pPr>
            <a:r>
              <a:rPr lang="it-IT" dirty="0"/>
              <a:t>Rafforzamento di gruppi muscolari importanti per il gesto tecnico</a:t>
            </a:r>
          </a:p>
          <a:p>
            <a:pPr>
              <a:lnSpc>
                <a:spcPct val="160000"/>
              </a:lnSpc>
            </a:pPr>
            <a:r>
              <a:rPr lang="it-IT" dirty="0"/>
              <a:t>Rafforzamento di gruppi muscolari sinergici</a:t>
            </a:r>
          </a:p>
          <a:p>
            <a:pPr>
              <a:lnSpc>
                <a:spcPct val="160000"/>
              </a:lnSpc>
            </a:pPr>
            <a:r>
              <a:rPr lang="it-IT" dirty="0"/>
              <a:t>Rafforzamento degli antagonisti</a:t>
            </a:r>
          </a:p>
          <a:p>
            <a:pPr>
              <a:lnSpc>
                <a:spcPct val="160000"/>
              </a:lnSpc>
            </a:pPr>
            <a:r>
              <a:rPr lang="it-IT" dirty="0"/>
              <a:t>Rafforzamento di gruppi muscolari che non vengono sviluppati dal lavoro speciale</a:t>
            </a:r>
          </a:p>
          <a:p>
            <a:pPr>
              <a:lnSpc>
                <a:spcPct val="160000"/>
              </a:lnSpc>
            </a:pPr>
            <a:r>
              <a:rPr lang="it-IT" dirty="0"/>
              <a:t>Si realizza con:</a:t>
            </a:r>
          </a:p>
          <a:p>
            <a:pPr>
              <a:lnSpc>
                <a:spcPct val="160000"/>
              </a:lnSpc>
            </a:pPr>
            <a:r>
              <a:rPr lang="it-IT" u="sng" dirty="0"/>
              <a:t>esercizi generali </a:t>
            </a:r>
            <a:r>
              <a:rPr lang="it-IT" i="1" dirty="0"/>
              <a:t>(con struttura diversa dall’attività di gara)</a:t>
            </a:r>
            <a:endParaRPr lang="it-IT" dirty="0"/>
          </a:p>
          <a:p>
            <a:pPr>
              <a:lnSpc>
                <a:spcPct val="160000"/>
              </a:lnSpc>
            </a:pPr>
            <a:r>
              <a:rPr lang="it-IT" u="sng" dirty="0"/>
              <a:t>esercizi speciali </a:t>
            </a:r>
            <a:r>
              <a:rPr lang="it-IT" i="1" dirty="0"/>
              <a:t>(ma </a:t>
            </a:r>
            <a:r>
              <a:rPr lang="it-IT" i="1" dirty="0">
                <a:solidFill>
                  <a:srgbClr val="0070C0"/>
                </a:solidFill>
              </a:rPr>
              <a:t>con sovraccarichi medio alti</a:t>
            </a:r>
            <a:r>
              <a:rPr lang="it-IT" i="1" dirty="0"/>
              <a:t>)</a:t>
            </a:r>
            <a:endParaRPr lang="it-IT" dirty="0"/>
          </a:p>
        </p:txBody>
      </p:sp>
      <p:sp>
        <p:nvSpPr>
          <p:cNvPr id="3" name="Segnaposto numero diapositiva 2"/>
          <p:cNvSpPr>
            <a:spLocks noGrp="1"/>
          </p:cNvSpPr>
          <p:nvPr>
            <p:ph type="sldNum" sz="quarter" idx="12"/>
          </p:nvPr>
        </p:nvSpPr>
        <p:spPr/>
        <p:txBody>
          <a:bodyPr/>
          <a:lstStyle/>
          <a:p>
            <a:fld id="{B9B2617A-FCB4-443B-8552-DD3D7CDBFDAD}" type="slidenum">
              <a:rPr lang="it-IT" smtClean="0"/>
              <a:pPr/>
              <a:t>43</a:t>
            </a:fld>
            <a:endParaRPr lang="it-IT"/>
          </a:p>
        </p:txBody>
      </p:sp>
      <p:sp>
        <p:nvSpPr>
          <p:cNvPr id="6" name="Segnaposto piè di pagina 7"/>
          <p:cNvSpPr txBox="1">
            <a:spLocks/>
          </p:cNvSpPr>
          <p:nvPr/>
        </p:nvSpPr>
        <p:spPr>
          <a:xfrm>
            <a:off x="6178199" y="6388454"/>
            <a:ext cx="2469073" cy="365125"/>
          </a:xfrm>
          <a:prstGeom prst="rect">
            <a:avLst/>
          </a:prstGeom>
        </p:spPr>
        <p:txBody>
          <a:bodyPr vert="horz" anchor="b"/>
          <a:lstStyle>
            <a:defPPr>
              <a:defRPr lang="it-IT"/>
            </a:defPPr>
            <a:lvl1pPr marL="0" algn="r" defTabSz="914400" rtl="0" eaLnBrk="1" latinLnBrk="0" hangingPunct="1">
              <a:defRPr kumimoji="0"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it-IT" sz="600" dirty="0"/>
              <a:t>.</a:t>
            </a:r>
          </a:p>
        </p:txBody>
      </p:sp>
      <p:sp>
        <p:nvSpPr>
          <p:cNvPr id="5" name="CasellaDiTesto 4">
            <a:extLst>
              <a:ext uri="{FF2B5EF4-FFF2-40B4-BE49-F238E27FC236}">
                <a16:creationId xmlns:a16="http://schemas.microsoft.com/office/drawing/2014/main" id="{F55201E6-8E70-5407-827A-DF6AA7B35DE6}"/>
              </a:ext>
            </a:extLst>
          </p:cNvPr>
          <p:cNvSpPr txBox="1"/>
          <p:nvPr/>
        </p:nvSpPr>
        <p:spPr>
          <a:xfrm>
            <a:off x="4644008" y="6351711"/>
            <a:ext cx="2515672"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a:ln>
                  <a:noFill/>
                </a:ln>
                <a:solidFill>
                  <a:srgbClr val="002060"/>
                </a:solidFill>
                <a:effectLst/>
                <a:uLnTx/>
                <a:uFillTx/>
                <a:latin typeface="Edwardian Script ITC" panose="030303020407070D0804" pitchFamily="66" charset="0"/>
                <a:ea typeface="+mn-ea"/>
                <a:cs typeface="+mn-cs"/>
              </a:rPr>
              <a:t>Letizia Fioravanti</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457200" y="274638"/>
            <a:ext cx="6500114" cy="850106"/>
          </a:xfrm>
        </p:spPr>
        <p:txBody>
          <a:bodyPr/>
          <a:lstStyle/>
          <a:p>
            <a:pPr algn="ctr"/>
            <a:r>
              <a:rPr lang="it-IT" dirty="0">
                <a:solidFill>
                  <a:srgbClr val="FF0000"/>
                </a:solidFill>
              </a:rPr>
              <a:t>Il carico allenante</a:t>
            </a:r>
          </a:p>
        </p:txBody>
      </p:sp>
      <p:sp>
        <p:nvSpPr>
          <p:cNvPr id="2" name="Segnaposto contenuto 1"/>
          <p:cNvSpPr>
            <a:spLocks noGrp="1"/>
          </p:cNvSpPr>
          <p:nvPr>
            <p:ph idx="1"/>
          </p:nvPr>
        </p:nvSpPr>
        <p:spPr>
          <a:xfrm>
            <a:off x="457200" y="1124744"/>
            <a:ext cx="6763893" cy="4392488"/>
          </a:xfrm>
        </p:spPr>
        <p:txBody>
          <a:bodyPr>
            <a:normAutofit/>
          </a:bodyPr>
          <a:lstStyle/>
          <a:p>
            <a:pPr lvl="0">
              <a:lnSpc>
                <a:spcPct val="170000"/>
              </a:lnSpc>
            </a:pPr>
            <a:r>
              <a:rPr lang="it-IT" sz="1800" b="1" dirty="0"/>
              <a:t>razionalità</a:t>
            </a:r>
            <a:r>
              <a:rPr lang="it-IT" sz="1800" dirty="0"/>
              <a:t>: rispetto degli obiettivi in relazione alle regole psicologiche e fisiologiche</a:t>
            </a:r>
          </a:p>
          <a:p>
            <a:pPr lvl="0">
              <a:lnSpc>
                <a:spcPct val="170000"/>
              </a:lnSpc>
            </a:pPr>
            <a:r>
              <a:rPr lang="it-IT" sz="1800" b="1" dirty="0"/>
              <a:t>continuità</a:t>
            </a:r>
            <a:r>
              <a:rPr lang="it-IT" sz="1800" dirty="0"/>
              <a:t>: il carico non dev</a:t>
            </a:r>
            <a:r>
              <a:rPr lang="it-IT" dirty="0"/>
              <a:t>e</a:t>
            </a:r>
            <a:r>
              <a:rPr lang="it-IT" sz="1800" dirty="0"/>
              <a:t> essere soggetto ad interruzioni prolungate e non programmate</a:t>
            </a:r>
          </a:p>
          <a:p>
            <a:pPr lvl="0">
              <a:lnSpc>
                <a:spcPct val="170000"/>
              </a:lnSpc>
            </a:pPr>
            <a:r>
              <a:rPr lang="it-IT" sz="1800" b="1" dirty="0"/>
              <a:t>progressività</a:t>
            </a:r>
            <a:r>
              <a:rPr lang="it-IT" sz="1800" dirty="0"/>
              <a:t>: il carico deve crescere progressivamente in tutte le sue componenti</a:t>
            </a:r>
          </a:p>
          <a:p>
            <a:pPr lvl="0">
              <a:lnSpc>
                <a:spcPct val="170000"/>
              </a:lnSpc>
            </a:pPr>
            <a:r>
              <a:rPr lang="it-IT" sz="1800" b="1" dirty="0"/>
              <a:t>Unità carico/recupero</a:t>
            </a:r>
            <a:r>
              <a:rPr lang="it-IT" sz="1800" dirty="0"/>
              <a:t>: i </a:t>
            </a:r>
            <a:r>
              <a:rPr lang="it-IT" sz="1800" u="sng" dirty="0">
                <a:hlinkClick r:id="rId2"/>
              </a:rPr>
              <a:t>recuperi</a:t>
            </a:r>
            <a:r>
              <a:rPr lang="it-IT" sz="1800" dirty="0"/>
              <a:t> devono essere attentamente dosati e non tralasciati</a:t>
            </a:r>
          </a:p>
        </p:txBody>
      </p:sp>
      <p:sp>
        <p:nvSpPr>
          <p:cNvPr id="3" name="Segnaposto numero diapositiva 2"/>
          <p:cNvSpPr>
            <a:spLocks noGrp="1"/>
          </p:cNvSpPr>
          <p:nvPr>
            <p:ph type="sldNum" sz="quarter" idx="12"/>
          </p:nvPr>
        </p:nvSpPr>
        <p:spPr/>
        <p:txBody>
          <a:bodyPr/>
          <a:lstStyle/>
          <a:p>
            <a:fld id="{B9B2617A-FCB4-443B-8552-DD3D7CDBFDAD}" type="slidenum">
              <a:rPr lang="it-IT" smtClean="0"/>
              <a:pPr/>
              <a:t>44</a:t>
            </a:fld>
            <a:endParaRPr lang="it-IT"/>
          </a:p>
        </p:txBody>
      </p:sp>
      <p:sp>
        <p:nvSpPr>
          <p:cNvPr id="6" name="Segnaposto piè di pagina 7"/>
          <p:cNvSpPr txBox="1">
            <a:spLocks/>
          </p:cNvSpPr>
          <p:nvPr/>
        </p:nvSpPr>
        <p:spPr>
          <a:xfrm>
            <a:off x="6178199" y="6388454"/>
            <a:ext cx="2469073" cy="365125"/>
          </a:xfrm>
          <a:prstGeom prst="rect">
            <a:avLst/>
          </a:prstGeom>
        </p:spPr>
        <p:txBody>
          <a:bodyPr vert="horz" anchor="b"/>
          <a:lstStyle>
            <a:defPPr>
              <a:defRPr lang="it-IT"/>
            </a:defPPr>
            <a:lvl1pPr marL="0" algn="r" defTabSz="914400" rtl="0" eaLnBrk="1" latinLnBrk="0" hangingPunct="1">
              <a:defRPr kumimoji="0"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it-IT" sz="600" dirty="0"/>
          </a:p>
        </p:txBody>
      </p:sp>
      <p:sp>
        <p:nvSpPr>
          <p:cNvPr id="5" name="CasellaDiTesto 4">
            <a:extLst>
              <a:ext uri="{FF2B5EF4-FFF2-40B4-BE49-F238E27FC236}">
                <a16:creationId xmlns:a16="http://schemas.microsoft.com/office/drawing/2014/main" id="{7BAD8683-C1CF-3705-E087-452494D4ED3F}"/>
              </a:ext>
            </a:extLst>
          </p:cNvPr>
          <p:cNvSpPr txBox="1"/>
          <p:nvPr/>
        </p:nvSpPr>
        <p:spPr>
          <a:xfrm>
            <a:off x="4644008" y="6351711"/>
            <a:ext cx="2515672"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a:ln>
                  <a:noFill/>
                </a:ln>
                <a:solidFill>
                  <a:srgbClr val="002060"/>
                </a:solidFill>
                <a:effectLst/>
                <a:uLnTx/>
                <a:uFillTx/>
                <a:latin typeface="Edwardian Script ITC" panose="030303020407070D0804" pitchFamily="66" charset="0"/>
                <a:ea typeface="+mn-ea"/>
                <a:cs typeface="+mn-cs"/>
              </a:rPr>
              <a:t>Letizia Fioravanti</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457200" y="274638"/>
            <a:ext cx="6500113" cy="850106"/>
          </a:xfrm>
        </p:spPr>
        <p:txBody>
          <a:bodyPr/>
          <a:lstStyle/>
          <a:p>
            <a:pPr algn="ctr"/>
            <a:r>
              <a:rPr lang="it-IT" dirty="0">
                <a:solidFill>
                  <a:srgbClr val="FF0000"/>
                </a:solidFill>
              </a:rPr>
              <a:t>Il carico allenante</a:t>
            </a:r>
          </a:p>
        </p:txBody>
      </p:sp>
      <p:sp>
        <p:nvSpPr>
          <p:cNvPr id="2" name="Segnaposto contenuto 1"/>
          <p:cNvSpPr>
            <a:spLocks noGrp="1"/>
          </p:cNvSpPr>
          <p:nvPr>
            <p:ph idx="1"/>
          </p:nvPr>
        </p:nvSpPr>
        <p:spPr>
          <a:xfrm>
            <a:off x="611560" y="1124745"/>
            <a:ext cx="6408712" cy="4569527"/>
          </a:xfrm>
        </p:spPr>
        <p:txBody>
          <a:bodyPr>
            <a:normAutofit fontScale="92500" lnSpcReduction="10000"/>
          </a:bodyPr>
          <a:lstStyle/>
          <a:p>
            <a:pPr lvl="0">
              <a:lnSpc>
                <a:spcPct val="170000"/>
              </a:lnSpc>
            </a:pPr>
            <a:r>
              <a:rPr lang="it-IT" sz="1800" b="1" dirty="0"/>
              <a:t>unità tra carico generale e carico specifico</a:t>
            </a:r>
            <a:r>
              <a:rPr lang="it-IT" sz="1800" dirty="0"/>
              <a:t>: scelta del carico generale sulla base della specializzazione delle tecniche specifiche e dei mezzi di </a:t>
            </a:r>
            <a:r>
              <a:rPr lang="it-IT" sz="1800" u="sng" dirty="0">
                <a:hlinkClick r:id="rId2"/>
              </a:rPr>
              <a:t>allenamento</a:t>
            </a:r>
            <a:r>
              <a:rPr lang="it-IT" sz="1800" dirty="0"/>
              <a:t>.</a:t>
            </a:r>
          </a:p>
          <a:p>
            <a:pPr lvl="0">
              <a:lnSpc>
                <a:spcPct val="170000"/>
              </a:lnSpc>
            </a:pPr>
            <a:r>
              <a:rPr lang="it-IT" sz="1800" b="1" dirty="0"/>
              <a:t>variabilità del carico</a:t>
            </a:r>
            <a:r>
              <a:rPr lang="it-IT" sz="1800" dirty="0"/>
              <a:t>: evitare carichi uniformi e protratti</a:t>
            </a:r>
          </a:p>
          <a:p>
            <a:pPr lvl="0">
              <a:lnSpc>
                <a:spcPct val="170000"/>
              </a:lnSpc>
            </a:pPr>
            <a:r>
              <a:rPr lang="it-IT" sz="1800" b="1" dirty="0"/>
              <a:t>sistematicità</a:t>
            </a:r>
            <a:r>
              <a:rPr lang="it-IT" sz="1800" dirty="0"/>
              <a:t>: le sequenze di allenamento e la frequenza di certe esercitazioni (test compresi) non devono essere casuali</a:t>
            </a:r>
          </a:p>
          <a:p>
            <a:pPr>
              <a:lnSpc>
                <a:spcPct val="170000"/>
              </a:lnSpc>
            </a:pPr>
            <a:r>
              <a:rPr lang="it-IT" sz="1800" b="1" dirty="0"/>
              <a:t>ciclicità</a:t>
            </a:r>
            <a:r>
              <a:rPr lang="it-IT" sz="1800" dirty="0"/>
              <a:t>: per ottimizzare gli adattamenti, i carichi vanno organizzati in periodi con caratteristiche diverse, evitando eccessi di standardizzazione</a:t>
            </a:r>
          </a:p>
        </p:txBody>
      </p:sp>
      <p:sp>
        <p:nvSpPr>
          <p:cNvPr id="3" name="Segnaposto numero diapositiva 2"/>
          <p:cNvSpPr>
            <a:spLocks noGrp="1"/>
          </p:cNvSpPr>
          <p:nvPr>
            <p:ph type="sldNum" sz="quarter" idx="12"/>
          </p:nvPr>
        </p:nvSpPr>
        <p:spPr/>
        <p:txBody>
          <a:bodyPr/>
          <a:lstStyle/>
          <a:p>
            <a:fld id="{B9B2617A-FCB4-443B-8552-DD3D7CDBFDAD}" type="slidenum">
              <a:rPr lang="it-IT" smtClean="0"/>
              <a:pPr/>
              <a:t>45</a:t>
            </a:fld>
            <a:endParaRPr lang="it-IT"/>
          </a:p>
        </p:txBody>
      </p:sp>
      <p:sp>
        <p:nvSpPr>
          <p:cNvPr id="6" name="Segnaposto piè di pagina 7"/>
          <p:cNvSpPr txBox="1">
            <a:spLocks/>
          </p:cNvSpPr>
          <p:nvPr/>
        </p:nvSpPr>
        <p:spPr>
          <a:xfrm>
            <a:off x="6178199" y="6388454"/>
            <a:ext cx="2469073" cy="365125"/>
          </a:xfrm>
          <a:prstGeom prst="rect">
            <a:avLst/>
          </a:prstGeom>
        </p:spPr>
        <p:txBody>
          <a:bodyPr vert="horz" anchor="b"/>
          <a:lstStyle>
            <a:defPPr>
              <a:defRPr lang="it-IT"/>
            </a:defPPr>
            <a:lvl1pPr marL="0" algn="r" defTabSz="914400" rtl="0" eaLnBrk="1" latinLnBrk="0" hangingPunct="1">
              <a:defRPr kumimoji="0"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it-IT" sz="600" dirty="0"/>
          </a:p>
        </p:txBody>
      </p:sp>
      <p:sp>
        <p:nvSpPr>
          <p:cNvPr id="5" name="CasellaDiTesto 4">
            <a:extLst>
              <a:ext uri="{FF2B5EF4-FFF2-40B4-BE49-F238E27FC236}">
                <a16:creationId xmlns:a16="http://schemas.microsoft.com/office/drawing/2014/main" id="{73AA40AA-D6FB-6637-A46A-F2A6CBBC3BC9}"/>
              </a:ext>
            </a:extLst>
          </p:cNvPr>
          <p:cNvSpPr txBox="1"/>
          <p:nvPr/>
        </p:nvSpPr>
        <p:spPr>
          <a:xfrm>
            <a:off x="4644008" y="6351711"/>
            <a:ext cx="2515672"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a:ln>
                  <a:noFill/>
                </a:ln>
                <a:solidFill>
                  <a:srgbClr val="002060"/>
                </a:solidFill>
                <a:effectLst/>
                <a:uLnTx/>
                <a:uFillTx/>
                <a:latin typeface="Edwardian Script ITC" panose="030303020407070D0804" pitchFamily="66" charset="0"/>
                <a:ea typeface="+mn-ea"/>
                <a:cs typeface="+mn-cs"/>
              </a:rPr>
              <a:t>Letizia Fioravanti</a:t>
            </a:r>
          </a:p>
        </p:txBody>
      </p:sp>
    </p:spTree>
    <p:extLst>
      <p:ext uri="{BB962C8B-B14F-4D97-AF65-F5344CB8AC3E}">
        <p14:creationId xmlns:p14="http://schemas.microsoft.com/office/powerpoint/2010/main" val="5232354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467545" y="609600"/>
            <a:ext cx="6347714" cy="787653"/>
          </a:xfrm>
        </p:spPr>
        <p:txBody>
          <a:bodyPr>
            <a:normAutofit/>
          </a:bodyPr>
          <a:lstStyle/>
          <a:p>
            <a:pPr algn="ctr"/>
            <a:r>
              <a:rPr lang="it-IT" sz="3600" dirty="0">
                <a:solidFill>
                  <a:srgbClr val="FF0000"/>
                </a:solidFill>
              </a:rPr>
              <a:t>L’ ALLENAMENTO DELLA F MAX</a:t>
            </a:r>
          </a:p>
        </p:txBody>
      </p:sp>
      <p:sp>
        <p:nvSpPr>
          <p:cNvPr id="2" name="Segnaposto contenuto 1"/>
          <p:cNvSpPr>
            <a:spLocks noGrp="1"/>
          </p:cNvSpPr>
          <p:nvPr>
            <p:ph idx="1"/>
          </p:nvPr>
        </p:nvSpPr>
        <p:spPr>
          <a:xfrm>
            <a:off x="467544" y="1397253"/>
            <a:ext cx="6347714" cy="4297020"/>
          </a:xfrm>
        </p:spPr>
        <p:txBody>
          <a:bodyPr>
            <a:normAutofit/>
          </a:bodyPr>
          <a:lstStyle/>
          <a:p>
            <a:pPr>
              <a:lnSpc>
                <a:spcPct val="150000"/>
              </a:lnSpc>
            </a:pPr>
            <a:r>
              <a:rPr lang="it-IT" dirty="0"/>
              <a:t>tensioni muscolari da elevate a massime (</a:t>
            </a:r>
            <a:r>
              <a:rPr lang="it-IT" dirty="0">
                <a:solidFill>
                  <a:srgbClr val="0070C0"/>
                </a:solidFill>
              </a:rPr>
              <a:t>oltre il 70%)</a:t>
            </a:r>
          </a:p>
          <a:p>
            <a:pPr>
              <a:lnSpc>
                <a:spcPct val="150000"/>
              </a:lnSpc>
            </a:pPr>
            <a:r>
              <a:rPr lang="it-IT" dirty="0"/>
              <a:t>elevata rapidità di contrazione</a:t>
            </a:r>
          </a:p>
          <a:p>
            <a:pPr>
              <a:lnSpc>
                <a:spcPct val="150000"/>
              </a:lnSpc>
            </a:pPr>
            <a:r>
              <a:rPr lang="it-IT" dirty="0"/>
              <a:t>durata ottimale della tensione</a:t>
            </a:r>
          </a:p>
          <a:p>
            <a:pPr>
              <a:lnSpc>
                <a:spcPct val="150000"/>
              </a:lnSpc>
            </a:pPr>
            <a:r>
              <a:rPr lang="it-IT" dirty="0"/>
              <a:t>numero sufficiente di ripetizioni per serie o per allenamento</a:t>
            </a:r>
          </a:p>
          <a:p>
            <a:pPr marL="109728" indent="0" algn="ctr">
              <a:lnSpc>
                <a:spcPct val="150000"/>
              </a:lnSpc>
              <a:buNone/>
            </a:pPr>
            <a:r>
              <a:rPr lang="it-IT" dirty="0">
                <a:solidFill>
                  <a:srgbClr val="0070C0"/>
                </a:solidFill>
              </a:rPr>
              <a:t>Bisogna considerare che per avere uno stress allenante dobbiamo finire l’ultima serie in condizione da non poterne fare altre</a:t>
            </a:r>
          </a:p>
        </p:txBody>
      </p:sp>
      <p:sp>
        <p:nvSpPr>
          <p:cNvPr id="3" name="Segnaposto numero diapositiva 2"/>
          <p:cNvSpPr>
            <a:spLocks noGrp="1"/>
          </p:cNvSpPr>
          <p:nvPr>
            <p:ph type="sldNum" sz="quarter" idx="12"/>
          </p:nvPr>
        </p:nvSpPr>
        <p:spPr/>
        <p:txBody>
          <a:bodyPr/>
          <a:lstStyle/>
          <a:p>
            <a:fld id="{B9B2617A-FCB4-443B-8552-DD3D7CDBFDAD}" type="slidenum">
              <a:rPr lang="it-IT" smtClean="0"/>
              <a:pPr/>
              <a:t>46</a:t>
            </a:fld>
            <a:endParaRPr lang="it-IT"/>
          </a:p>
        </p:txBody>
      </p:sp>
      <p:sp>
        <p:nvSpPr>
          <p:cNvPr id="6" name="Segnaposto piè di pagina 7"/>
          <p:cNvSpPr txBox="1">
            <a:spLocks/>
          </p:cNvSpPr>
          <p:nvPr/>
        </p:nvSpPr>
        <p:spPr>
          <a:xfrm>
            <a:off x="6178199" y="6388454"/>
            <a:ext cx="2469073" cy="365125"/>
          </a:xfrm>
          <a:prstGeom prst="rect">
            <a:avLst/>
          </a:prstGeom>
        </p:spPr>
        <p:txBody>
          <a:bodyPr vert="horz" anchor="b"/>
          <a:lstStyle>
            <a:defPPr>
              <a:defRPr lang="it-IT"/>
            </a:defPPr>
            <a:lvl1pPr marL="0" algn="r" defTabSz="914400" rtl="0" eaLnBrk="1" latinLnBrk="0" hangingPunct="1">
              <a:defRPr kumimoji="0"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it-IT" sz="600" dirty="0"/>
              <a:t>.</a:t>
            </a:r>
          </a:p>
        </p:txBody>
      </p:sp>
      <p:sp>
        <p:nvSpPr>
          <p:cNvPr id="5" name="CasellaDiTesto 4">
            <a:extLst>
              <a:ext uri="{FF2B5EF4-FFF2-40B4-BE49-F238E27FC236}">
                <a16:creationId xmlns:a16="http://schemas.microsoft.com/office/drawing/2014/main" id="{933CF922-F768-1B21-CBB1-EC934FA4F32E}"/>
              </a:ext>
            </a:extLst>
          </p:cNvPr>
          <p:cNvSpPr txBox="1"/>
          <p:nvPr/>
        </p:nvSpPr>
        <p:spPr>
          <a:xfrm>
            <a:off x="4644008" y="6351711"/>
            <a:ext cx="2515672"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a:ln>
                  <a:noFill/>
                </a:ln>
                <a:solidFill>
                  <a:srgbClr val="002060"/>
                </a:solidFill>
                <a:effectLst/>
                <a:uLnTx/>
                <a:uFillTx/>
                <a:latin typeface="Edwardian Script ITC" panose="030303020407070D0804" pitchFamily="66" charset="0"/>
                <a:ea typeface="+mn-ea"/>
                <a:cs typeface="+mn-cs"/>
              </a:rPr>
              <a:t>Letizia Fioravanti</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normAutofit fontScale="90000"/>
          </a:bodyPr>
          <a:lstStyle/>
          <a:p>
            <a:pPr algn="ctr"/>
            <a:r>
              <a:rPr lang="it-IT" dirty="0">
                <a:solidFill>
                  <a:srgbClr val="FF0000"/>
                </a:solidFill>
              </a:rPr>
              <a:t>Requisiti di base per</a:t>
            </a:r>
            <a:br>
              <a:rPr lang="it-IT" dirty="0">
                <a:solidFill>
                  <a:srgbClr val="FF0000"/>
                </a:solidFill>
              </a:rPr>
            </a:br>
            <a:r>
              <a:rPr lang="it-IT" dirty="0">
                <a:solidFill>
                  <a:srgbClr val="FF0000"/>
                </a:solidFill>
              </a:rPr>
              <a:t>affrontare il lavoro sulla f max</a:t>
            </a:r>
          </a:p>
        </p:txBody>
      </p:sp>
      <p:sp>
        <p:nvSpPr>
          <p:cNvPr id="2" name="Segnaposto contenuto 1"/>
          <p:cNvSpPr>
            <a:spLocks noGrp="1"/>
          </p:cNvSpPr>
          <p:nvPr>
            <p:ph idx="1"/>
          </p:nvPr>
        </p:nvSpPr>
        <p:spPr>
          <a:xfrm>
            <a:off x="457200" y="2132857"/>
            <a:ext cx="6995120" cy="2952328"/>
          </a:xfrm>
        </p:spPr>
        <p:txBody>
          <a:bodyPr>
            <a:normAutofit fontScale="85000" lnSpcReduction="10000"/>
          </a:bodyPr>
          <a:lstStyle/>
          <a:p>
            <a:pPr>
              <a:lnSpc>
                <a:spcPct val="150000"/>
              </a:lnSpc>
            </a:pPr>
            <a:r>
              <a:rPr lang="it-IT" sz="4000" dirty="0"/>
              <a:t>maturazione fisica</a:t>
            </a:r>
          </a:p>
          <a:p>
            <a:pPr>
              <a:lnSpc>
                <a:spcPct val="150000"/>
              </a:lnSpc>
            </a:pPr>
            <a:r>
              <a:rPr lang="it-IT" sz="4000" dirty="0"/>
              <a:t>buona preparazione generale</a:t>
            </a:r>
          </a:p>
          <a:p>
            <a:pPr>
              <a:lnSpc>
                <a:spcPct val="150000"/>
              </a:lnSpc>
            </a:pPr>
            <a:r>
              <a:rPr lang="it-IT" sz="4000" dirty="0"/>
              <a:t>buon equilibrio </a:t>
            </a:r>
            <a:r>
              <a:rPr lang="it-IT" sz="4000" dirty="0" err="1"/>
              <a:t>artro</a:t>
            </a:r>
            <a:r>
              <a:rPr lang="it-IT" sz="4000" dirty="0"/>
              <a:t>-muscolare</a:t>
            </a:r>
            <a:r>
              <a:rPr lang="it-IT" dirty="0"/>
              <a:t>.</a:t>
            </a:r>
          </a:p>
          <a:p>
            <a:endParaRPr lang="it-IT" dirty="0"/>
          </a:p>
        </p:txBody>
      </p:sp>
      <p:sp>
        <p:nvSpPr>
          <p:cNvPr id="3" name="Segnaposto numero diapositiva 2"/>
          <p:cNvSpPr>
            <a:spLocks noGrp="1"/>
          </p:cNvSpPr>
          <p:nvPr>
            <p:ph type="sldNum" sz="quarter" idx="12"/>
          </p:nvPr>
        </p:nvSpPr>
        <p:spPr/>
        <p:txBody>
          <a:bodyPr/>
          <a:lstStyle/>
          <a:p>
            <a:fld id="{B9B2617A-FCB4-443B-8552-DD3D7CDBFDAD}" type="slidenum">
              <a:rPr lang="it-IT" smtClean="0"/>
              <a:pPr/>
              <a:t>47</a:t>
            </a:fld>
            <a:endParaRPr lang="it-IT"/>
          </a:p>
        </p:txBody>
      </p:sp>
      <p:sp>
        <p:nvSpPr>
          <p:cNvPr id="6" name="Segnaposto piè di pagina 7"/>
          <p:cNvSpPr txBox="1">
            <a:spLocks/>
          </p:cNvSpPr>
          <p:nvPr/>
        </p:nvSpPr>
        <p:spPr>
          <a:xfrm>
            <a:off x="6178199" y="6388454"/>
            <a:ext cx="2469073" cy="365125"/>
          </a:xfrm>
          <a:prstGeom prst="rect">
            <a:avLst/>
          </a:prstGeom>
        </p:spPr>
        <p:txBody>
          <a:bodyPr vert="horz" anchor="b"/>
          <a:lstStyle>
            <a:defPPr>
              <a:defRPr lang="it-IT"/>
            </a:defPPr>
            <a:lvl1pPr marL="0" algn="r" defTabSz="914400" rtl="0" eaLnBrk="1" latinLnBrk="0" hangingPunct="1">
              <a:defRPr kumimoji="0"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it-IT" sz="600" dirty="0"/>
              <a:t>.</a:t>
            </a:r>
          </a:p>
        </p:txBody>
      </p:sp>
      <p:sp>
        <p:nvSpPr>
          <p:cNvPr id="5" name="CasellaDiTesto 4">
            <a:extLst>
              <a:ext uri="{FF2B5EF4-FFF2-40B4-BE49-F238E27FC236}">
                <a16:creationId xmlns:a16="http://schemas.microsoft.com/office/drawing/2014/main" id="{8CC1542C-13FD-970E-3388-200043066C1C}"/>
              </a:ext>
            </a:extLst>
          </p:cNvPr>
          <p:cNvSpPr txBox="1"/>
          <p:nvPr/>
        </p:nvSpPr>
        <p:spPr>
          <a:xfrm>
            <a:off x="4644008" y="6351711"/>
            <a:ext cx="2515672"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a:ln>
                  <a:noFill/>
                </a:ln>
                <a:solidFill>
                  <a:srgbClr val="002060"/>
                </a:solidFill>
                <a:effectLst/>
                <a:uLnTx/>
                <a:uFillTx/>
                <a:latin typeface="Edwardian Script ITC" panose="030303020407070D0804" pitchFamily="66" charset="0"/>
                <a:ea typeface="+mn-ea"/>
                <a:cs typeface="+mn-cs"/>
              </a:rPr>
              <a:t>Letizia Fioravanti</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normAutofit/>
          </a:bodyPr>
          <a:lstStyle/>
          <a:p>
            <a:pPr algn="ctr"/>
            <a:r>
              <a:rPr lang="it-IT" dirty="0">
                <a:solidFill>
                  <a:srgbClr val="FF0000"/>
                </a:solidFill>
              </a:rPr>
              <a:t>MEZZI E METODI</a:t>
            </a:r>
          </a:p>
        </p:txBody>
      </p:sp>
      <p:sp>
        <p:nvSpPr>
          <p:cNvPr id="2" name="Segnaposto contenuto 1"/>
          <p:cNvSpPr>
            <a:spLocks noGrp="1"/>
          </p:cNvSpPr>
          <p:nvPr>
            <p:ph idx="1"/>
          </p:nvPr>
        </p:nvSpPr>
        <p:spPr/>
        <p:txBody>
          <a:bodyPr>
            <a:normAutofit fontScale="62500" lnSpcReduction="20000"/>
          </a:bodyPr>
          <a:lstStyle/>
          <a:p>
            <a:pPr>
              <a:lnSpc>
                <a:spcPct val="150000"/>
              </a:lnSpc>
            </a:pPr>
            <a:r>
              <a:rPr lang="it-IT" sz="4100" dirty="0"/>
              <a:t>Carichi dinamici superanti (concentrici)</a:t>
            </a:r>
          </a:p>
          <a:p>
            <a:pPr>
              <a:lnSpc>
                <a:spcPct val="150000"/>
              </a:lnSpc>
            </a:pPr>
            <a:r>
              <a:rPr lang="it-IT" sz="4100" dirty="0"/>
              <a:t>Carichi dinamici cedenti (eccentrici)</a:t>
            </a:r>
          </a:p>
          <a:p>
            <a:pPr>
              <a:lnSpc>
                <a:spcPct val="150000"/>
              </a:lnSpc>
            </a:pPr>
            <a:r>
              <a:rPr lang="it-IT" sz="4100" dirty="0"/>
              <a:t>Carichi isometrici</a:t>
            </a:r>
          </a:p>
          <a:p>
            <a:pPr>
              <a:lnSpc>
                <a:spcPct val="150000"/>
              </a:lnSpc>
            </a:pPr>
            <a:r>
              <a:rPr lang="it-IT" sz="4100" dirty="0"/>
              <a:t>Carichi isocinetici</a:t>
            </a:r>
          </a:p>
          <a:p>
            <a:endParaRPr lang="it-IT" dirty="0"/>
          </a:p>
        </p:txBody>
      </p:sp>
      <p:sp>
        <p:nvSpPr>
          <p:cNvPr id="3" name="Segnaposto numero diapositiva 2"/>
          <p:cNvSpPr>
            <a:spLocks noGrp="1"/>
          </p:cNvSpPr>
          <p:nvPr>
            <p:ph type="sldNum" sz="quarter" idx="12"/>
          </p:nvPr>
        </p:nvSpPr>
        <p:spPr/>
        <p:txBody>
          <a:bodyPr/>
          <a:lstStyle/>
          <a:p>
            <a:fld id="{B9B2617A-FCB4-443B-8552-DD3D7CDBFDAD}" type="slidenum">
              <a:rPr lang="it-IT" smtClean="0"/>
              <a:pPr/>
              <a:t>48</a:t>
            </a:fld>
            <a:endParaRPr lang="it-IT"/>
          </a:p>
        </p:txBody>
      </p:sp>
      <p:sp>
        <p:nvSpPr>
          <p:cNvPr id="6" name="Segnaposto piè di pagina 7"/>
          <p:cNvSpPr txBox="1">
            <a:spLocks/>
          </p:cNvSpPr>
          <p:nvPr/>
        </p:nvSpPr>
        <p:spPr>
          <a:xfrm>
            <a:off x="6178199" y="6388454"/>
            <a:ext cx="2469073" cy="365125"/>
          </a:xfrm>
          <a:prstGeom prst="rect">
            <a:avLst/>
          </a:prstGeom>
        </p:spPr>
        <p:txBody>
          <a:bodyPr vert="horz" anchor="b"/>
          <a:lstStyle>
            <a:defPPr>
              <a:defRPr lang="it-IT"/>
            </a:defPPr>
            <a:lvl1pPr marL="0" algn="r" defTabSz="914400" rtl="0" eaLnBrk="1" latinLnBrk="0" hangingPunct="1">
              <a:defRPr kumimoji="0"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it-IT" sz="600" dirty="0"/>
          </a:p>
        </p:txBody>
      </p:sp>
      <p:sp>
        <p:nvSpPr>
          <p:cNvPr id="5" name="CasellaDiTesto 4">
            <a:extLst>
              <a:ext uri="{FF2B5EF4-FFF2-40B4-BE49-F238E27FC236}">
                <a16:creationId xmlns:a16="http://schemas.microsoft.com/office/drawing/2014/main" id="{B6FA7550-8E85-0B9A-3E64-5BD7FC0F1929}"/>
              </a:ext>
            </a:extLst>
          </p:cNvPr>
          <p:cNvSpPr txBox="1"/>
          <p:nvPr/>
        </p:nvSpPr>
        <p:spPr>
          <a:xfrm>
            <a:off x="4644008" y="6351711"/>
            <a:ext cx="2515672"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a:ln>
                  <a:noFill/>
                </a:ln>
                <a:solidFill>
                  <a:srgbClr val="002060"/>
                </a:solidFill>
                <a:effectLst/>
                <a:uLnTx/>
                <a:uFillTx/>
                <a:latin typeface="Edwardian Script ITC" panose="030303020407070D0804" pitchFamily="66" charset="0"/>
                <a:ea typeface="+mn-ea"/>
                <a:cs typeface="+mn-cs"/>
              </a:rPr>
              <a:t>Letizia Fioravanti</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pPr algn="ctr"/>
            <a:r>
              <a:rPr lang="it-IT" dirty="0">
                <a:solidFill>
                  <a:srgbClr val="FF0000"/>
                </a:solidFill>
              </a:rPr>
              <a:t>F max</a:t>
            </a:r>
          </a:p>
        </p:txBody>
      </p:sp>
      <p:sp>
        <p:nvSpPr>
          <p:cNvPr id="2" name="Segnaposto contenuto 1"/>
          <p:cNvSpPr>
            <a:spLocks noGrp="1"/>
          </p:cNvSpPr>
          <p:nvPr>
            <p:ph idx="1"/>
          </p:nvPr>
        </p:nvSpPr>
        <p:spPr>
          <a:xfrm>
            <a:off x="457200" y="1268760"/>
            <a:ext cx="6763893" cy="4525963"/>
          </a:xfrm>
        </p:spPr>
        <p:txBody>
          <a:bodyPr>
            <a:normAutofit lnSpcReduction="10000"/>
          </a:bodyPr>
          <a:lstStyle/>
          <a:p>
            <a:pPr>
              <a:lnSpc>
                <a:spcPct val="170000"/>
              </a:lnSpc>
            </a:pPr>
            <a:r>
              <a:rPr lang="it-IT" b="1" dirty="0"/>
              <a:t>carico preliminare </a:t>
            </a:r>
            <a:r>
              <a:rPr lang="it-IT" dirty="0"/>
              <a:t>con esercizi generali e specifici (di minore intensità). </a:t>
            </a:r>
          </a:p>
          <a:p>
            <a:pPr>
              <a:lnSpc>
                <a:spcPct val="170000"/>
              </a:lnSpc>
            </a:pPr>
            <a:r>
              <a:rPr lang="it-IT" b="1" dirty="0"/>
              <a:t>48 ore di pausa tra le sedute</a:t>
            </a:r>
            <a:r>
              <a:rPr lang="it-IT" dirty="0"/>
              <a:t>, oppure si potrà alternare il lavoro dei diversi distretti muscolari.</a:t>
            </a:r>
            <a:r>
              <a:rPr lang="it-IT" b="1" dirty="0"/>
              <a:t> </a:t>
            </a:r>
          </a:p>
          <a:p>
            <a:pPr>
              <a:lnSpc>
                <a:spcPct val="170000"/>
              </a:lnSpc>
            </a:pPr>
            <a:r>
              <a:rPr lang="it-IT" b="1" dirty="0"/>
              <a:t>adeguato riscaldamento</a:t>
            </a:r>
            <a:r>
              <a:rPr lang="it-IT" u="sng" dirty="0"/>
              <a:t> </a:t>
            </a:r>
            <a:r>
              <a:rPr lang="it-IT" dirty="0"/>
              <a:t>che sarà suddiviso in una parte generale (</a:t>
            </a:r>
            <a:r>
              <a:rPr lang="it-IT" i="1" dirty="0"/>
              <a:t>grandi sistemi)</a:t>
            </a:r>
            <a:r>
              <a:rPr lang="it-IT" dirty="0"/>
              <a:t> seguita da un lavoro specifico </a:t>
            </a:r>
            <a:r>
              <a:rPr lang="it-IT" i="1" dirty="0"/>
              <a:t>(1/2 serie specifiche con carichi bassi).</a:t>
            </a:r>
            <a:endParaRPr lang="it-IT" dirty="0"/>
          </a:p>
          <a:p>
            <a:pPr>
              <a:lnSpc>
                <a:spcPct val="170000"/>
              </a:lnSpc>
            </a:pPr>
            <a:r>
              <a:rPr lang="it-IT" b="1" dirty="0"/>
              <a:t>stretching</a:t>
            </a:r>
            <a:r>
              <a:rPr lang="it-IT" dirty="0"/>
              <a:t> prima, durante e dopo la seduta: di riscaldamento (prima) e di rilassamento (dopo)</a:t>
            </a:r>
          </a:p>
        </p:txBody>
      </p:sp>
      <p:sp>
        <p:nvSpPr>
          <p:cNvPr id="3" name="Segnaposto numero diapositiva 2"/>
          <p:cNvSpPr>
            <a:spLocks noGrp="1"/>
          </p:cNvSpPr>
          <p:nvPr>
            <p:ph type="sldNum" sz="quarter" idx="12"/>
          </p:nvPr>
        </p:nvSpPr>
        <p:spPr/>
        <p:txBody>
          <a:bodyPr/>
          <a:lstStyle/>
          <a:p>
            <a:fld id="{B9B2617A-FCB4-443B-8552-DD3D7CDBFDAD}" type="slidenum">
              <a:rPr lang="it-IT" smtClean="0"/>
              <a:pPr/>
              <a:t>49</a:t>
            </a:fld>
            <a:endParaRPr lang="it-IT"/>
          </a:p>
        </p:txBody>
      </p:sp>
      <p:sp>
        <p:nvSpPr>
          <p:cNvPr id="6" name="Segnaposto piè di pagina 7"/>
          <p:cNvSpPr txBox="1">
            <a:spLocks/>
          </p:cNvSpPr>
          <p:nvPr/>
        </p:nvSpPr>
        <p:spPr>
          <a:xfrm>
            <a:off x="6178199" y="6388454"/>
            <a:ext cx="2469073" cy="365125"/>
          </a:xfrm>
          <a:prstGeom prst="rect">
            <a:avLst/>
          </a:prstGeom>
        </p:spPr>
        <p:txBody>
          <a:bodyPr vert="horz" anchor="b"/>
          <a:lstStyle>
            <a:defPPr>
              <a:defRPr lang="it-IT"/>
            </a:defPPr>
            <a:lvl1pPr marL="0" algn="r" defTabSz="914400" rtl="0" eaLnBrk="1" latinLnBrk="0" hangingPunct="1">
              <a:defRPr kumimoji="0"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it-IT" sz="600" dirty="0"/>
          </a:p>
        </p:txBody>
      </p:sp>
      <p:sp>
        <p:nvSpPr>
          <p:cNvPr id="5" name="CasellaDiTesto 4">
            <a:extLst>
              <a:ext uri="{FF2B5EF4-FFF2-40B4-BE49-F238E27FC236}">
                <a16:creationId xmlns:a16="http://schemas.microsoft.com/office/drawing/2014/main" id="{4A161DC5-01EC-96BE-5034-F643220C7CC2}"/>
              </a:ext>
            </a:extLst>
          </p:cNvPr>
          <p:cNvSpPr txBox="1"/>
          <p:nvPr/>
        </p:nvSpPr>
        <p:spPr>
          <a:xfrm>
            <a:off x="4644008" y="6351711"/>
            <a:ext cx="2515672"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a:ln>
                  <a:noFill/>
                </a:ln>
                <a:solidFill>
                  <a:srgbClr val="002060"/>
                </a:solidFill>
                <a:effectLst/>
                <a:uLnTx/>
                <a:uFillTx/>
                <a:latin typeface="Edwardian Script ITC" panose="030303020407070D0804" pitchFamily="66" charset="0"/>
                <a:ea typeface="+mn-ea"/>
                <a:cs typeface="+mn-cs"/>
              </a:rPr>
              <a:t>Letizia Fioravanti</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pPr algn="ctr"/>
            <a:r>
              <a:rPr lang="it-IT" dirty="0">
                <a:solidFill>
                  <a:srgbClr val="FF0000"/>
                </a:solidFill>
              </a:rPr>
              <a:t>Capacità psichiche</a:t>
            </a:r>
          </a:p>
        </p:txBody>
      </p:sp>
      <p:sp>
        <p:nvSpPr>
          <p:cNvPr id="2" name="Segnaposto contenuto 1"/>
          <p:cNvSpPr>
            <a:spLocks noGrp="1"/>
          </p:cNvSpPr>
          <p:nvPr>
            <p:ph idx="1"/>
          </p:nvPr>
        </p:nvSpPr>
        <p:spPr>
          <a:xfrm>
            <a:off x="628057" y="2160590"/>
            <a:ext cx="6347714" cy="3880773"/>
          </a:xfrm>
        </p:spPr>
        <p:txBody>
          <a:bodyPr>
            <a:normAutofit/>
          </a:bodyPr>
          <a:lstStyle/>
          <a:p>
            <a:pPr marL="109728" indent="0">
              <a:buNone/>
            </a:pPr>
            <a:r>
              <a:rPr lang="it-IT" dirty="0"/>
              <a:t>Vi sono inoltre nella pratica sportiva le cosiddette </a:t>
            </a:r>
          </a:p>
          <a:p>
            <a:pPr marL="109728" indent="0">
              <a:buNone/>
            </a:pPr>
            <a:r>
              <a:rPr lang="it-IT" b="1" dirty="0"/>
              <a:t>Capacità psichiche</a:t>
            </a:r>
            <a:r>
              <a:rPr lang="it-IT" dirty="0"/>
              <a:t> :</a:t>
            </a:r>
          </a:p>
          <a:p>
            <a:r>
              <a:rPr lang="it-IT" dirty="0"/>
              <a:t>sicurezza, </a:t>
            </a:r>
          </a:p>
          <a:p>
            <a:r>
              <a:rPr lang="it-IT" dirty="0"/>
              <a:t>autostima, </a:t>
            </a:r>
          </a:p>
          <a:p>
            <a:r>
              <a:rPr lang="it-IT" dirty="0"/>
              <a:t>sociali, </a:t>
            </a:r>
          </a:p>
          <a:p>
            <a:r>
              <a:rPr lang="it-IT" dirty="0"/>
              <a:t>tecnico-cognitive </a:t>
            </a:r>
          </a:p>
          <a:p>
            <a:r>
              <a:rPr lang="it-IT" dirty="0"/>
              <a:t>predisposizione, </a:t>
            </a:r>
          </a:p>
          <a:p>
            <a:r>
              <a:rPr lang="it-IT" dirty="0"/>
              <a:t>fattori costituzionali e </a:t>
            </a:r>
          </a:p>
          <a:p>
            <a:r>
              <a:rPr lang="it-IT" dirty="0"/>
              <a:t>salute</a:t>
            </a:r>
          </a:p>
        </p:txBody>
      </p:sp>
      <p:sp>
        <p:nvSpPr>
          <p:cNvPr id="3" name="Segnaposto numero diapositiva 2"/>
          <p:cNvSpPr>
            <a:spLocks noGrp="1"/>
          </p:cNvSpPr>
          <p:nvPr>
            <p:ph type="sldNum" sz="quarter" idx="12"/>
          </p:nvPr>
        </p:nvSpPr>
        <p:spPr/>
        <p:txBody>
          <a:bodyPr/>
          <a:lstStyle/>
          <a:p>
            <a:fld id="{B9B2617A-FCB4-443B-8552-DD3D7CDBFDAD}" type="slidenum">
              <a:rPr lang="it-IT" smtClean="0"/>
              <a:pPr/>
              <a:t>5</a:t>
            </a:fld>
            <a:endParaRPr lang="it-IT"/>
          </a:p>
        </p:txBody>
      </p:sp>
      <p:sp>
        <p:nvSpPr>
          <p:cNvPr id="6" name="Segnaposto piè di pagina 7"/>
          <p:cNvSpPr txBox="1">
            <a:spLocks/>
          </p:cNvSpPr>
          <p:nvPr/>
        </p:nvSpPr>
        <p:spPr>
          <a:xfrm>
            <a:off x="6228184" y="6406488"/>
            <a:ext cx="2469073" cy="365125"/>
          </a:xfrm>
          <a:prstGeom prst="rect">
            <a:avLst/>
          </a:prstGeom>
        </p:spPr>
        <p:txBody>
          <a:bodyPr vert="horz" anchor="b"/>
          <a:lstStyle>
            <a:defPPr>
              <a:defRPr lang="it-IT"/>
            </a:defPPr>
            <a:lvl1pPr marL="0" algn="r" defTabSz="914400" rtl="0" eaLnBrk="1" latinLnBrk="0" hangingPunct="1">
              <a:defRPr kumimoji="0"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it-IT" sz="600" dirty="0"/>
          </a:p>
        </p:txBody>
      </p:sp>
      <p:sp>
        <p:nvSpPr>
          <p:cNvPr id="7" name="CasellaDiTesto 6">
            <a:extLst>
              <a:ext uri="{FF2B5EF4-FFF2-40B4-BE49-F238E27FC236}">
                <a16:creationId xmlns:a16="http://schemas.microsoft.com/office/drawing/2014/main" id="{E74A8509-EEB4-B6E3-D05E-DB7AC737831C}"/>
              </a:ext>
            </a:extLst>
          </p:cNvPr>
          <p:cNvSpPr txBox="1"/>
          <p:nvPr/>
        </p:nvSpPr>
        <p:spPr>
          <a:xfrm>
            <a:off x="4644008" y="6444044"/>
            <a:ext cx="2227640" cy="461665"/>
          </a:xfrm>
          <a:prstGeom prst="rect">
            <a:avLst/>
          </a:prstGeom>
          <a:noFill/>
        </p:spPr>
        <p:txBody>
          <a:bodyPr wrap="square">
            <a:spAutoFit/>
          </a:bodyPr>
          <a:lstStyle/>
          <a:p>
            <a:pPr lvl="0" algn="ctr"/>
            <a:r>
              <a:rPr lang="it-IT" sz="2400" dirty="0">
                <a:solidFill>
                  <a:srgbClr val="002060"/>
                </a:solidFill>
                <a:latin typeface="Edwardian Script ITC" panose="030303020407070D0804" pitchFamily="66" charset="0"/>
              </a:rPr>
              <a:t>Letizia Fioravanti</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pPr algn="ctr"/>
            <a:r>
              <a:rPr lang="it-IT" dirty="0">
                <a:solidFill>
                  <a:srgbClr val="FF0000"/>
                </a:solidFill>
              </a:rPr>
              <a:t>RITMO RESPIRATORIO</a:t>
            </a:r>
          </a:p>
        </p:txBody>
      </p:sp>
      <p:sp>
        <p:nvSpPr>
          <p:cNvPr id="2" name="Segnaposto contenuto 1"/>
          <p:cNvSpPr>
            <a:spLocks noGrp="1"/>
          </p:cNvSpPr>
          <p:nvPr>
            <p:ph idx="1"/>
          </p:nvPr>
        </p:nvSpPr>
        <p:spPr>
          <a:xfrm>
            <a:off x="609599" y="2160591"/>
            <a:ext cx="6347714" cy="3356642"/>
          </a:xfrm>
        </p:spPr>
        <p:txBody>
          <a:bodyPr/>
          <a:lstStyle/>
          <a:p>
            <a:pPr>
              <a:lnSpc>
                <a:spcPct val="150000"/>
              </a:lnSpc>
              <a:buNone/>
            </a:pPr>
            <a:r>
              <a:rPr lang="it-IT" dirty="0"/>
              <a:t>1. Inspirare prima dello sforzo</a:t>
            </a:r>
          </a:p>
          <a:p>
            <a:pPr>
              <a:lnSpc>
                <a:spcPct val="150000"/>
              </a:lnSpc>
              <a:buNone/>
            </a:pPr>
            <a:r>
              <a:rPr lang="it-IT" dirty="0"/>
              <a:t>2. Espirare mentre il movimento sta terminando.</a:t>
            </a:r>
          </a:p>
          <a:p>
            <a:pPr marL="109728" indent="0">
              <a:lnSpc>
                <a:spcPct val="150000"/>
              </a:lnSpc>
              <a:buNone/>
            </a:pPr>
            <a:r>
              <a:rPr lang="it-IT" dirty="0"/>
              <a:t>Evitare di forzare l’inspirazione, effettuare in apnea la fase del massimo sforzo muscolare.</a:t>
            </a:r>
          </a:p>
          <a:p>
            <a:pPr>
              <a:buNone/>
            </a:pPr>
            <a:endParaRPr lang="it-IT" dirty="0"/>
          </a:p>
          <a:p>
            <a:pPr>
              <a:buNone/>
            </a:pPr>
            <a:endParaRPr lang="it-IT" dirty="0"/>
          </a:p>
        </p:txBody>
      </p:sp>
      <p:sp>
        <p:nvSpPr>
          <p:cNvPr id="3" name="Segnaposto numero diapositiva 2"/>
          <p:cNvSpPr>
            <a:spLocks noGrp="1"/>
          </p:cNvSpPr>
          <p:nvPr>
            <p:ph type="sldNum" sz="quarter" idx="12"/>
          </p:nvPr>
        </p:nvSpPr>
        <p:spPr/>
        <p:txBody>
          <a:bodyPr/>
          <a:lstStyle/>
          <a:p>
            <a:fld id="{B9B2617A-FCB4-443B-8552-DD3D7CDBFDAD}" type="slidenum">
              <a:rPr lang="it-IT" smtClean="0"/>
              <a:pPr/>
              <a:t>50</a:t>
            </a:fld>
            <a:endParaRPr lang="it-IT"/>
          </a:p>
        </p:txBody>
      </p:sp>
      <p:sp>
        <p:nvSpPr>
          <p:cNvPr id="6" name="Segnaposto piè di pagina 7"/>
          <p:cNvSpPr txBox="1">
            <a:spLocks/>
          </p:cNvSpPr>
          <p:nvPr/>
        </p:nvSpPr>
        <p:spPr>
          <a:xfrm>
            <a:off x="6178199" y="6388454"/>
            <a:ext cx="2469073" cy="365125"/>
          </a:xfrm>
          <a:prstGeom prst="rect">
            <a:avLst/>
          </a:prstGeom>
        </p:spPr>
        <p:txBody>
          <a:bodyPr vert="horz" anchor="b"/>
          <a:lstStyle>
            <a:defPPr>
              <a:defRPr lang="it-IT"/>
            </a:defPPr>
            <a:lvl1pPr marL="0" algn="r" defTabSz="914400" rtl="0" eaLnBrk="1" latinLnBrk="0" hangingPunct="1">
              <a:defRPr kumimoji="0"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it-IT" sz="600" dirty="0"/>
          </a:p>
        </p:txBody>
      </p:sp>
      <p:sp>
        <p:nvSpPr>
          <p:cNvPr id="5" name="CasellaDiTesto 4">
            <a:extLst>
              <a:ext uri="{FF2B5EF4-FFF2-40B4-BE49-F238E27FC236}">
                <a16:creationId xmlns:a16="http://schemas.microsoft.com/office/drawing/2014/main" id="{ED3DDE50-A500-51B1-E047-761F52C91574}"/>
              </a:ext>
            </a:extLst>
          </p:cNvPr>
          <p:cNvSpPr txBox="1"/>
          <p:nvPr/>
        </p:nvSpPr>
        <p:spPr>
          <a:xfrm>
            <a:off x="4644008" y="6351711"/>
            <a:ext cx="2515672"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a:ln>
                  <a:noFill/>
                </a:ln>
                <a:solidFill>
                  <a:srgbClr val="002060"/>
                </a:solidFill>
                <a:effectLst/>
                <a:uLnTx/>
                <a:uFillTx/>
                <a:latin typeface="Edwardian Script ITC" panose="030303020407070D0804" pitchFamily="66" charset="0"/>
                <a:ea typeface="+mn-ea"/>
                <a:cs typeface="+mn-cs"/>
              </a:rPr>
              <a:t>Letizia Fioravanti</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normAutofit/>
          </a:bodyPr>
          <a:lstStyle/>
          <a:p>
            <a:pPr algn="ctr"/>
            <a:r>
              <a:rPr lang="it-IT" dirty="0">
                <a:solidFill>
                  <a:srgbClr val="FF0000"/>
                </a:solidFill>
              </a:rPr>
              <a:t>L’ALLENAMENTO</a:t>
            </a:r>
            <a:br>
              <a:rPr lang="it-IT" dirty="0">
                <a:solidFill>
                  <a:srgbClr val="FF0000"/>
                </a:solidFill>
              </a:rPr>
            </a:br>
            <a:r>
              <a:rPr lang="it-IT" dirty="0">
                <a:solidFill>
                  <a:srgbClr val="FF0000"/>
                </a:solidFill>
              </a:rPr>
              <a:t>DELLA FORZA RAPIDA</a:t>
            </a:r>
          </a:p>
        </p:txBody>
      </p:sp>
      <p:sp>
        <p:nvSpPr>
          <p:cNvPr id="2" name="Segnaposto contenuto 1"/>
          <p:cNvSpPr>
            <a:spLocks noGrp="1"/>
          </p:cNvSpPr>
          <p:nvPr>
            <p:ph idx="1"/>
          </p:nvPr>
        </p:nvSpPr>
        <p:spPr/>
        <p:txBody>
          <a:bodyPr>
            <a:normAutofit/>
          </a:bodyPr>
          <a:lstStyle/>
          <a:p>
            <a:pPr>
              <a:lnSpc>
                <a:spcPct val="150000"/>
              </a:lnSpc>
            </a:pPr>
            <a:r>
              <a:rPr lang="it-IT" dirty="0"/>
              <a:t>I requisiti di requisiti di base sono la </a:t>
            </a:r>
            <a:r>
              <a:rPr lang="it-IT" b="1" dirty="0"/>
              <a:t>padronanza della tecnica</a:t>
            </a:r>
            <a:r>
              <a:rPr lang="it-IT" dirty="0"/>
              <a:t>. </a:t>
            </a:r>
          </a:p>
          <a:p>
            <a:pPr>
              <a:lnSpc>
                <a:spcPct val="150000"/>
              </a:lnSpc>
            </a:pPr>
            <a:r>
              <a:rPr lang="it-IT" dirty="0"/>
              <a:t>L’esercizio dovrà essere svolto con la massima intensità esecutiva, </a:t>
            </a:r>
          </a:p>
          <a:p>
            <a:pPr>
              <a:lnSpc>
                <a:spcPct val="150000"/>
              </a:lnSpc>
            </a:pPr>
            <a:r>
              <a:rPr lang="it-IT" dirty="0"/>
              <a:t>ad </a:t>
            </a:r>
            <a:r>
              <a:rPr lang="it-IT" dirty="0">
                <a:solidFill>
                  <a:srgbClr val="0070C0"/>
                </a:solidFill>
              </a:rPr>
              <a:t>inizio allenamento</a:t>
            </a:r>
            <a:r>
              <a:rPr lang="it-IT" dirty="0"/>
              <a:t> per avere una freschezza fisica e nervosa, </a:t>
            </a:r>
          </a:p>
          <a:p>
            <a:pPr>
              <a:lnSpc>
                <a:spcPct val="150000"/>
              </a:lnSpc>
            </a:pPr>
            <a:r>
              <a:rPr lang="it-IT" dirty="0"/>
              <a:t>dopo un riscaldamento adeguato (</a:t>
            </a:r>
            <a:r>
              <a:rPr lang="it-IT" i="1" dirty="0"/>
              <a:t>ma</a:t>
            </a:r>
            <a:r>
              <a:rPr lang="it-IT" dirty="0"/>
              <a:t> </a:t>
            </a:r>
            <a:r>
              <a:rPr lang="it-IT" i="1" dirty="0"/>
              <a:t>non troppo lungo o troppo intenso</a:t>
            </a:r>
            <a:r>
              <a:rPr lang="it-IT" dirty="0"/>
              <a:t>)</a:t>
            </a:r>
          </a:p>
        </p:txBody>
      </p:sp>
      <p:sp>
        <p:nvSpPr>
          <p:cNvPr id="3" name="Segnaposto numero diapositiva 2"/>
          <p:cNvSpPr>
            <a:spLocks noGrp="1"/>
          </p:cNvSpPr>
          <p:nvPr>
            <p:ph type="sldNum" sz="quarter" idx="12"/>
          </p:nvPr>
        </p:nvSpPr>
        <p:spPr/>
        <p:txBody>
          <a:bodyPr/>
          <a:lstStyle/>
          <a:p>
            <a:fld id="{B9B2617A-FCB4-443B-8552-DD3D7CDBFDAD}" type="slidenum">
              <a:rPr lang="it-IT" smtClean="0"/>
              <a:pPr/>
              <a:t>51</a:t>
            </a:fld>
            <a:endParaRPr lang="it-IT"/>
          </a:p>
        </p:txBody>
      </p:sp>
      <p:sp>
        <p:nvSpPr>
          <p:cNvPr id="6" name="Segnaposto piè di pagina 7"/>
          <p:cNvSpPr txBox="1">
            <a:spLocks/>
          </p:cNvSpPr>
          <p:nvPr/>
        </p:nvSpPr>
        <p:spPr>
          <a:xfrm>
            <a:off x="6178199" y="6388454"/>
            <a:ext cx="2469073" cy="365125"/>
          </a:xfrm>
          <a:prstGeom prst="rect">
            <a:avLst/>
          </a:prstGeom>
        </p:spPr>
        <p:txBody>
          <a:bodyPr vert="horz" anchor="b"/>
          <a:lstStyle>
            <a:defPPr>
              <a:defRPr lang="it-IT"/>
            </a:defPPr>
            <a:lvl1pPr marL="0" algn="r" defTabSz="914400" rtl="0" eaLnBrk="1" latinLnBrk="0" hangingPunct="1">
              <a:defRPr kumimoji="0"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it-IT" sz="600" dirty="0"/>
          </a:p>
        </p:txBody>
      </p:sp>
      <p:sp>
        <p:nvSpPr>
          <p:cNvPr id="5" name="CasellaDiTesto 4">
            <a:extLst>
              <a:ext uri="{FF2B5EF4-FFF2-40B4-BE49-F238E27FC236}">
                <a16:creationId xmlns:a16="http://schemas.microsoft.com/office/drawing/2014/main" id="{1F5249B7-61F6-2DDF-67D5-62E7B0A84B85}"/>
              </a:ext>
            </a:extLst>
          </p:cNvPr>
          <p:cNvSpPr txBox="1"/>
          <p:nvPr/>
        </p:nvSpPr>
        <p:spPr>
          <a:xfrm>
            <a:off x="4644008" y="6351711"/>
            <a:ext cx="2515672"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a:ln>
                  <a:noFill/>
                </a:ln>
                <a:solidFill>
                  <a:srgbClr val="002060"/>
                </a:solidFill>
                <a:effectLst/>
                <a:uLnTx/>
                <a:uFillTx/>
                <a:latin typeface="Edwardian Script ITC" panose="030303020407070D0804" pitchFamily="66" charset="0"/>
                <a:ea typeface="+mn-ea"/>
                <a:cs typeface="+mn-cs"/>
              </a:rPr>
              <a:t>Letizia Fioravanti</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pPr algn="ctr">
              <a:lnSpc>
                <a:spcPct val="150000"/>
              </a:lnSpc>
            </a:pPr>
            <a:r>
              <a:rPr lang="it-IT" dirty="0">
                <a:solidFill>
                  <a:srgbClr val="FF0000"/>
                </a:solidFill>
              </a:rPr>
              <a:t>MEZZI E METODI</a:t>
            </a:r>
          </a:p>
        </p:txBody>
      </p:sp>
      <p:sp>
        <p:nvSpPr>
          <p:cNvPr id="2" name="Segnaposto contenuto 1"/>
          <p:cNvSpPr>
            <a:spLocks noGrp="1"/>
          </p:cNvSpPr>
          <p:nvPr>
            <p:ph idx="1"/>
          </p:nvPr>
        </p:nvSpPr>
        <p:spPr>
          <a:xfrm>
            <a:off x="609599" y="1930400"/>
            <a:ext cx="5762601" cy="3874865"/>
          </a:xfrm>
        </p:spPr>
        <p:txBody>
          <a:bodyPr>
            <a:normAutofit/>
          </a:bodyPr>
          <a:lstStyle/>
          <a:p>
            <a:pPr>
              <a:lnSpc>
                <a:spcPct val="150000"/>
              </a:lnSpc>
            </a:pPr>
            <a:r>
              <a:rPr lang="it-IT" dirty="0"/>
              <a:t>Esercizi specifici della disciplina</a:t>
            </a:r>
          </a:p>
          <a:p>
            <a:pPr>
              <a:lnSpc>
                <a:spcPct val="150000"/>
              </a:lnSpc>
            </a:pPr>
            <a:r>
              <a:rPr lang="it-IT" dirty="0"/>
              <a:t>Durata delle esercitazioni </a:t>
            </a:r>
            <a:r>
              <a:rPr lang="it-IT" i="1" dirty="0"/>
              <a:t>(scarsa</a:t>
            </a:r>
            <a:r>
              <a:rPr lang="it-IT" dirty="0"/>
              <a:t>)</a:t>
            </a:r>
          </a:p>
          <a:p>
            <a:pPr>
              <a:lnSpc>
                <a:spcPct val="150000"/>
              </a:lnSpc>
            </a:pPr>
            <a:r>
              <a:rPr lang="it-IT" dirty="0"/>
              <a:t>Sforzi brevi (</a:t>
            </a:r>
            <a:r>
              <a:rPr lang="it-IT" i="1" dirty="0"/>
              <a:t>max 4/5 sec)</a:t>
            </a:r>
            <a:endParaRPr lang="it-IT" dirty="0"/>
          </a:p>
          <a:p>
            <a:pPr>
              <a:lnSpc>
                <a:spcPct val="150000"/>
              </a:lnSpc>
            </a:pPr>
            <a:r>
              <a:rPr lang="it-IT" dirty="0"/>
              <a:t>Recuperi adeguati</a:t>
            </a:r>
            <a:endParaRPr lang="it-IT" b="1" dirty="0"/>
          </a:p>
          <a:p>
            <a:pPr>
              <a:lnSpc>
                <a:spcPct val="150000"/>
              </a:lnSpc>
            </a:pPr>
            <a:r>
              <a:rPr lang="it-IT" dirty="0"/>
              <a:t>Collocazione all’inizio della seduta</a:t>
            </a:r>
          </a:p>
          <a:p>
            <a:pPr>
              <a:lnSpc>
                <a:spcPct val="150000"/>
              </a:lnSpc>
            </a:pPr>
            <a:r>
              <a:rPr lang="it-IT" dirty="0"/>
              <a:t>Riscaldamento adeguato</a:t>
            </a:r>
          </a:p>
          <a:p>
            <a:pPr>
              <a:lnSpc>
                <a:spcPct val="150000"/>
              </a:lnSpc>
            </a:pPr>
            <a:r>
              <a:rPr lang="it-IT" dirty="0"/>
              <a:t>Frequenza bi/</a:t>
            </a:r>
            <a:r>
              <a:rPr lang="it-IT" dirty="0" err="1"/>
              <a:t>trisettimanale</a:t>
            </a:r>
            <a:r>
              <a:rPr lang="it-IT" dirty="0"/>
              <a:t>.</a:t>
            </a:r>
          </a:p>
        </p:txBody>
      </p:sp>
      <p:sp>
        <p:nvSpPr>
          <p:cNvPr id="3" name="Segnaposto numero diapositiva 2"/>
          <p:cNvSpPr>
            <a:spLocks noGrp="1"/>
          </p:cNvSpPr>
          <p:nvPr>
            <p:ph type="sldNum" sz="quarter" idx="12"/>
          </p:nvPr>
        </p:nvSpPr>
        <p:spPr/>
        <p:txBody>
          <a:bodyPr/>
          <a:lstStyle/>
          <a:p>
            <a:fld id="{B9B2617A-FCB4-443B-8552-DD3D7CDBFDAD}" type="slidenum">
              <a:rPr lang="it-IT" smtClean="0"/>
              <a:pPr/>
              <a:t>52</a:t>
            </a:fld>
            <a:endParaRPr lang="it-IT"/>
          </a:p>
        </p:txBody>
      </p:sp>
      <p:sp>
        <p:nvSpPr>
          <p:cNvPr id="6" name="Segnaposto piè di pagina 7"/>
          <p:cNvSpPr txBox="1">
            <a:spLocks/>
          </p:cNvSpPr>
          <p:nvPr/>
        </p:nvSpPr>
        <p:spPr>
          <a:xfrm>
            <a:off x="6178199" y="6388454"/>
            <a:ext cx="2469073" cy="365125"/>
          </a:xfrm>
          <a:prstGeom prst="rect">
            <a:avLst/>
          </a:prstGeom>
        </p:spPr>
        <p:txBody>
          <a:bodyPr vert="horz" anchor="b"/>
          <a:lstStyle>
            <a:defPPr>
              <a:defRPr lang="it-IT"/>
            </a:defPPr>
            <a:lvl1pPr marL="0" algn="r" defTabSz="914400" rtl="0" eaLnBrk="1" latinLnBrk="0" hangingPunct="1">
              <a:defRPr kumimoji="0"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it-IT" sz="600" dirty="0"/>
          </a:p>
        </p:txBody>
      </p:sp>
      <p:sp>
        <p:nvSpPr>
          <p:cNvPr id="5" name="CasellaDiTesto 4">
            <a:extLst>
              <a:ext uri="{FF2B5EF4-FFF2-40B4-BE49-F238E27FC236}">
                <a16:creationId xmlns:a16="http://schemas.microsoft.com/office/drawing/2014/main" id="{2B4FCBC5-D005-DC99-E5E0-C8DAE826F4BB}"/>
              </a:ext>
            </a:extLst>
          </p:cNvPr>
          <p:cNvSpPr txBox="1"/>
          <p:nvPr/>
        </p:nvSpPr>
        <p:spPr>
          <a:xfrm>
            <a:off x="4644008" y="6351711"/>
            <a:ext cx="2515672"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a:ln>
                  <a:noFill/>
                </a:ln>
                <a:solidFill>
                  <a:srgbClr val="002060"/>
                </a:solidFill>
                <a:effectLst/>
                <a:uLnTx/>
                <a:uFillTx/>
                <a:latin typeface="Edwardian Script ITC" panose="030303020407070D0804" pitchFamily="66" charset="0"/>
                <a:ea typeface="+mn-ea"/>
                <a:cs typeface="+mn-cs"/>
              </a:rPr>
              <a:t>Letizia Fioravanti</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pPr algn="ctr"/>
            <a:r>
              <a:rPr lang="it-IT" dirty="0">
                <a:solidFill>
                  <a:srgbClr val="FF0000"/>
                </a:solidFill>
              </a:rPr>
              <a:t>RESISTENZA ALLA FORZA</a:t>
            </a:r>
          </a:p>
        </p:txBody>
      </p:sp>
      <p:sp>
        <p:nvSpPr>
          <p:cNvPr id="2" name="Segnaposto contenuto 1"/>
          <p:cNvSpPr>
            <a:spLocks noGrp="1"/>
          </p:cNvSpPr>
          <p:nvPr>
            <p:ph idx="1"/>
          </p:nvPr>
        </p:nvSpPr>
        <p:spPr/>
        <p:txBody>
          <a:bodyPr>
            <a:normAutofit/>
          </a:bodyPr>
          <a:lstStyle/>
          <a:p>
            <a:pPr marL="109728" indent="0">
              <a:lnSpc>
                <a:spcPct val="150000"/>
              </a:lnSpc>
              <a:buNone/>
            </a:pPr>
            <a:r>
              <a:rPr lang="it-IT" dirty="0"/>
              <a:t>Rappresenta lo stadio che precede qualunque allenamento alla forza, ha come obiettivo il potenziamento dei distretti muscolari e della muscolatura di sostegno del corpo, senza dimenticare il potenziamento di quei gruppi muscolari che sono scarsamente sollecitati dall’attività principale. Nell’allenamento per la resistenza alla forza</a:t>
            </a:r>
            <a:r>
              <a:rPr lang="it-IT" b="1" dirty="0"/>
              <a:t>  </a:t>
            </a:r>
            <a:r>
              <a:rPr lang="it-IT" dirty="0"/>
              <a:t>l’entità del sovraccarico dovrà corrispondere al 30 al 50% della F. Max con un numero ripetizioni da 12 a 25</a:t>
            </a:r>
          </a:p>
        </p:txBody>
      </p:sp>
      <p:sp>
        <p:nvSpPr>
          <p:cNvPr id="3" name="Segnaposto numero diapositiva 2"/>
          <p:cNvSpPr>
            <a:spLocks noGrp="1"/>
          </p:cNvSpPr>
          <p:nvPr>
            <p:ph type="sldNum" sz="quarter" idx="12"/>
          </p:nvPr>
        </p:nvSpPr>
        <p:spPr/>
        <p:txBody>
          <a:bodyPr/>
          <a:lstStyle/>
          <a:p>
            <a:fld id="{B9B2617A-FCB4-443B-8552-DD3D7CDBFDAD}" type="slidenum">
              <a:rPr lang="it-IT" smtClean="0"/>
              <a:pPr/>
              <a:t>53</a:t>
            </a:fld>
            <a:endParaRPr lang="it-IT"/>
          </a:p>
        </p:txBody>
      </p:sp>
      <p:sp>
        <p:nvSpPr>
          <p:cNvPr id="6" name="Segnaposto piè di pagina 7"/>
          <p:cNvSpPr txBox="1">
            <a:spLocks/>
          </p:cNvSpPr>
          <p:nvPr/>
        </p:nvSpPr>
        <p:spPr>
          <a:xfrm>
            <a:off x="6178199" y="6388454"/>
            <a:ext cx="2469073" cy="365125"/>
          </a:xfrm>
          <a:prstGeom prst="rect">
            <a:avLst/>
          </a:prstGeom>
        </p:spPr>
        <p:txBody>
          <a:bodyPr vert="horz" anchor="b"/>
          <a:lstStyle>
            <a:defPPr>
              <a:defRPr lang="it-IT"/>
            </a:defPPr>
            <a:lvl1pPr marL="0" algn="r" defTabSz="914400" rtl="0" eaLnBrk="1" latinLnBrk="0" hangingPunct="1">
              <a:defRPr kumimoji="0"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it-IT" sz="600" dirty="0"/>
              <a:t>.</a:t>
            </a:r>
          </a:p>
        </p:txBody>
      </p:sp>
      <p:sp>
        <p:nvSpPr>
          <p:cNvPr id="5" name="CasellaDiTesto 4">
            <a:extLst>
              <a:ext uri="{FF2B5EF4-FFF2-40B4-BE49-F238E27FC236}">
                <a16:creationId xmlns:a16="http://schemas.microsoft.com/office/drawing/2014/main" id="{B069B374-9F85-836B-067A-0D7BA1262435}"/>
              </a:ext>
            </a:extLst>
          </p:cNvPr>
          <p:cNvSpPr txBox="1"/>
          <p:nvPr/>
        </p:nvSpPr>
        <p:spPr>
          <a:xfrm>
            <a:off x="4644008" y="6351711"/>
            <a:ext cx="2515672"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a:ln>
                  <a:noFill/>
                </a:ln>
                <a:solidFill>
                  <a:srgbClr val="002060"/>
                </a:solidFill>
                <a:effectLst/>
                <a:uLnTx/>
                <a:uFillTx/>
                <a:latin typeface="Edwardian Script ITC" panose="030303020407070D0804" pitchFamily="66" charset="0"/>
                <a:ea typeface="+mn-ea"/>
                <a:cs typeface="+mn-cs"/>
              </a:rPr>
              <a:t>Letizia Fioravanti</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pPr algn="ctr"/>
            <a:r>
              <a:rPr lang="it-IT" dirty="0">
                <a:solidFill>
                  <a:srgbClr val="FF0000"/>
                </a:solidFill>
              </a:rPr>
              <a:t>MEZZI E METODI</a:t>
            </a:r>
          </a:p>
        </p:txBody>
      </p:sp>
      <p:sp>
        <p:nvSpPr>
          <p:cNvPr id="2" name="Segnaposto contenuto 1"/>
          <p:cNvSpPr>
            <a:spLocks noGrp="1"/>
          </p:cNvSpPr>
          <p:nvPr>
            <p:ph idx="1"/>
          </p:nvPr>
        </p:nvSpPr>
        <p:spPr>
          <a:xfrm>
            <a:off x="609599" y="1700808"/>
            <a:ext cx="6347714" cy="3880773"/>
          </a:xfrm>
        </p:spPr>
        <p:txBody>
          <a:bodyPr>
            <a:normAutofit/>
          </a:bodyPr>
          <a:lstStyle/>
          <a:p>
            <a:pPr marL="109728" indent="0">
              <a:lnSpc>
                <a:spcPct val="150000"/>
              </a:lnSpc>
              <a:buNone/>
            </a:pPr>
            <a:r>
              <a:rPr lang="it-IT" dirty="0"/>
              <a:t>Allenamento a circuito costituito da esercizi multilaterali e sovraccarichi medi.</a:t>
            </a:r>
            <a:endParaRPr lang="it-IT" b="1" dirty="0"/>
          </a:p>
          <a:p>
            <a:pPr>
              <a:lnSpc>
                <a:spcPct val="150000"/>
              </a:lnSpc>
              <a:buNone/>
            </a:pPr>
            <a:r>
              <a:rPr lang="it-IT" b="1" dirty="0"/>
              <a:t>INDICAZIONI PRATICHE</a:t>
            </a:r>
            <a:r>
              <a:rPr lang="it-IT" dirty="0"/>
              <a:t>: </a:t>
            </a:r>
          </a:p>
          <a:p>
            <a:pPr>
              <a:lnSpc>
                <a:spcPct val="150000"/>
              </a:lnSpc>
            </a:pPr>
            <a:r>
              <a:rPr lang="it-IT" dirty="0"/>
              <a:t>Resistenze medio alte</a:t>
            </a:r>
          </a:p>
          <a:p>
            <a:pPr>
              <a:lnSpc>
                <a:spcPct val="150000"/>
              </a:lnSpc>
            </a:pPr>
            <a:r>
              <a:rPr lang="it-IT" dirty="0"/>
              <a:t>Velocità bassa/media</a:t>
            </a:r>
          </a:p>
          <a:p>
            <a:pPr>
              <a:lnSpc>
                <a:spcPct val="150000"/>
              </a:lnSpc>
            </a:pPr>
            <a:r>
              <a:rPr lang="it-IT" dirty="0"/>
              <a:t>Recuperi bassi</a:t>
            </a:r>
          </a:p>
          <a:p>
            <a:pPr>
              <a:lnSpc>
                <a:spcPct val="150000"/>
              </a:lnSpc>
            </a:pPr>
            <a:r>
              <a:rPr lang="it-IT" dirty="0"/>
              <a:t>Elevato numero di ripetizioni per serie.</a:t>
            </a:r>
          </a:p>
          <a:p>
            <a:endParaRPr lang="it-IT" dirty="0"/>
          </a:p>
        </p:txBody>
      </p:sp>
      <p:sp>
        <p:nvSpPr>
          <p:cNvPr id="3" name="Segnaposto numero diapositiva 2"/>
          <p:cNvSpPr>
            <a:spLocks noGrp="1"/>
          </p:cNvSpPr>
          <p:nvPr>
            <p:ph type="sldNum" sz="quarter" idx="12"/>
          </p:nvPr>
        </p:nvSpPr>
        <p:spPr/>
        <p:txBody>
          <a:bodyPr/>
          <a:lstStyle/>
          <a:p>
            <a:fld id="{B9B2617A-FCB4-443B-8552-DD3D7CDBFDAD}" type="slidenum">
              <a:rPr lang="it-IT" smtClean="0"/>
              <a:pPr/>
              <a:t>54</a:t>
            </a:fld>
            <a:endParaRPr lang="it-IT"/>
          </a:p>
        </p:txBody>
      </p:sp>
      <p:sp>
        <p:nvSpPr>
          <p:cNvPr id="6" name="Segnaposto piè di pagina 7"/>
          <p:cNvSpPr txBox="1">
            <a:spLocks/>
          </p:cNvSpPr>
          <p:nvPr/>
        </p:nvSpPr>
        <p:spPr>
          <a:xfrm>
            <a:off x="6178199" y="6388454"/>
            <a:ext cx="2469073" cy="365125"/>
          </a:xfrm>
          <a:prstGeom prst="rect">
            <a:avLst/>
          </a:prstGeom>
        </p:spPr>
        <p:txBody>
          <a:bodyPr vert="horz" anchor="b"/>
          <a:lstStyle>
            <a:defPPr>
              <a:defRPr lang="it-IT"/>
            </a:defPPr>
            <a:lvl1pPr marL="0" algn="r" defTabSz="914400" rtl="0" eaLnBrk="1" latinLnBrk="0" hangingPunct="1">
              <a:defRPr kumimoji="0"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it-IT" sz="600" dirty="0"/>
              <a:t>.</a:t>
            </a:r>
          </a:p>
        </p:txBody>
      </p:sp>
      <p:sp>
        <p:nvSpPr>
          <p:cNvPr id="5" name="CasellaDiTesto 4">
            <a:extLst>
              <a:ext uri="{FF2B5EF4-FFF2-40B4-BE49-F238E27FC236}">
                <a16:creationId xmlns:a16="http://schemas.microsoft.com/office/drawing/2014/main" id="{57E1529D-DFF5-13E6-EC15-E6116958BB3F}"/>
              </a:ext>
            </a:extLst>
          </p:cNvPr>
          <p:cNvSpPr txBox="1"/>
          <p:nvPr/>
        </p:nvSpPr>
        <p:spPr>
          <a:xfrm>
            <a:off x="4644008" y="6351711"/>
            <a:ext cx="2515672"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a:ln>
                  <a:noFill/>
                </a:ln>
                <a:solidFill>
                  <a:srgbClr val="002060"/>
                </a:solidFill>
                <a:effectLst/>
                <a:uLnTx/>
                <a:uFillTx/>
                <a:latin typeface="Edwardian Script ITC" panose="030303020407070D0804" pitchFamily="66" charset="0"/>
                <a:ea typeface="+mn-ea"/>
                <a:cs typeface="+mn-cs"/>
              </a:rPr>
              <a:t>Letizia Fioravanti</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r>
              <a:rPr lang="it-IT" dirty="0">
                <a:solidFill>
                  <a:srgbClr val="FF0000"/>
                </a:solidFill>
              </a:rPr>
              <a:t>Esercizi con i pesi</a:t>
            </a:r>
          </a:p>
        </p:txBody>
      </p:sp>
      <p:pic>
        <p:nvPicPr>
          <p:cNvPr id="5" name="Segnaposto contenuto 4"/>
          <p:cNvPicPr>
            <a:picLocks noGrp="1"/>
          </p:cNvPicPr>
          <p:nvPr>
            <p:ph idx="1"/>
          </p:nvPr>
        </p:nvPicPr>
        <p:blipFill>
          <a:blip r:embed="rId2" cstate="print"/>
          <a:srcRect/>
          <a:stretch>
            <a:fillRect/>
          </a:stretch>
        </p:blipFill>
        <p:spPr bwMode="auto">
          <a:xfrm>
            <a:off x="395536" y="1340768"/>
            <a:ext cx="2520280" cy="2163886"/>
          </a:xfrm>
          <a:prstGeom prst="rect">
            <a:avLst/>
          </a:prstGeom>
          <a:noFill/>
          <a:ln w="9525">
            <a:noFill/>
            <a:miter lim="800000"/>
            <a:headEnd/>
            <a:tailEnd/>
          </a:ln>
        </p:spPr>
      </p:pic>
      <p:sp>
        <p:nvSpPr>
          <p:cNvPr id="3" name="Segnaposto numero diapositiva 2"/>
          <p:cNvSpPr>
            <a:spLocks noGrp="1"/>
          </p:cNvSpPr>
          <p:nvPr>
            <p:ph type="sldNum" sz="quarter" idx="12"/>
          </p:nvPr>
        </p:nvSpPr>
        <p:spPr/>
        <p:txBody>
          <a:bodyPr/>
          <a:lstStyle/>
          <a:p>
            <a:fld id="{B9B2617A-FCB4-443B-8552-DD3D7CDBFDAD}" type="slidenum">
              <a:rPr lang="it-IT" smtClean="0"/>
              <a:pPr/>
              <a:t>55</a:t>
            </a:fld>
            <a:endParaRPr lang="it-IT"/>
          </a:p>
        </p:txBody>
      </p:sp>
      <p:pic>
        <p:nvPicPr>
          <p:cNvPr id="6" name="Immagine 5"/>
          <p:cNvPicPr>
            <a:picLocks noChangeAspect="1"/>
          </p:cNvPicPr>
          <p:nvPr/>
        </p:nvPicPr>
        <p:blipFill>
          <a:blip r:embed="rId3" cstate="print"/>
          <a:srcRect/>
          <a:stretch>
            <a:fillRect/>
          </a:stretch>
        </p:blipFill>
        <p:spPr bwMode="auto">
          <a:xfrm>
            <a:off x="3275856" y="1341230"/>
            <a:ext cx="3312368" cy="2375802"/>
          </a:xfrm>
          <a:prstGeom prst="rect">
            <a:avLst/>
          </a:prstGeom>
          <a:noFill/>
          <a:ln w="9525">
            <a:noFill/>
            <a:miter lim="800000"/>
            <a:headEnd/>
            <a:tailEnd/>
          </a:ln>
        </p:spPr>
      </p:pic>
      <p:pic>
        <p:nvPicPr>
          <p:cNvPr id="7" name="Immagine 6"/>
          <p:cNvPicPr/>
          <p:nvPr/>
        </p:nvPicPr>
        <p:blipFill>
          <a:blip r:embed="rId4" cstate="print"/>
          <a:srcRect/>
          <a:stretch>
            <a:fillRect/>
          </a:stretch>
        </p:blipFill>
        <p:spPr bwMode="auto">
          <a:xfrm>
            <a:off x="2411760" y="3933056"/>
            <a:ext cx="2016224" cy="2160240"/>
          </a:xfrm>
          <a:prstGeom prst="rect">
            <a:avLst/>
          </a:prstGeom>
          <a:noFill/>
          <a:ln w="9525">
            <a:noFill/>
            <a:miter lim="800000"/>
            <a:headEnd/>
            <a:tailEnd/>
          </a:ln>
        </p:spPr>
      </p:pic>
      <p:pic>
        <p:nvPicPr>
          <p:cNvPr id="8" name="Immagine 7"/>
          <p:cNvPicPr/>
          <p:nvPr/>
        </p:nvPicPr>
        <p:blipFill>
          <a:blip r:embed="rId5" cstate="print"/>
          <a:srcRect/>
          <a:stretch>
            <a:fillRect/>
          </a:stretch>
        </p:blipFill>
        <p:spPr bwMode="auto">
          <a:xfrm>
            <a:off x="395536" y="3933056"/>
            <a:ext cx="2016224" cy="2232248"/>
          </a:xfrm>
          <a:prstGeom prst="rect">
            <a:avLst/>
          </a:prstGeom>
          <a:noFill/>
          <a:ln w="9525">
            <a:noFill/>
            <a:miter lim="800000"/>
            <a:headEnd/>
            <a:tailEnd/>
          </a:ln>
        </p:spPr>
      </p:pic>
      <p:pic>
        <p:nvPicPr>
          <p:cNvPr id="9" name="Immagine 8"/>
          <p:cNvPicPr/>
          <p:nvPr/>
        </p:nvPicPr>
        <p:blipFill>
          <a:blip r:embed="rId6" cstate="print"/>
          <a:srcRect/>
          <a:stretch>
            <a:fillRect/>
          </a:stretch>
        </p:blipFill>
        <p:spPr bwMode="auto">
          <a:xfrm>
            <a:off x="4427984" y="3933056"/>
            <a:ext cx="2529328" cy="2067297"/>
          </a:xfrm>
          <a:prstGeom prst="rect">
            <a:avLst/>
          </a:prstGeom>
          <a:noFill/>
          <a:ln w="9525">
            <a:noFill/>
            <a:miter lim="800000"/>
            <a:headEnd/>
            <a:tailEnd/>
          </a:ln>
        </p:spPr>
      </p:pic>
      <p:sp>
        <p:nvSpPr>
          <p:cNvPr id="11" name="Segnaposto piè di pagina 7"/>
          <p:cNvSpPr txBox="1">
            <a:spLocks/>
          </p:cNvSpPr>
          <p:nvPr/>
        </p:nvSpPr>
        <p:spPr>
          <a:xfrm>
            <a:off x="6178199" y="6388454"/>
            <a:ext cx="2469073" cy="365125"/>
          </a:xfrm>
          <a:prstGeom prst="rect">
            <a:avLst/>
          </a:prstGeom>
        </p:spPr>
        <p:txBody>
          <a:bodyPr vert="horz" anchor="b"/>
          <a:lstStyle>
            <a:defPPr>
              <a:defRPr lang="it-IT"/>
            </a:defPPr>
            <a:lvl1pPr marL="0" algn="r" defTabSz="914400" rtl="0" eaLnBrk="1" latinLnBrk="0" hangingPunct="1">
              <a:defRPr kumimoji="0"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it-IT" sz="600" dirty="0"/>
          </a:p>
        </p:txBody>
      </p:sp>
      <p:sp>
        <p:nvSpPr>
          <p:cNvPr id="2" name="CasellaDiTesto 1">
            <a:extLst>
              <a:ext uri="{FF2B5EF4-FFF2-40B4-BE49-F238E27FC236}">
                <a16:creationId xmlns:a16="http://schemas.microsoft.com/office/drawing/2014/main" id="{AC6A964B-1A1C-25CE-ED08-9C4C3F15358D}"/>
              </a:ext>
            </a:extLst>
          </p:cNvPr>
          <p:cNvSpPr txBox="1"/>
          <p:nvPr/>
        </p:nvSpPr>
        <p:spPr>
          <a:xfrm>
            <a:off x="4644008" y="6351711"/>
            <a:ext cx="2515672"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a:ln>
                  <a:noFill/>
                </a:ln>
                <a:solidFill>
                  <a:srgbClr val="002060"/>
                </a:solidFill>
                <a:effectLst/>
                <a:uLnTx/>
                <a:uFillTx/>
                <a:latin typeface="Edwardian Script ITC" panose="030303020407070D0804" pitchFamily="66" charset="0"/>
                <a:ea typeface="+mn-ea"/>
                <a:cs typeface="+mn-cs"/>
              </a:rPr>
              <a:t>Letizia Fioravanti</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rc_mi" descr="http://www.sportmedicina.com/SVILUPPO_FORZA/nuova_3.gif">
            <a:hlinkClick r:id="rId2"/>
          </p:cNvPr>
          <p:cNvPicPr>
            <a:picLocks noGrp="1"/>
          </p:cNvPicPr>
          <p:nvPr>
            <p:ph idx="1"/>
          </p:nvPr>
        </p:nvPicPr>
        <p:blipFill>
          <a:blip r:embed="rId3" cstate="print"/>
          <a:srcRect/>
          <a:stretch>
            <a:fillRect/>
          </a:stretch>
        </p:blipFill>
        <p:spPr bwMode="auto">
          <a:xfrm>
            <a:off x="179512" y="476672"/>
            <a:ext cx="6912768" cy="5040560"/>
          </a:xfrm>
          <a:prstGeom prst="rect">
            <a:avLst/>
          </a:prstGeom>
          <a:noFill/>
          <a:ln w="9525">
            <a:noFill/>
            <a:miter lim="800000"/>
            <a:headEnd/>
            <a:tailEnd/>
          </a:ln>
        </p:spPr>
      </p:pic>
      <p:sp>
        <p:nvSpPr>
          <p:cNvPr id="3" name="Segnaposto numero diapositiva 2"/>
          <p:cNvSpPr>
            <a:spLocks noGrp="1"/>
          </p:cNvSpPr>
          <p:nvPr>
            <p:ph type="sldNum" sz="quarter" idx="12"/>
          </p:nvPr>
        </p:nvSpPr>
        <p:spPr/>
        <p:txBody>
          <a:bodyPr/>
          <a:lstStyle/>
          <a:p>
            <a:fld id="{B9B2617A-FCB4-443B-8552-DD3D7CDBFDAD}" type="slidenum">
              <a:rPr lang="it-IT" smtClean="0"/>
              <a:pPr/>
              <a:t>56</a:t>
            </a:fld>
            <a:endParaRPr lang="it-IT"/>
          </a:p>
        </p:txBody>
      </p:sp>
      <p:sp>
        <p:nvSpPr>
          <p:cNvPr id="7" name="Segnaposto piè di pagina 7"/>
          <p:cNvSpPr txBox="1">
            <a:spLocks/>
          </p:cNvSpPr>
          <p:nvPr/>
        </p:nvSpPr>
        <p:spPr>
          <a:xfrm>
            <a:off x="6178199" y="6388454"/>
            <a:ext cx="2469073" cy="365125"/>
          </a:xfrm>
          <a:prstGeom prst="rect">
            <a:avLst/>
          </a:prstGeom>
        </p:spPr>
        <p:txBody>
          <a:bodyPr vert="horz" anchor="b"/>
          <a:lstStyle>
            <a:defPPr>
              <a:defRPr lang="it-IT"/>
            </a:defPPr>
            <a:lvl1pPr marL="0" algn="r" defTabSz="914400" rtl="0" eaLnBrk="1" latinLnBrk="0" hangingPunct="1">
              <a:defRPr kumimoji="0"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it-IT" sz="600" dirty="0"/>
          </a:p>
        </p:txBody>
      </p:sp>
      <p:sp>
        <p:nvSpPr>
          <p:cNvPr id="2" name="CasellaDiTesto 1">
            <a:extLst>
              <a:ext uri="{FF2B5EF4-FFF2-40B4-BE49-F238E27FC236}">
                <a16:creationId xmlns:a16="http://schemas.microsoft.com/office/drawing/2014/main" id="{4E057592-B196-EEA8-A077-D47AE0810D0C}"/>
              </a:ext>
            </a:extLst>
          </p:cNvPr>
          <p:cNvSpPr txBox="1"/>
          <p:nvPr/>
        </p:nvSpPr>
        <p:spPr>
          <a:xfrm>
            <a:off x="4644008" y="6351711"/>
            <a:ext cx="2515672"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a:ln>
                  <a:noFill/>
                </a:ln>
                <a:solidFill>
                  <a:srgbClr val="002060"/>
                </a:solidFill>
                <a:effectLst/>
                <a:uLnTx/>
                <a:uFillTx/>
                <a:latin typeface="Edwardian Script ITC" panose="030303020407070D0804" pitchFamily="66" charset="0"/>
                <a:ea typeface="+mn-ea"/>
                <a:cs typeface="+mn-cs"/>
              </a:rPr>
              <a:t>Letizia Fioravanti</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609599" y="260648"/>
            <a:ext cx="6347713" cy="830176"/>
          </a:xfrm>
        </p:spPr>
        <p:txBody>
          <a:bodyPr/>
          <a:lstStyle/>
          <a:p>
            <a:pPr algn="ctr"/>
            <a:r>
              <a:rPr lang="it-IT" dirty="0">
                <a:solidFill>
                  <a:srgbClr val="FF0000"/>
                </a:solidFill>
              </a:rPr>
              <a:t>Esercizi a carico naturale</a:t>
            </a:r>
          </a:p>
        </p:txBody>
      </p:sp>
      <p:sp>
        <p:nvSpPr>
          <p:cNvPr id="3" name="Segnaposto numero diapositiva 2"/>
          <p:cNvSpPr>
            <a:spLocks noGrp="1"/>
          </p:cNvSpPr>
          <p:nvPr>
            <p:ph type="sldNum" sz="quarter" idx="12"/>
          </p:nvPr>
        </p:nvSpPr>
        <p:spPr/>
        <p:txBody>
          <a:bodyPr/>
          <a:lstStyle/>
          <a:p>
            <a:fld id="{B9B2617A-FCB4-443B-8552-DD3D7CDBFDAD}" type="slidenum">
              <a:rPr lang="it-IT" smtClean="0"/>
              <a:pPr/>
              <a:t>57</a:t>
            </a:fld>
            <a:endParaRPr lang="it-IT"/>
          </a:p>
        </p:txBody>
      </p:sp>
      <p:pic>
        <p:nvPicPr>
          <p:cNvPr id="2050" name="Picture 2" descr="Risultati immagini per esercizi a carico natura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2154" y="1205994"/>
            <a:ext cx="2718939" cy="267970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isultati immagini per esercizi a carico natura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49" y="1199908"/>
            <a:ext cx="4192211" cy="165618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Risultati immagini per esercizi a carico natura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05970" y="3943401"/>
            <a:ext cx="3115123" cy="174361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Risultati immagini per esercizi a carico natural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543" y="2931000"/>
            <a:ext cx="3315911" cy="2542975"/>
          </a:xfrm>
          <a:prstGeom prst="rect">
            <a:avLst/>
          </a:prstGeom>
          <a:noFill/>
          <a:extLst>
            <a:ext uri="{909E8E84-426E-40DD-AFC4-6F175D3DCCD1}">
              <a14:hiddenFill xmlns:a14="http://schemas.microsoft.com/office/drawing/2010/main">
                <a:solidFill>
                  <a:srgbClr val="FFFFFF"/>
                </a:solidFill>
              </a14:hiddenFill>
            </a:ext>
          </a:extLst>
        </p:spPr>
      </p:pic>
      <p:sp>
        <p:nvSpPr>
          <p:cNvPr id="14" name="Segnaposto piè di pagina 7"/>
          <p:cNvSpPr txBox="1">
            <a:spLocks/>
          </p:cNvSpPr>
          <p:nvPr/>
        </p:nvSpPr>
        <p:spPr>
          <a:xfrm>
            <a:off x="6178199" y="6388454"/>
            <a:ext cx="2469073" cy="365125"/>
          </a:xfrm>
          <a:prstGeom prst="rect">
            <a:avLst/>
          </a:prstGeom>
        </p:spPr>
        <p:txBody>
          <a:bodyPr vert="horz" anchor="b"/>
          <a:lstStyle>
            <a:defPPr>
              <a:defRPr lang="it-IT"/>
            </a:defPPr>
            <a:lvl1pPr marL="0" algn="r" defTabSz="914400" rtl="0" eaLnBrk="1" latinLnBrk="0" hangingPunct="1">
              <a:defRPr kumimoji="0"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it-IT" sz="600" dirty="0"/>
          </a:p>
        </p:txBody>
      </p:sp>
      <p:sp>
        <p:nvSpPr>
          <p:cNvPr id="2" name="CasellaDiTesto 1">
            <a:extLst>
              <a:ext uri="{FF2B5EF4-FFF2-40B4-BE49-F238E27FC236}">
                <a16:creationId xmlns:a16="http://schemas.microsoft.com/office/drawing/2014/main" id="{7ED45EC0-C288-228A-E31A-B9DBF2C37EAB}"/>
              </a:ext>
            </a:extLst>
          </p:cNvPr>
          <p:cNvSpPr txBox="1"/>
          <p:nvPr/>
        </p:nvSpPr>
        <p:spPr>
          <a:xfrm>
            <a:off x="4644008" y="6351711"/>
            <a:ext cx="2515672"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a:ln>
                  <a:noFill/>
                </a:ln>
                <a:solidFill>
                  <a:srgbClr val="002060"/>
                </a:solidFill>
                <a:effectLst/>
                <a:uLnTx/>
                <a:uFillTx/>
                <a:latin typeface="Edwardian Script ITC" panose="030303020407070D0804" pitchFamily="66" charset="0"/>
                <a:ea typeface="+mn-ea"/>
                <a:cs typeface="+mn-cs"/>
              </a:rPr>
              <a:t>Letizia Fioravanti</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pPr algn="ctr"/>
            <a:r>
              <a:rPr lang="it-IT" dirty="0">
                <a:solidFill>
                  <a:srgbClr val="FF0000"/>
                </a:solidFill>
              </a:rPr>
              <a:t>ESERCIZI PLIOMETRICI</a:t>
            </a:r>
          </a:p>
        </p:txBody>
      </p:sp>
      <p:sp>
        <p:nvSpPr>
          <p:cNvPr id="2" name="Segnaposto contenuto 1"/>
          <p:cNvSpPr>
            <a:spLocks noGrp="1"/>
          </p:cNvSpPr>
          <p:nvPr>
            <p:ph idx="1"/>
          </p:nvPr>
        </p:nvSpPr>
        <p:spPr/>
        <p:txBody>
          <a:bodyPr/>
          <a:lstStyle/>
          <a:p>
            <a:pPr marL="109728" indent="0">
              <a:lnSpc>
                <a:spcPct val="150000"/>
              </a:lnSpc>
              <a:buNone/>
            </a:pPr>
            <a:r>
              <a:rPr lang="it-IT" dirty="0"/>
              <a:t>Un'attività fisica caratterizzata dal rapido susseguirsi di una </a:t>
            </a:r>
            <a:r>
              <a:rPr lang="it-IT" u="sng" dirty="0"/>
              <a:t>contrazione</a:t>
            </a:r>
            <a:r>
              <a:rPr lang="it-IT" dirty="0"/>
              <a:t> eccentrica e di una concentrica. Esistono diversi programmi di allenamento basati su esercizi </a:t>
            </a:r>
            <a:r>
              <a:rPr lang="it-IT" dirty="0" err="1"/>
              <a:t>pliometrici</a:t>
            </a:r>
            <a:r>
              <a:rPr lang="it-IT" dirty="0"/>
              <a:t> che permettono di sviluppare un aumento di potenza, rapidità, esplosività e forza massimale del muscolo</a:t>
            </a:r>
          </a:p>
        </p:txBody>
      </p:sp>
      <p:sp>
        <p:nvSpPr>
          <p:cNvPr id="3" name="Segnaposto numero diapositiva 2"/>
          <p:cNvSpPr>
            <a:spLocks noGrp="1"/>
          </p:cNvSpPr>
          <p:nvPr>
            <p:ph type="sldNum" sz="quarter" idx="12"/>
          </p:nvPr>
        </p:nvSpPr>
        <p:spPr/>
        <p:txBody>
          <a:bodyPr/>
          <a:lstStyle/>
          <a:p>
            <a:fld id="{B9B2617A-FCB4-443B-8552-DD3D7CDBFDAD}" type="slidenum">
              <a:rPr lang="it-IT" smtClean="0"/>
              <a:pPr/>
              <a:t>58</a:t>
            </a:fld>
            <a:endParaRPr lang="it-IT"/>
          </a:p>
        </p:txBody>
      </p:sp>
      <p:sp>
        <p:nvSpPr>
          <p:cNvPr id="6" name="Segnaposto piè di pagina 7"/>
          <p:cNvSpPr txBox="1">
            <a:spLocks/>
          </p:cNvSpPr>
          <p:nvPr/>
        </p:nvSpPr>
        <p:spPr>
          <a:xfrm>
            <a:off x="6178199" y="6388454"/>
            <a:ext cx="2469073" cy="365125"/>
          </a:xfrm>
          <a:prstGeom prst="rect">
            <a:avLst/>
          </a:prstGeom>
        </p:spPr>
        <p:txBody>
          <a:bodyPr vert="horz" anchor="b"/>
          <a:lstStyle>
            <a:defPPr>
              <a:defRPr lang="it-IT"/>
            </a:defPPr>
            <a:lvl1pPr marL="0" algn="r" defTabSz="914400" rtl="0" eaLnBrk="1" latinLnBrk="0" hangingPunct="1">
              <a:defRPr kumimoji="0"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it-IT" sz="600" dirty="0"/>
          </a:p>
        </p:txBody>
      </p:sp>
      <p:sp>
        <p:nvSpPr>
          <p:cNvPr id="5" name="CasellaDiTesto 4">
            <a:extLst>
              <a:ext uri="{FF2B5EF4-FFF2-40B4-BE49-F238E27FC236}">
                <a16:creationId xmlns:a16="http://schemas.microsoft.com/office/drawing/2014/main" id="{90C044FE-7815-6E7C-8C3B-C93896DE6181}"/>
              </a:ext>
            </a:extLst>
          </p:cNvPr>
          <p:cNvSpPr txBox="1"/>
          <p:nvPr/>
        </p:nvSpPr>
        <p:spPr>
          <a:xfrm>
            <a:off x="4644008" y="6351711"/>
            <a:ext cx="2515672"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a:ln>
                  <a:noFill/>
                </a:ln>
                <a:solidFill>
                  <a:srgbClr val="002060"/>
                </a:solidFill>
                <a:effectLst/>
                <a:uLnTx/>
                <a:uFillTx/>
                <a:latin typeface="Edwardian Script ITC" panose="030303020407070D0804" pitchFamily="66" charset="0"/>
                <a:ea typeface="+mn-ea"/>
                <a:cs typeface="+mn-cs"/>
              </a:rPr>
              <a:t>Letizia Fioravanti</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normAutofit/>
          </a:bodyPr>
          <a:lstStyle/>
          <a:p>
            <a:pPr algn="ctr"/>
            <a:r>
              <a:rPr lang="it-IT" dirty="0">
                <a:solidFill>
                  <a:srgbClr val="FF0000"/>
                </a:solidFill>
              </a:rPr>
              <a:t>Ciclo allungamento-accorciamento</a:t>
            </a:r>
          </a:p>
        </p:txBody>
      </p:sp>
      <p:sp>
        <p:nvSpPr>
          <p:cNvPr id="2" name="Segnaposto contenuto 1"/>
          <p:cNvSpPr>
            <a:spLocks noGrp="1"/>
          </p:cNvSpPr>
          <p:nvPr>
            <p:ph idx="1"/>
          </p:nvPr>
        </p:nvSpPr>
        <p:spPr/>
        <p:txBody>
          <a:bodyPr>
            <a:normAutofit fontScale="85000" lnSpcReduction="10000"/>
          </a:bodyPr>
          <a:lstStyle/>
          <a:p>
            <a:pPr marL="109728" indent="0">
              <a:lnSpc>
                <a:spcPct val="170000"/>
              </a:lnSpc>
              <a:buNone/>
            </a:pPr>
            <a:r>
              <a:rPr lang="it-IT" dirty="0"/>
              <a:t>Le componenti in serie all'unità contrattile, vale a dire i tendini ed i </a:t>
            </a:r>
            <a:r>
              <a:rPr lang="it-IT" i="1" dirty="0" err="1"/>
              <a:t>cross-bridges</a:t>
            </a:r>
            <a:r>
              <a:rPr lang="it-IT" dirty="0"/>
              <a:t>, sono capaci di immagazzinare l'energia elastica dovuta all'allungamento. Se questa prima fase si svolge in tempi sufficientemente brevi, tale energia può essere utilizzata insieme a quella prodotta dalla contrazione concentrica dovuta alle fibre proteiche all'interno dei </a:t>
            </a:r>
            <a:r>
              <a:rPr lang="it-IT" u="sng" dirty="0"/>
              <a:t>sarcomeri</a:t>
            </a:r>
            <a:r>
              <a:rPr lang="it-IT" dirty="0"/>
              <a:t>. La potenza totale espressa è superiore a quella del muscolo stimolato senza un precedente stiramento, e questo tipo di esercizio è pertanto utilizzato nella tecnica e nell'allenamento degli sport che necessitano di movimenti esplosivi, quali ad esempio i salti.</a:t>
            </a:r>
          </a:p>
          <a:p>
            <a:endParaRPr lang="it-IT" dirty="0"/>
          </a:p>
        </p:txBody>
      </p:sp>
      <p:sp>
        <p:nvSpPr>
          <p:cNvPr id="3" name="Segnaposto numero diapositiva 2"/>
          <p:cNvSpPr>
            <a:spLocks noGrp="1"/>
          </p:cNvSpPr>
          <p:nvPr>
            <p:ph type="sldNum" sz="quarter" idx="12"/>
          </p:nvPr>
        </p:nvSpPr>
        <p:spPr/>
        <p:txBody>
          <a:bodyPr/>
          <a:lstStyle/>
          <a:p>
            <a:fld id="{B9B2617A-FCB4-443B-8552-DD3D7CDBFDAD}" type="slidenum">
              <a:rPr lang="it-IT" smtClean="0"/>
              <a:pPr/>
              <a:t>59</a:t>
            </a:fld>
            <a:endParaRPr lang="it-IT"/>
          </a:p>
        </p:txBody>
      </p:sp>
      <p:sp>
        <p:nvSpPr>
          <p:cNvPr id="6" name="Segnaposto piè di pagina 7"/>
          <p:cNvSpPr txBox="1">
            <a:spLocks/>
          </p:cNvSpPr>
          <p:nvPr/>
        </p:nvSpPr>
        <p:spPr>
          <a:xfrm>
            <a:off x="6178199" y="6388454"/>
            <a:ext cx="2469073" cy="365125"/>
          </a:xfrm>
          <a:prstGeom prst="rect">
            <a:avLst/>
          </a:prstGeom>
        </p:spPr>
        <p:txBody>
          <a:bodyPr vert="horz" anchor="b"/>
          <a:lstStyle>
            <a:defPPr>
              <a:defRPr lang="it-IT"/>
            </a:defPPr>
            <a:lvl1pPr marL="0" algn="r" defTabSz="914400" rtl="0" eaLnBrk="1" latinLnBrk="0" hangingPunct="1">
              <a:defRPr kumimoji="0"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it-IT" sz="600" dirty="0"/>
          </a:p>
        </p:txBody>
      </p:sp>
      <p:sp>
        <p:nvSpPr>
          <p:cNvPr id="5" name="CasellaDiTesto 4">
            <a:extLst>
              <a:ext uri="{FF2B5EF4-FFF2-40B4-BE49-F238E27FC236}">
                <a16:creationId xmlns:a16="http://schemas.microsoft.com/office/drawing/2014/main" id="{42CD832F-0DD1-FA5C-AE41-20BC72D7201B}"/>
              </a:ext>
            </a:extLst>
          </p:cNvPr>
          <p:cNvSpPr txBox="1"/>
          <p:nvPr/>
        </p:nvSpPr>
        <p:spPr>
          <a:xfrm>
            <a:off x="4644008" y="6351711"/>
            <a:ext cx="2515672"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a:ln>
                  <a:noFill/>
                </a:ln>
                <a:solidFill>
                  <a:srgbClr val="002060"/>
                </a:solidFill>
                <a:effectLst/>
                <a:uLnTx/>
                <a:uFillTx/>
                <a:latin typeface="Edwardian Script ITC" panose="030303020407070D0804" pitchFamily="66" charset="0"/>
                <a:ea typeface="+mn-ea"/>
                <a:cs typeface="+mn-cs"/>
              </a:rPr>
              <a:t>Letizia Fioravanti</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1"/>
          <p:cNvSpPr>
            <a:spLocks noGrp="1"/>
          </p:cNvSpPr>
          <p:nvPr>
            <p:ph type="title"/>
          </p:nvPr>
        </p:nvSpPr>
        <p:spPr>
          <a:xfrm>
            <a:off x="179513" y="260648"/>
            <a:ext cx="6912768" cy="953790"/>
          </a:xfrm>
        </p:spPr>
        <p:txBody>
          <a:bodyPr rtlCol="0">
            <a:normAutofit fontScale="90000"/>
          </a:bodyPr>
          <a:lstStyle/>
          <a:p>
            <a:pPr algn="ctr" eaLnBrk="1" fontAlgn="auto" hangingPunct="1">
              <a:spcAft>
                <a:spcPts val="0"/>
              </a:spcAft>
              <a:defRPr/>
            </a:pPr>
            <a:r>
              <a:rPr lang="it-IT" sz="3600" b="1" dirty="0">
                <a:solidFill>
                  <a:srgbClr val="FF0000"/>
                </a:solidFill>
              </a:rPr>
              <a:t>Le </a:t>
            </a:r>
            <a:r>
              <a:rPr lang="it-IT" sz="3600" dirty="0">
                <a:solidFill>
                  <a:srgbClr val="FF0000"/>
                </a:solidFill>
              </a:rPr>
              <a:t>capacità motorie condizionali o fisiche</a:t>
            </a:r>
            <a:endParaRPr lang="it-IT" dirty="0">
              <a:solidFill>
                <a:srgbClr val="FF0000"/>
              </a:solidFill>
            </a:endParaRPr>
          </a:p>
        </p:txBody>
      </p:sp>
      <p:sp>
        <p:nvSpPr>
          <p:cNvPr id="2" name="Segnaposto contenuto 1"/>
          <p:cNvSpPr>
            <a:spLocks noGrp="1"/>
          </p:cNvSpPr>
          <p:nvPr>
            <p:ph idx="1"/>
          </p:nvPr>
        </p:nvSpPr>
        <p:spPr>
          <a:xfrm>
            <a:off x="323528" y="1628801"/>
            <a:ext cx="6633785" cy="3960440"/>
          </a:xfrm>
        </p:spPr>
        <p:txBody>
          <a:bodyPr>
            <a:normAutofit/>
          </a:bodyPr>
          <a:lstStyle/>
          <a:p>
            <a:pPr>
              <a:lnSpc>
                <a:spcPct val="150000"/>
              </a:lnSpc>
            </a:pPr>
            <a:r>
              <a:rPr lang="it-IT" dirty="0"/>
              <a:t> Sono direttamente influenzate dai processi metabolici che conducono alla produzione di energia (processo </a:t>
            </a:r>
            <a:r>
              <a:rPr lang="it-IT" dirty="0" err="1"/>
              <a:t>aerobico-anaerobico</a:t>
            </a:r>
            <a:r>
              <a:rPr lang="it-IT" dirty="0"/>
              <a:t>)</a:t>
            </a:r>
          </a:p>
          <a:p>
            <a:pPr>
              <a:lnSpc>
                <a:spcPct val="150000"/>
              </a:lnSpc>
            </a:pPr>
            <a:r>
              <a:rPr lang="it-IT" dirty="0"/>
              <a:t>Dipendono dal grado di sviluppo e di efficienza dei grandi apparati del nostro corpo: cardiaco, circolatorio, respiratorio, muscolare. Gli effetti dell’allenamento delle capacità condizionali si traducono in un miglioramento funzionale</a:t>
            </a:r>
          </a:p>
        </p:txBody>
      </p:sp>
      <p:sp>
        <p:nvSpPr>
          <p:cNvPr id="3" name="Segnaposto numero diapositiva 2"/>
          <p:cNvSpPr>
            <a:spLocks noGrp="1"/>
          </p:cNvSpPr>
          <p:nvPr>
            <p:ph type="sldNum" sz="quarter" idx="12"/>
          </p:nvPr>
        </p:nvSpPr>
        <p:spPr/>
        <p:txBody>
          <a:bodyPr/>
          <a:lstStyle/>
          <a:p>
            <a:fld id="{B9B2617A-FCB4-443B-8552-DD3D7CDBFDAD}" type="slidenum">
              <a:rPr lang="it-IT" smtClean="0"/>
              <a:pPr/>
              <a:t>6</a:t>
            </a:fld>
            <a:endParaRPr lang="it-IT"/>
          </a:p>
        </p:txBody>
      </p:sp>
      <p:sp>
        <p:nvSpPr>
          <p:cNvPr id="7" name="Segnaposto piè di pagina 7"/>
          <p:cNvSpPr txBox="1">
            <a:spLocks/>
          </p:cNvSpPr>
          <p:nvPr/>
        </p:nvSpPr>
        <p:spPr>
          <a:xfrm>
            <a:off x="6156176" y="6370306"/>
            <a:ext cx="2469073" cy="365125"/>
          </a:xfrm>
          <a:prstGeom prst="rect">
            <a:avLst/>
          </a:prstGeom>
        </p:spPr>
        <p:txBody>
          <a:bodyPr vert="horz" anchor="b"/>
          <a:lstStyle>
            <a:defPPr>
              <a:defRPr lang="it-IT"/>
            </a:defPPr>
            <a:lvl1pPr marL="0" algn="r" defTabSz="914400" rtl="0" eaLnBrk="1" latinLnBrk="0" hangingPunct="1">
              <a:defRPr kumimoji="0"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it-IT" sz="600" dirty="0"/>
          </a:p>
        </p:txBody>
      </p:sp>
      <p:sp>
        <p:nvSpPr>
          <p:cNvPr id="6" name="CasellaDiTesto 5">
            <a:extLst>
              <a:ext uri="{FF2B5EF4-FFF2-40B4-BE49-F238E27FC236}">
                <a16:creationId xmlns:a16="http://schemas.microsoft.com/office/drawing/2014/main" id="{4CAC1AC1-6A68-265B-E300-C9439ADDC003}"/>
              </a:ext>
            </a:extLst>
          </p:cNvPr>
          <p:cNvSpPr txBox="1"/>
          <p:nvPr/>
        </p:nvSpPr>
        <p:spPr>
          <a:xfrm>
            <a:off x="4745555" y="6351711"/>
            <a:ext cx="2490741" cy="461665"/>
          </a:xfrm>
          <a:prstGeom prst="rect">
            <a:avLst/>
          </a:prstGeom>
          <a:noFill/>
        </p:spPr>
        <p:txBody>
          <a:bodyPr wrap="square">
            <a:spAutoFit/>
          </a:bodyPr>
          <a:lstStyle/>
          <a:p>
            <a:pPr lvl="0" algn="ctr"/>
            <a:r>
              <a:rPr lang="it-IT" sz="2400" b="1" dirty="0">
                <a:solidFill>
                  <a:srgbClr val="002060"/>
                </a:solidFill>
                <a:latin typeface="Edwardian Script ITC" panose="030303020407070D0804" pitchFamily="66" charset="0"/>
              </a:rPr>
              <a:t>Letizia Fioravanti</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Immagine 5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552" y="1412776"/>
            <a:ext cx="3081439" cy="1584176"/>
          </a:xfrm>
          <a:prstGeom prst="rect">
            <a:avLst/>
          </a:prstGeom>
        </p:spPr>
      </p:pic>
      <p:sp>
        <p:nvSpPr>
          <p:cNvPr id="6" name="Segnaposto piè di pagina 7"/>
          <p:cNvSpPr txBox="1">
            <a:spLocks/>
          </p:cNvSpPr>
          <p:nvPr/>
        </p:nvSpPr>
        <p:spPr>
          <a:xfrm>
            <a:off x="6178199" y="6388454"/>
            <a:ext cx="2469073" cy="365125"/>
          </a:xfrm>
          <a:prstGeom prst="rect">
            <a:avLst/>
          </a:prstGeom>
        </p:spPr>
        <p:txBody>
          <a:bodyPr vert="horz" anchor="b"/>
          <a:lstStyle>
            <a:defPPr>
              <a:defRPr lang="it-IT"/>
            </a:defPPr>
            <a:lvl1pPr marL="0" algn="r" defTabSz="914400" rtl="0" eaLnBrk="1" latinLnBrk="0" hangingPunct="1">
              <a:defRPr kumimoji="0"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it-IT" sz="600" dirty="0"/>
          </a:p>
        </p:txBody>
      </p:sp>
      <p:sp>
        <p:nvSpPr>
          <p:cNvPr id="7" name="Title 3"/>
          <p:cNvSpPr txBox="1">
            <a:spLocks/>
          </p:cNvSpPr>
          <p:nvPr/>
        </p:nvSpPr>
        <p:spPr>
          <a:xfrm>
            <a:off x="609600" y="72132"/>
            <a:ext cx="6498151" cy="1160603"/>
          </a:xfrm>
          <a:prstGeom prst="rect">
            <a:avLst/>
          </a:prstGeom>
        </p:spPr>
        <p:txBody>
          <a:bodyPr vert="horz" rtlCol="0" anchor="ctr">
            <a:no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it-IT" sz="3600" dirty="0">
                <a:solidFill>
                  <a:srgbClr val="C00000"/>
                </a:solidFill>
                <a:effectLst>
                  <a:outerShdw blurRad="38100" dist="38100" dir="2700000" algn="tl">
                    <a:srgbClr val="000000">
                      <a:alpha val="43137"/>
                    </a:srgbClr>
                  </a:outerShdw>
                </a:effectLst>
              </a:rPr>
              <a:t>Programmi di lavoro </a:t>
            </a:r>
            <a:r>
              <a:rPr lang="it-IT" sz="3600" dirty="0" err="1">
                <a:solidFill>
                  <a:srgbClr val="C00000"/>
                </a:solidFill>
                <a:effectLst>
                  <a:outerShdw blurRad="38100" dist="38100" dir="2700000" algn="tl">
                    <a:srgbClr val="000000">
                      <a:alpha val="43137"/>
                    </a:srgbClr>
                  </a:outerShdw>
                </a:effectLst>
              </a:rPr>
              <a:t>pliometrico</a:t>
            </a:r>
            <a:endParaRPr lang="it-IT" sz="4000" dirty="0">
              <a:solidFill>
                <a:srgbClr val="C00000"/>
              </a:solidFill>
              <a:effectLst>
                <a:outerShdw blurRad="38100" dist="38100" dir="2700000" algn="tl">
                  <a:srgbClr val="000000">
                    <a:alpha val="43137"/>
                  </a:srgbClr>
                </a:outerShdw>
              </a:effectLst>
            </a:endParaRPr>
          </a:p>
        </p:txBody>
      </p:sp>
      <p:sp>
        <p:nvSpPr>
          <p:cNvPr id="3" name="Segnaposto numero diapositiva 2"/>
          <p:cNvSpPr>
            <a:spLocks noGrp="1"/>
          </p:cNvSpPr>
          <p:nvPr>
            <p:ph type="sldNum" sz="quarter" idx="12"/>
          </p:nvPr>
        </p:nvSpPr>
        <p:spPr/>
        <p:txBody>
          <a:bodyPr/>
          <a:lstStyle/>
          <a:p>
            <a:fld id="{B9B2617A-FCB4-443B-8552-DD3D7CDBFDAD}" type="slidenum">
              <a:rPr lang="it-IT" smtClean="0"/>
              <a:pPr/>
              <a:t>60</a:t>
            </a:fld>
            <a:endParaRPr lang="it-IT"/>
          </a:p>
        </p:txBody>
      </p:sp>
      <p:sp>
        <p:nvSpPr>
          <p:cNvPr id="22" name="Parentesi graffa aperta 21"/>
          <p:cNvSpPr/>
          <p:nvPr/>
        </p:nvSpPr>
        <p:spPr>
          <a:xfrm>
            <a:off x="5154585" y="1525434"/>
            <a:ext cx="288032" cy="4032448"/>
          </a:xfrm>
          <a:prstGeom prst="lef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23" name="CasellaDiTesto 22"/>
          <p:cNvSpPr txBox="1"/>
          <p:nvPr/>
        </p:nvSpPr>
        <p:spPr>
          <a:xfrm>
            <a:off x="5580112" y="1385135"/>
            <a:ext cx="1440160" cy="646331"/>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it-IT" dirty="0"/>
              <a:t>Azione tecnica</a:t>
            </a:r>
          </a:p>
        </p:txBody>
      </p:sp>
      <p:pic>
        <p:nvPicPr>
          <p:cNvPr id="24" name="Immagine 23"/>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rcRect l="10216" t="6075"/>
          <a:stretch/>
        </p:blipFill>
        <p:spPr>
          <a:xfrm>
            <a:off x="5508104" y="2192062"/>
            <a:ext cx="1848612" cy="1289247"/>
          </a:xfrm>
          <a:prstGeom prst="rect">
            <a:avLst/>
          </a:prstGeom>
        </p:spPr>
      </p:pic>
      <p:pic>
        <p:nvPicPr>
          <p:cNvPr id="25" name="Immagine 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08104" y="3985365"/>
            <a:ext cx="1848612" cy="1270611"/>
          </a:xfrm>
          <a:prstGeom prst="rect">
            <a:avLst/>
          </a:prstGeom>
        </p:spPr>
      </p:pic>
      <p:cxnSp>
        <p:nvCxnSpPr>
          <p:cNvPr id="27" name="Connettore 2 26"/>
          <p:cNvCxnSpPr/>
          <p:nvPr/>
        </p:nvCxnSpPr>
        <p:spPr>
          <a:xfrm>
            <a:off x="4211960" y="4797152"/>
            <a:ext cx="792088"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49" name="CasellaDiTesto 48"/>
          <p:cNvSpPr txBox="1"/>
          <p:nvPr/>
        </p:nvSpPr>
        <p:spPr>
          <a:xfrm>
            <a:off x="1187624" y="1477587"/>
            <a:ext cx="1440160" cy="369332"/>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it-IT" dirty="0" err="1"/>
              <a:t>Drop</a:t>
            </a:r>
            <a:r>
              <a:rPr lang="it-IT" dirty="0"/>
              <a:t> </a:t>
            </a:r>
            <a:r>
              <a:rPr lang="it-IT" dirty="0" err="1"/>
              <a:t>jump</a:t>
            </a:r>
            <a:endParaRPr lang="it-IT" dirty="0"/>
          </a:p>
        </p:txBody>
      </p:sp>
      <p:pic>
        <p:nvPicPr>
          <p:cNvPr id="50" name="Immagine 4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395536" y="3961606"/>
            <a:ext cx="2769340" cy="1771650"/>
          </a:xfrm>
          <a:prstGeom prst="rect">
            <a:avLst/>
          </a:prstGeom>
        </p:spPr>
      </p:pic>
      <p:cxnSp>
        <p:nvCxnSpPr>
          <p:cNvPr id="52" name="Connettore 2 51"/>
          <p:cNvCxnSpPr/>
          <p:nvPr/>
        </p:nvCxnSpPr>
        <p:spPr>
          <a:xfrm>
            <a:off x="4067944" y="2348880"/>
            <a:ext cx="792088"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53" name="CasellaDiTesto 52"/>
          <p:cNvSpPr txBox="1"/>
          <p:nvPr/>
        </p:nvSpPr>
        <p:spPr>
          <a:xfrm>
            <a:off x="251520" y="3356992"/>
            <a:ext cx="1440160" cy="369332"/>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it-IT" dirty="0" err="1"/>
              <a:t>Step</a:t>
            </a:r>
            <a:r>
              <a:rPr lang="it-IT" dirty="0"/>
              <a:t> </a:t>
            </a:r>
            <a:r>
              <a:rPr lang="it-IT" dirty="0" err="1"/>
              <a:t>jump</a:t>
            </a:r>
            <a:endParaRPr lang="it-IT" dirty="0"/>
          </a:p>
        </p:txBody>
      </p:sp>
      <p:pic>
        <p:nvPicPr>
          <p:cNvPr id="16" name="Immagin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1952" y="1565176"/>
            <a:ext cx="3081439" cy="1584176"/>
          </a:xfrm>
          <a:prstGeom prst="rect">
            <a:avLst/>
          </a:prstGeom>
        </p:spPr>
      </p:pic>
      <p:pic>
        <p:nvPicPr>
          <p:cNvPr id="17" name="Immagin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0925" y="1340768"/>
            <a:ext cx="3296106" cy="1808584"/>
          </a:xfrm>
          <a:prstGeom prst="rect">
            <a:avLst/>
          </a:prstGeom>
        </p:spPr>
      </p:pic>
    </p:spTree>
    <p:extLst>
      <p:ext uri="{BB962C8B-B14F-4D97-AF65-F5344CB8AC3E}">
        <p14:creationId xmlns:p14="http://schemas.microsoft.com/office/powerpoint/2010/main" val="24236401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piè di pagina 7"/>
          <p:cNvSpPr txBox="1">
            <a:spLocks/>
          </p:cNvSpPr>
          <p:nvPr/>
        </p:nvSpPr>
        <p:spPr>
          <a:xfrm>
            <a:off x="6178199" y="6388454"/>
            <a:ext cx="2469073" cy="365125"/>
          </a:xfrm>
          <a:prstGeom prst="rect">
            <a:avLst/>
          </a:prstGeom>
        </p:spPr>
        <p:txBody>
          <a:bodyPr vert="horz" anchor="b"/>
          <a:lstStyle>
            <a:defPPr>
              <a:defRPr lang="it-IT"/>
            </a:defPPr>
            <a:lvl1pPr marL="0" algn="r" defTabSz="914400" rtl="0" eaLnBrk="1" latinLnBrk="0" hangingPunct="1">
              <a:defRPr kumimoji="0"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it-IT" sz="600" dirty="0"/>
              <a:t>.</a:t>
            </a:r>
          </a:p>
        </p:txBody>
      </p:sp>
      <p:sp>
        <p:nvSpPr>
          <p:cNvPr id="7" name="Title 3"/>
          <p:cNvSpPr txBox="1">
            <a:spLocks/>
          </p:cNvSpPr>
          <p:nvPr/>
        </p:nvSpPr>
        <p:spPr>
          <a:xfrm>
            <a:off x="395536" y="42679"/>
            <a:ext cx="6561778" cy="1169373"/>
          </a:xfrm>
          <a:prstGeom prst="rect">
            <a:avLst/>
          </a:prstGeom>
        </p:spPr>
        <p:txBody>
          <a:bodyPr vert="horz" rtlCol="0" anchor="ctr">
            <a:no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it-IT" sz="3200" dirty="0">
                <a:solidFill>
                  <a:srgbClr val="C00000"/>
                </a:solidFill>
                <a:effectLst>
                  <a:outerShdw blurRad="38100" dist="38100" dir="2700000" algn="tl">
                    <a:srgbClr val="000000">
                      <a:alpha val="43137"/>
                    </a:srgbClr>
                  </a:outerShdw>
                </a:effectLst>
              </a:rPr>
              <a:t>Programmi di lavoro </a:t>
            </a:r>
            <a:r>
              <a:rPr lang="it-IT" sz="3200" dirty="0" err="1">
                <a:solidFill>
                  <a:srgbClr val="C00000"/>
                </a:solidFill>
                <a:effectLst>
                  <a:outerShdw blurRad="38100" dist="38100" dir="2700000" algn="tl">
                    <a:srgbClr val="000000">
                      <a:alpha val="43137"/>
                    </a:srgbClr>
                  </a:outerShdw>
                </a:effectLst>
              </a:rPr>
              <a:t>pliometrico</a:t>
            </a:r>
            <a:endParaRPr lang="it-IT" sz="3200" dirty="0">
              <a:solidFill>
                <a:srgbClr val="C00000"/>
              </a:solidFill>
              <a:effectLst>
                <a:outerShdw blurRad="38100" dist="38100" dir="2700000" algn="tl">
                  <a:srgbClr val="000000">
                    <a:alpha val="43137"/>
                  </a:srgbClr>
                </a:outerShdw>
              </a:effectLst>
            </a:endParaRPr>
          </a:p>
        </p:txBody>
      </p:sp>
      <p:sp>
        <p:nvSpPr>
          <p:cNvPr id="3" name="Segnaposto numero diapositiva 2"/>
          <p:cNvSpPr>
            <a:spLocks noGrp="1"/>
          </p:cNvSpPr>
          <p:nvPr>
            <p:ph type="sldNum" sz="quarter" idx="12"/>
          </p:nvPr>
        </p:nvSpPr>
        <p:spPr/>
        <p:txBody>
          <a:bodyPr/>
          <a:lstStyle/>
          <a:p>
            <a:fld id="{B9B2617A-FCB4-443B-8552-DD3D7CDBFDAD}" type="slidenum">
              <a:rPr lang="it-IT" smtClean="0"/>
              <a:pPr/>
              <a:t>61</a:t>
            </a:fld>
            <a:endParaRPr lang="it-IT"/>
          </a:p>
        </p:txBody>
      </p:sp>
      <p:cxnSp>
        <p:nvCxnSpPr>
          <p:cNvPr id="21" name="Connettore 2 20"/>
          <p:cNvCxnSpPr/>
          <p:nvPr/>
        </p:nvCxnSpPr>
        <p:spPr>
          <a:xfrm>
            <a:off x="4355976" y="5517232"/>
            <a:ext cx="1512168"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0" name="CasellaDiTesto 9"/>
          <p:cNvSpPr txBox="1"/>
          <p:nvPr/>
        </p:nvSpPr>
        <p:spPr>
          <a:xfrm>
            <a:off x="539552" y="3066426"/>
            <a:ext cx="1080120" cy="27699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it-IT" sz="1200" dirty="0" err="1"/>
              <a:t>Skip</a:t>
            </a:r>
            <a:endParaRPr lang="it-IT" sz="1200" dirty="0"/>
          </a:p>
        </p:txBody>
      </p:sp>
      <p:sp>
        <p:nvSpPr>
          <p:cNvPr id="22" name="Parentesi graffa aperta 21"/>
          <p:cNvSpPr/>
          <p:nvPr/>
        </p:nvSpPr>
        <p:spPr>
          <a:xfrm>
            <a:off x="5940152" y="1628800"/>
            <a:ext cx="288032" cy="4032448"/>
          </a:xfrm>
          <a:prstGeom prst="lef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23" name="CasellaDiTesto 22"/>
          <p:cNvSpPr txBox="1"/>
          <p:nvPr/>
        </p:nvSpPr>
        <p:spPr>
          <a:xfrm>
            <a:off x="6300192" y="1385135"/>
            <a:ext cx="1440160" cy="646331"/>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it-IT" dirty="0"/>
              <a:t>Azione tecnica</a:t>
            </a:r>
          </a:p>
        </p:txBody>
      </p:sp>
      <p:pic>
        <p:nvPicPr>
          <p:cNvPr id="24" name="Immagine 23"/>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l="10216" t="6075"/>
          <a:stretch/>
        </p:blipFill>
        <p:spPr>
          <a:xfrm>
            <a:off x="6228184" y="2192062"/>
            <a:ext cx="1848612" cy="1289247"/>
          </a:xfrm>
          <a:prstGeom prst="rect">
            <a:avLst/>
          </a:prstGeom>
        </p:spPr>
      </p:pic>
      <p:pic>
        <p:nvPicPr>
          <p:cNvPr id="25" name="Immagine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28184" y="3985365"/>
            <a:ext cx="1848612" cy="1270611"/>
          </a:xfrm>
          <a:prstGeom prst="rect">
            <a:avLst/>
          </a:prstGeom>
        </p:spPr>
      </p:pic>
      <p:pic>
        <p:nvPicPr>
          <p:cNvPr id="26" name="Immagine 25"/>
          <p:cNvPicPr>
            <a:picLocks noChangeAspect="1"/>
          </p:cNvPicPr>
          <p:nvPr/>
        </p:nvPicPr>
        <p:blipFill rotWithShape="1">
          <a:blip r:embed="rId5" cstate="print">
            <a:extLst>
              <a:ext uri="{28A0092B-C50C-407E-A947-70E740481C1C}">
                <a14:useLocalDpi xmlns:a14="http://schemas.microsoft.com/office/drawing/2010/main" val="0"/>
              </a:ext>
            </a:extLst>
          </a:blip>
          <a:srcRect l="2856" t="60500" r="55050"/>
          <a:stretch/>
        </p:blipFill>
        <p:spPr>
          <a:xfrm>
            <a:off x="240029" y="1376986"/>
            <a:ext cx="1809725" cy="1625352"/>
          </a:xfrm>
          <a:prstGeom prst="rect">
            <a:avLst/>
          </a:prstGeom>
        </p:spPr>
      </p:pic>
      <p:cxnSp>
        <p:nvCxnSpPr>
          <p:cNvPr id="27" name="Connettore 2 26"/>
          <p:cNvCxnSpPr/>
          <p:nvPr/>
        </p:nvCxnSpPr>
        <p:spPr>
          <a:xfrm>
            <a:off x="2256205" y="1716108"/>
            <a:ext cx="1008112" cy="1159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8" name="Freccia a inversione 27"/>
          <p:cNvSpPr/>
          <p:nvPr/>
        </p:nvSpPr>
        <p:spPr>
          <a:xfrm rot="5400000">
            <a:off x="4694971" y="1748824"/>
            <a:ext cx="1135933" cy="778362"/>
          </a:xfrm>
          <a:prstGeom prst="uturnArrow">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it-IT">
              <a:solidFill>
                <a:schemeClr val="tx1"/>
              </a:solidFill>
            </a:endParaRPr>
          </a:p>
        </p:txBody>
      </p:sp>
      <p:sp>
        <p:nvSpPr>
          <p:cNvPr id="30" name="Freccia a inversione 29"/>
          <p:cNvSpPr/>
          <p:nvPr/>
        </p:nvSpPr>
        <p:spPr>
          <a:xfrm rot="16200000" flipH="1">
            <a:off x="2801005" y="2687438"/>
            <a:ext cx="691612" cy="757977"/>
          </a:xfrm>
          <a:prstGeom prst="uturnArrow">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it-IT">
              <a:solidFill>
                <a:schemeClr val="tx1"/>
              </a:solidFill>
            </a:endParaRPr>
          </a:p>
        </p:txBody>
      </p:sp>
      <p:sp>
        <p:nvSpPr>
          <p:cNvPr id="31" name="CasellaDiTesto 30"/>
          <p:cNvSpPr txBox="1"/>
          <p:nvPr/>
        </p:nvSpPr>
        <p:spPr>
          <a:xfrm>
            <a:off x="3587185" y="1443698"/>
            <a:ext cx="1080120" cy="46166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it-IT" sz="1200" dirty="0"/>
              <a:t>5 metri scatto</a:t>
            </a:r>
          </a:p>
        </p:txBody>
      </p:sp>
      <p:sp>
        <p:nvSpPr>
          <p:cNvPr id="32" name="CasellaDiTesto 31"/>
          <p:cNvSpPr txBox="1"/>
          <p:nvPr/>
        </p:nvSpPr>
        <p:spPr>
          <a:xfrm>
            <a:off x="3768105" y="2404614"/>
            <a:ext cx="1080120" cy="46166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it-IT" sz="1200" dirty="0"/>
              <a:t>10 metri scatto</a:t>
            </a:r>
          </a:p>
        </p:txBody>
      </p:sp>
      <p:sp>
        <p:nvSpPr>
          <p:cNvPr id="33" name="CasellaDiTesto 32"/>
          <p:cNvSpPr txBox="1"/>
          <p:nvPr/>
        </p:nvSpPr>
        <p:spPr>
          <a:xfrm>
            <a:off x="3756733" y="3183359"/>
            <a:ext cx="1080120" cy="46166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it-IT" sz="1200" dirty="0"/>
              <a:t>5 metri scatto</a:t>
            </a:r>
          </a:p>
        </p:txBody>
      </p:sp>
      <p:sp>
        <p:nvSpPr>
          <p:cNvPr id="34" name="Freccia a inversione 33"/>
          <p:cNvSpPr/>
          <p:nvPr/>
        </p:nvSpPr>
        <p:spPr>
          <a:xfrm rot="5400000">
            <a:off x="4861091" y="3497405"/>
            <a:ext cx="957041" cy="778362"/>
          </a:xfrm>
          <a:prstGeom prst="uturnArrow">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it-IT">
              <a:solidFill>
                <a:schemeClr val="tx1"/>
              </a:solidFill>
            </a:endParaRPr>
          </a:p>
        </p:txBody>
      </p:sp>
      <p:sp>
        <p:nvSpPr>
          <p:cNvPr id="35" name="Stella a 6 punte 34"/>
          <p:cNvSpPr/>
          <p:nvPr/>
        </p:nvSpPr>
        <p:spPr>
          <a:xfrm>
            <a:off x="3919841" y="3831715"/>
            <a:ext cx="321952" cy="360040"/>
          </a:xfrm>
          <a:prstGeom prst="star6">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it-IT"/>
          </a:p>
        </p:txBody>
      </p:sp>
      <p:sp>
        <p:nvSpPr>
          <p:cNvPr id="36" name="Stella a 6 punte 35"/>
          <p:cNvSpPr/>
          <p:nvPr/>
        </p:nvSpPr>
        <p:spPr>
          <a:xfrm>
            <a:off x="3364824" y="4440650"/>
            <a:ext cx="321952" cy="360040"/>
          </a:xfrm>
          <a:prstGeom prst="star6">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it-IT"/>
          </a:p>
        </p:txBody>
      </p:sp>
      <p:sp>
        <p:nvSpPr>
          <p:cNvPr id="37" name="Stella a 6 punte 36"/>
          <p:cNvSpPr/>
          <p:nvPr/>
        </p:nvSpPr>
        <p:spPr>
          <a:xfrm>
            <a:off x="2775828" y="3759396"/>
            <a:ext cx="321952" cy="360040"/>
          </a:xfrm>
          <a:prstGeom prst="star6">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it-IT"/>
          </a:p>
        </p:txBody>
      </p:sp>
      <p:sp>
        <p:nvSpPr>
          <p:cNvPr id="38" name="Stella a 6 punte 37"/>
          <p:cNvSpPr/>
          <p:nvPr/>
        </p:nvSpPr>
        <p:spPr>
          <a:xfrm>
            <a:off x="2274185" y="4440650"/>
            <a:ext cx="321952" cy="360040"/>
          </a:xfrm>
          <a:prstGeom prst="star6">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it-IT"/>
          </a:p>
        </p:txBody>
      </p:sp>
      <p:sp>
        <p:nvSpPr>
          <p:cNvPr id="39" name="Stella a 6 punte 38"/>
          <p:cNvSpPr/>
          <p:nvPr/>
        </p:nvSpPr>
        <p:spPr>
          <a:xfrm>
            <a:off x="1688527" y="3782333"/>
            <a:ext cx="321952" cy="360040"/>
          </a:xfrm>
          <a:prstGeom prst="star6">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it-IT"/>
          </a:p>
        </p:txBody>
      </p:sp>
      <p:cxnSp>
        <p:nvCxnSpPr>
          <p:cNvPr id="40" name="Connettore 2 39"/>
          <p:cNvCxnSpPr/>
          <p:nvPr/>
        </p:nvCxnSpPr>
        <p:spPr>
          <a:xfrm flipH="1">
            <a:off x="3707904" y="4199548"/>
            <a:ext cx="233065" cy="23756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44" name="Connettore 2 43"/>
          <p:cNvCxnSpPr/>
          <p:nvPr/>
        </p:nvCxnSpPr>
        <p:spPr>
          <a:xfrm flipH="1">
            <a:off x="2527901" y="4127543"/>
            <a:ext cx="233065" cy="23756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45" name="Connettore 2 44"/>
          <p:cNvCxnSpPr/>
          <p:nvPr/>
        </p:nvCxnSpPr>
        <p:spPr>
          <a:xfrm flipH="1" flipV="1">
            <a:off x="3121472" y="4119436"/>
            <a:ext cx="233066" cy="24131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47" name="Connettore 2 46"/>
          <p:cNvCxnSpPr/>
          <p:nvPr/>
        </p:nvCxnSpPr>
        <p:spPr>
          <a:xfrm flipH="1" flipV="1">
            <a:off x="1941469" y="4175824"/>
            <a:ext cx="233066" cy="24131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48" name="Freccia a inversione 47"/>
          <p:cNvSpPr/>
          <p:nvPr/>
        </p:nvSpPr>
        <p:spPr>
          <a:xfrm rot="5400000" flipV="1">
            <a:off x="817115" y="4673630"/>
            <a:ext cx="957041" cy="740657"/>
          </a:xfrm>
          <a:prstGeom prst="uturnArrow">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it-IT">
              <a:solidFill>
                <a:schemeClr val="tx1"/>
              </a:solidFill>
            </a:endParaRPr>
          </a:p>
        </p:txBody>
      </p:sp>
      <p:pic>
        <p:nvPicPr>
          <p:cNvPr id="41" name="Immagine 4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1841624" y="4841056"/>
            <a:ext cx="1952279" cy="1248946"/>
          </a:xfrm>
          <a:prstGeom prst="rect">
            <a:avLst/>
          </a:prstGeom>
        </p:spPr>
      </p:pic>
    </p:spTree>
    <p:extLst>
      <p:ext uri="{BB962C8B-B14F-4D97-AF65-F5344CB8AC3E}">
        <p14:creationId xmlns:p14="http://schemas.microsoft.com/office/powerpoint/2010/main" val="361579038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cstate="print"/>
          <a:stretch>
            <a:fillRect/>
          </a:stretch>
        </p:blipFill>
        <p:spPr>
          <a:xfrm>
            <a:off x="4119152" y="3492850"/>
            <a:ext cx="2469073" cy="2456430"/>
          </a:xfrm>
          <a:prstGeom prst="rect">
            <a:avLst/>
          </a:prstGeom>
        </p:spPr>
      </p:pic>
      <p:sp>
        <p:nvSpPr>
          <p:cNvPr id="6" name="Segnaposto piè di pagina 7"/>
          <p:cNvSpPr txBox="1">
            <a:spLocks/>
          </p:cNvSpPr>
          <p:nvPr/>
        </p:nvSpPr>
        <p:spPr>
          <a:xfrm>
            <a:off x="6178199" y="6388454"/>
            <a:ext cx="2469073" cy="365125"/>
          </a:xfrm>
          <a:prstGeom prst="rect">
            <a:avLst/>
          </a:prstGeom>
        </p:spPr>
        <p:txBody>
          <a:bodyPr vert="horz" anchor="b"/>
          <a:lstStyle>
            <a:defPPr>
              <a:defRPr lang="it-IT"/>
            </a:defPPr>
            <a:lvl1pPr marL="0" algn="r" defTabSz="914400" rtl="0" eaLnBrk="1" latinLnBrk="0" hangingPunct="1">
              <a:defRPr kumimoji="0"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it-IT" sz="600" dirty="0"/>
              <a:t>.</a:t>
            </a:r>
          </a:p>
        </p:txBody>
      </p:sp>
      <p:sp>
        <p:nvSpPr>
          <p:cNvPr id="7" name="Title 3"/>
          <p:cNvSpPr txBox="1">
            <a:spLocks/>
          </p:cNvSpPr>
          <p:nvPr/>
        </p:nvSpPr>
        <p:spPr>
          <a:xfrm>
            <a:off x="609600" y="116632"/>
            <a:ext cx="6347714" cy="1143000"/>
          </a:xfrm>
          <a:prstGeom prst="rect">
            <a:avLst/>
          </a:prstGeom>
        </p:spPr>
        <p:txBody>
          <a:bodyPr vert="horz" rtlCol="0" anchor="ctr">
            <a:no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it-IT" sz="3600" dirty="0" err="1">
                <a:solidFill>
                  <a:srgbClr val="C00000"/>
                </a:solidFill>
                <a:effectLst>
                  <a:outerShdw blurRad="38100" dist="38100" dir="2700000" algn="tl">
                    <a:srgbClr val="000000">
                      <a:alpha val="43137"/>
                    </a:srgbClr>
                  </a:outerShdw>
                </a:effectLst>
              </a:rPr>
              <a:t>Power</a:t>
            </a:r>
            <a:r>
              <a:rPr lang="it-IT" sz="3600" dirty="0">
                <a:solidFill>
                  <a:srgbClr val="C00000"/>
                </a:solidFill>
                <a:effectLst>
                  <a:outerShdw blurRad="38100" dist="38100" dir="2700000" algn="tl">
                    <a:srgbClr val="000000">
                      <a:alpha val="43137"/>
                    </a:srgbClr>
                  </a:outerShdw>
                </a:effectLst>
              </a:rPr>
              <a:t> training</a:t>
            </a:r>
          </a:p>
          <a:p>
            <a:pPr algn="ctr"/>
            <a:r>
              <a:rPr lang="it-IT" sz="2800" dirty="0">
                <a:solidFill>
                  <a:srgbClr val="C00000"/>
                </a:solidFill>
                <a:effectLst>
                  <a:outerShdw blurRad="38100" dist="38100" dir="2700000" algn="tl">
                    <a:srgbClr val="000000">
                      <a:alpha val="43137"/>
                    </a:srgbClr>
                  </a:outerShdw>
                </a:effectLst>
              </a:rPr>
              <a:t>negli sport di percussione</a:t>
            </a:r>
            <a:endParaRPr lang="it-IT" sz="3200" dirty="0">
              <a:solidFill>
                <a:srgbClr val="C00000"/>
              </a:solidFill>
              <a:effectLst>
                <a:outerShdw blurRad="38100" dist="38100" dir="2700000" algn="tl">
                  <a:srgbClr val="000000">
                    <a:alpha val="43137"/>
                  </a:srgbClr>
                </a:outerShdw>
              </a:effectLst>
            </a:endParaRPr>
          </a:p>
        </p:txBody>
      </p:sp>
      <p:sp>
        <p:nvSpPr>
          <p:cNvPr id="3" name="Segnaposto numero diapositiva 2"/>
          <p:cNvSpPr>
            <a:spLocks noGrp="1"/>
          </p:cNvSpPr>
          <p:nvPr>
            <p:ph type="sldNum" sz="quarter" idx="12"/>
          </p:nvPr>
        </p:nvSpPr>
        <p:spPr/>
        <p:txBody>
          <a:bodyPr/>
          <a:lstStyle/>
          <a:p>
            <a:fld id="{B9B2617A-FCB4-443B-8552-DD3D7CDBFDAD}" type="slidenum">
              <a:rPr lang="it-IT" smtClean="0"/>
              <a:pPr/>
              <a:t>62</a:t>
            </a:fld>
            <a:endParaRPr lang="it-IT"/>
          </a:p>
        </p:txBody>
      </p:sp>
      <p:pic>
        <p:nvPicPr>
          <p:cNvPr id="2" name="Immagine 1"/>
          <p:cNvPicPr>
            <a:picLocks noChangeAspect="1"/>
          </p:cNvPicPr>
          <p:nvPr/>
        </p:nvPicPr>
        <p:blipFill>
          <a:blip r:embed="rId3" cstate="print"/>
          <a:stretch>
            <a:fillRect/>
          </a:stretch>
        </p:blipFill>
        <p:spPr>
          <a:xfrm>
            <a:off x="4067944" y="1763659"/>
            <a:ext cx="3456384" cy="1502649"/>
          </a:xfrm>
          <a:prstGeom prst="rect">
            <a:avLst/>
          </a:prstGeom>
        </p:spPr>
      </p:pic>
      <p:sp>
        <p:nvSpPr>
          <p:cNvPr id="42" name="CasellaDiTesto 41"/>
          <p:cNvSpPr txBox="1"/>
          <p:nvPr/>
        </p:nvSpPr>
        <p:spPr>
          <a:xfrm>
            <a:off x="5652120" y="1528465"/>
            <a:ext cx="1440160" cy="369332"/>
          </a:xfrm>
          <a:prstGeom prst="rect">
            <a:avLst/>
          </a:prstGeom>
          <a:no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it-IT" dirty="0" err="1"/>
              <a:t>Jump</a:t>
            </a:r>
            <a:endParaRPr lang="it-IT" dirty="0"/>
          </a:p>
        </p:txBody>
      </p:sp>
      <p:sp>
        <p:nvSpPr>
          <p:cNvPr id="43" name="CasellaDiTesto 42"/>
          <p:cNvSpPr txBox="1"/>
          <p:nvPr/>
        </p:nvSpPr>
        <p:spPr>
          <a:xfrm>
            <a:off x="6300192" y="4694033"/>
            <a:ext cx="1440160" cy="369332"/>
          </a:xfrm>
          <a:prstGeom prst="rect">
            <a:avLst/>
          </a:prstGeom>
          <a:no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it-IT" dirty="0"/>
              <a:t>Punch</a:t>
            </a:r>
          </a:p>
        </p:txBody>
      </p:sp>
      <p:pic>
        <p:nvPicPr>
          <p:cNvPr id="8" name="Immagine 7"/>
          <p:cNvPicPr>
            <a:picLocks noChangeAspect="1"/>
          </p:cNvPicPr>
          <p:nvPr/>
        </p:nvPicPr>
        <p:blipFill>
          <a:blip r:embed="rId4" cstate="print"/>
          <a:stretch>
            <a:fillRect/>
          </a:stretch>
        </p:blipFill>
        <p:spPr>
          <a:xfrm>
            <a:off x="212872" y="1549567"/>
            <a:ext cx="2342904" cy="2291933"/>
          </a:xfrm>
          <a:prstGeom prst="rect">
            <a:avLst/>
          </a:prstGeom>
        </p:spPr>
      </p:pic>
      <p:sp>
        <p:nvSpPr>
          <p:cNvPr id="46" name="CasellaDiTesto 45"/>
          <p:cNvSpPr txBox="1"/>
          <p:nvPr/>
        </p:nvSpPr>
        <p:spPr>
          <a:xfrm>
            <a:off x="2411760" y="2369401"/>
            <a:ext cx="1440160" cy="646331"/>
          </a:xfrm>
          <a:prstGeom prst="rect">
            <a:avLst/>
          </a:prstGeom>
          <a:no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it-IT" dirty="0" err="1"/>
              <a:t>Explosive</a:t>
            </a:r>
            <a:r>
              <a:rPr lang="it-IT" dirty="0"/>
              <a:t> punch</a:t>
            </a:r>
          </a:p>
        </p:txBody>
      </p:sp>
      <p:pic>
        <p:nvPicPr>
          <p:cNvPr id="9" name="Immagine 8"/>
          <p:cNvPicPr>
            <a:picLocks noChangeAspect="1"/>
          </p:cNvPicPr>
          <p:nvPr/>
        </p:nvPicPr>
        <p:blipFill>
          <a:blip r:embed="rId5" cstate="print"/>
          <a:stretch>
            <a:fillRect/>
          </a:stretch>
        </p:blipFill>
        <p:spPr>
          <a:xfrm>
            <a:off x="1886903" y="3844601"/>
            <a:ext cx="2109033" cy="2320703"/>
          </a:xfrm>
          <a:prstGeom prst="rect">
            <a:avLst/>
          </a:prstGeom>
        </p:spPr>
      </p:pic>
      <p:sp>
        <p:nvSpPr>
          <p:cNvPr id="49" name="CasellaDiTesto 48"/>
          <p:cNvSpPr txBox="1"/>
          <p:nvPr/>
        </p:nvSpPr>
        <p:spPr>
          <a:xfrm>
            <a:off x="323528" y="4417034"/>
            <a:ext cx="1440160" cy="923330"/>
          </a:xfrm>
          <a:prstGeom prst="rect">
            <a:avLst/>
          </a:prstGeom>
          <a:no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it-IT" dirty="0" err="1"/>
              <a:t>Explosive</a:t>
            </a:r>
            <a:r>
              <a:rPr lang="it-IT" dirty="0"/>
              <a:t>-</a:t>
            </a:r>
          </a:p>
          <a:p>
            <a:pPr algn="ctr"/>
            <a:r>
              <a:rPr lang="it-IT" dirty="0" err="1"/>
              <a:t>Ballistic</a:t>
            </a:r>
            <a:r>
              <a:rPr lang="it-IT" dirty="0"/>
              <a:t> Punch</a:t>
            </a:r>
          </a:p>
        </p:txBody>
      </p:sp>
    </p:spTree>
    <p:extLst>
      <p:ext uri="{BB962C8B-B14F-4D97-AF65-F5344CB8AC3E}">
        <p14:creationId xmlns:p14="http://schemas.microsoft.com/office/powerpoint/2010/main" val="63059011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piè di pagina 7"/>
          <p:cNvSpPr txBox="1">
            <a:spLocks/>
          </p:cNvSpPr>
          <p:nvPr/>
        </p:nvSpPr>
        <p:spPr>
          <a:xfrm>
            <a:off x="6178199" y="6388454"/>
            <a:ext cx="2469073" cy="365125"/>
          </a:xfrm>
          <a:prstGeom prst="rect">
            <a:avLst/>
          </a:prstGeom>
        </p:spPr>
        <p:txBody>
          <a:bodyPr vert="horz" anchor="b"/>
          <a:lstStyle>
            <a:defPPr>
              <a:defRPr lang="it-IT"/>
            </a:defPPr>
            <a:lvl1pPr marL="0" algn="r" defTabSz="914400" rtl="0" eaLnBrk="1" latinLnBrk="0" hangingPunct="1">
              <a:defRPr kumimoji="0"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it-IT" sz="600" dirty="0"/>
          </a:p>
        </p:txBody>
      </p:sp>
      <p:sp>
        <p:nvSpPr>
          <p:cNvPr id="7" name="Title 3"/>
          <p:cNvSpPr txBox="1">
            <a:spLocks/>
          </p:cNvSpPr>
          <p:nvPr/>
        </p:nvSpPr>
        <p:spPr>
          <a:xfrm>
            <a:off x="755576" y="427038"/>
            <a:ext cx="6120680" cy="937501"/>
          </a:xfrm>
          <a:prstGeom prst="rect">
            <a:avLst/>
          </a:prstGeom>
        </p:spPr>
        <p:txBody>
          <a:bodyPr vert="horz" rtlCol="0" anchor="ctr">
            <a:no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it-IT" sz="3600" dirty="0" err="1">
                <a:solidFill>
                  <a:srgbClr val="C00000"/>
                </a:solidFill>
                <a:effectLst>
                  <a:outerShdw blurRad="38100" dist="38100" dir="2700000" algn="tl">
                    <a:srgbClr val="000000">
                      <a:alpha val="43137"/>
                    </a:srgbClr>
                  </a:outerShdw>
                </a:effectLst>
              </a:rPr>
              <a:t>Power</a:t>
            </a:r>
            <a:r>
              <a:rPr lang="it-IT" sz="3600" dirty="0">
                <a:solidFill>
                  <a:srgbClr val="C00000"/>
                </a:solidFill>
                <a:effectLst>
                  <a:outerShdw blurRad="38100" dist="38100" dir="2700000" algn="tl">
                    <a:srgbClr val="000000">
                      <a:alpha val="43137"/>
                    </a:srgbClr>
                  </a:outerShdw>
                </a:effectLst>
              </a:rPr>
              <a:t> training</a:t>
            </a:r>
          </a:p>
          <a:p>
            <a:pPr algn="ctr"/>
            <a:r>
              <a:rPr lang="it-IT" sz="2800" dirty="0">
                <a:solidFill>
                  <a:srgbClr val="C00000"/>
                </a:solidFill>
                <a:effectLst>
                  <a:outerShdw blurRad="38100" dist="38100" dir="2700000" algn="tl">
                    <a:srgbClr val="000000">
                      <a:alpha val="43137"/>
                    </a:srgbClr>
                  </a:outerShdw>
                </a:effectLst>
              </a:rPr>
              <a:t>negli sport di lotta</a:t>
            </a:r>
            <a:endParaRPr lang="it-IT" sz="3200" dirty="0">
              <a:solidFill>
                <a:srgbClr val="C00000"/>
              </a:solidFill>
              <a:effectLst>
                <a:outerShdw blurRad="38100" dist="38100" dir="2700000" algn="tl">
                  <a:srgbClr val="000000">
                    <a:alpha val="43137"/>
                  </a:srgbClr>
                </a:outerShdw>
              </a:effectLst>
            </a:endParaRPr>
          </a:p>
        </p:txBody>
      </p:sp>
      <p:sp>
        <p:nvSpPr>
          <p:cNvPr id="3" name="Segnaposto numero diapositiva 2"/>
          <p:cNvSpPr>
            <a:spLocks noGrp="1"/>
          </p:cNvSpPr>
          <p:nvPr>
            <p:ph type="sldNum" sz="quarter" idx="12"/>
          </p:nvPr>
        </p:nvSpPr>
        <p:spPr/>
        <p:txBody>
          <a:bodyPr/>
          <a:lstStyle/>
          <a:p>
            <a:fld id="{B9B2617A-FCB4-443B-8552-DD3D7CDBFDAD}" type="slidenum">
              <a:rPr lang="it-IT" smtClean="0"/>
              <a:pPr/>
              <a:t>63</a:t>
            </a:fld>
            <a:endParaRPr lang="it-IT"/>
          </a:p>
        </p:txBody>
      </p:sp>
      <p:sp>
        <p:nvSpPr>
          <p:cNvPr id="42" name="CasellaDiTesto 41"/>
          <p:cNvSpPr txBox="1"/>
          <p:nvPr/>
        </p:nvSpPr>
        <p:spPr>
          <a:xfrm>
            <a:off x="1028750" y="1509834"/>
            <a:ext cx="1440160" cy="646331"/>
          </a:xfrm>
          <a:prstGeom prst="rect">
            <a:avLst/>
          </a:prstGeom>
          <a:no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it-IT" dirty="0"/>
              <a:t>Entrate con elastici</a:t>
            </a:r>
          </a:p>
        </p:txBody>
      </p:sp>
      <p:pic>
        <p:nvPicPr>
          <p:cNvPr id="10" name="Immagin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99792" y="1908855"/>
            <a:ext cx="2143125" cy="2143125"/>
          </a:xfrm>
          <a:prstGeom prst="rect">
            <a:avLst/>
          </a:prstGeom>
        </p:spPr>
      </p:pic>
      <p:pic>
        <p:nvPicPr>
          <p:cNvPr id="12" name="Immagin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48065" y="2742293"/>
            <a:ext cx="1872208" cy="2619375"/>
          </a:xfrm>
          <a:prstGeom prst="rect">
            <a:avLst/>
          </a:prstGeom>
        </p:spPr>
      </p:pic>
      <p:sp>
        <p:nvSpPr>
          <p:cNvPr id="17" name="CasellaDiTesto 16"/>
          <p:cNvSpPr txBox="1"/>
          <p:nvPr/>
        </p:nvSpPr>
        <p:spPr>
          <a:xfrm>
            <a:off x="5346973" y="2044234"/>
            <a:ext cx="1610341" cy="369332"/>
          </a:xfrm>
          <a:prstGeom prst="rect">
            <a:avLst/>
          </a:prstGeom>
          <a:no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it-IT" dirty="0"/>
              <a:t>Manichino</a:t>
            </a:r>
          </a:p>
        </p:txBody>
      </p:sp>
      <p:pic>
        <p:nvPicPr>
          <p:cNvPr id="13" name="Immagine 12"/>
          <p:cNvPicPr>
            <a:picLocks noChangeAspect="1"/>
          </p:cNvPicPr>
          <p:nvPr/>
        </p:nvPicPr>
        <p:blipFill rotWithShape="1">
          <a:blip r:embed="rId4" cstate="print">
            <a:extLst>
              <a:ext uri="{28A0092B-C50C-407E-A947-70E740481C1C}">
                <a14:useLocalDpi xmlns:a14="http://schemas.microsoft.com/office/drawing/2010/main" val="0"/>
              </a:ext>
            </a:extLst>
          </a:blip>
          <a:srcRect t="11952"/>
          <a:stretch/>
        </p:blipFill>
        <p:spPr>
          <a:xfrm>
            <a:off x="2468910" y="4236647"/>
            <a:ext cx="2085975" cy="1928907"/>
          </a:xfrm>
          <a:prstGeom prst="rect">
            <a:avLst/>
          </a:prstGeom>
        </p:spPr>
      </p:pic>
      <p:sp>
        <p:nvSpPr>
          <p:cNvPr id="19" name="CasellaDiTesto 18"/>
          <p:cNvSpPr txBox="1"/>
          <p:nvPr/>
        </p:nvSpPr>
        <p:spPr>
          <a:xfrm>
            <a:off x="755576" y="4509120"/>
            <a:ext cx="1440160" cy="369332"/>
          </a:xfrm>
          <a:prstGeom prst="rect">
            <a:avLst/>
          </a:prstGeom>
          <a:no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it-IT" dirty="0" err="1"/>
              <a:t>Butsukari</a:t>
            </a:r>
            <a:endParaRPr lang="it-IT" dirty="0"/>
          </a:p>
        </p:txBody>
      </p:sp>
    </p:spTree>
    <p:extLst>
      <p:ext uri="{BB962C8B-B14F-4D97-AF65-F5344CB8AC3E}">
        <p14:creationId xmlns:p14="http://schemas.microsoft.com/office/powerpoint/2010/main" val="194256287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609599" y="609600"/>
            <a:ext cx="6347713" cy="875184"/>
          </a:xfrm>
        </p:spPr>
        <p:txBody>
          <a:bodyPr>
            <a:normAutofit/>
          </a:bodyPr>
          <a:lstStyle/>
          <a:p>
            <a:pPr algn="ctr"/>
            <a:r>
              <a:rPr lang="it-IT" dirty="0">
                <a:solidFill>
                  <a:srgbClr val="FF0000"/>
                </a:solidFill>
              </a:rPr>
              <a:t>BULGARO MISTO </a:t>
            </a:r>
          </a:p>
        </p:txBody>
      </p:sp>
      <p:sp>
        <p:nvSpPr>
          <p:cNvPr id="2" name="Segnaposto contenuto 1"/>
          <p:cNvSpPr>
            <a:spLocks noGrp="1"/>
          </p:cNvSpPr>
          <p:nvPr>
            <p:ph idx="1"/>
          </p:nvPr>
        </p:nvSpPr>
        <p:spPr>
          <a:xfrm>
            <a:off x="609599" y="1930401"/>
            <a:ext cx="6347714" cy="3874864"/>
          </a:xfrm>
        </p:spPr>
        <p:txBody>
          <a:bodyPr>
            <a:normAutofit/>
          </a:bodyPr>
          <a:lstStyle/>
          <a:p>
            <a:pPr marL="109728" indent="0">
              <a:lnSpc>
                <a:spcPct val="150000"/>
              </a:lnSpc>
              <a:buNone/>
            </a:pPr>
            <a:r>
              <a:rPr lang="it-IT" dirty="0"/>
              <a:t>Consiste nell’utilizzare schemi di forza con un buon coinvolgimento neurale in cui le pause sono caratterizzate dall' inserimento del gesto specifico da gara o una sua variante, è utilizzato da </a:t>
            </a:r>
            <a:r>
              <a:rPr lang="it-IT" u="sng" dirty="0"/>
              <a:t>atleti che praticano sport di combattimento</a:t>
            </a:r>
            <a:r>
              <a:rPr lang="it-IT" dirty="0"/>
              <a:t>. L’idea è quella di sfruttare gli adattamenti nervosi ai pesi a breve termine durante il lavoro affinché abbiano anche degli adattamenti a lungo termine </a:t>
            </a:r>
            <a:r>
              <a:rPr lang="it-IT" b="1" dirty="0"/>
              <a:t>alterna combinazioni esecutive tra esercizi con sovraccarico ed esercizi speciali dinamici</a:t>
            </a:r>
          </a:p>
        </p:txBody>
      </p:sp>
      <p:sp>
        <p:nvSpPr>
          <p:cNvPr id="3" name="Segnaposto numero diapositiva 2"/>
          <p:cNvSpPr>
            <a:spLocks noGrp="1"/>
          </p:cNvSpPr>
          <p:nvPr>
            <p:ph type="sldNum" sz="quarter" idx="12"/>
          </p:nvPr>
        </p:nvSpPr>
        <p:spPr/>
        <p:txBody>
          <a:bodyPr/>
          <a:lstStyle/>
          <a:p>
            <a:fld id="{B9B2617A-FCB4-443B-8552-DD3D7CDBFDAD}" type="slidenum">
              <a:rPr lang="it-IT" smtClean="0"/>
              <a:pPr/>
              <a:t>64</a:t>
            </a:fld>
            <a:endParaRPr lang="it-IT"/>
          </a:p>
        </p:txBody>
      </p:sp>
      <p:sp>
        <p:nvSpPr>
          <p:cNvPr id="6" name="Segnaposto piè di pagina 7"/>
          <p:cNvSpPr txBox="1">
            <a:spLocks/>
          </p:cNvSpPr>
          <p:nvPr/>
        </p:nvSpPr>
        <p:spPr>
          <a:xfrm>
            <a:off x="6178199" y="6388454"/>
            <a:ext cx="2469073" cy="365125"/>
          </a:xfrm>
          <a:prstGeom prst="rect">
            <a:avLst/>
          </a:prstGeom>
        </p:spPr>
        <p:txBody>
          <a:bodyPr vert="horz" anchor="b"/>
          <a:lstStyle>
            <a:defPPr>
              <a:defRPr lang="it-IT"/>
            </a:defPPr>
            <a:lvl1pPr marL="0" algn="r" defTabSz="914400" rtl="0" eaLnBrk="1" latinLnBrk="0" hangingPunct="1">
              <a:defRPr kumimoji="0"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it-IT" sz="600" dirty="0"/>
              <a:t>.</a:t>
            </a:r>
          </a:p>
        </p:txBody>
      </p:sp>
      <p:sp>
        <p:nvSpPr>
          <p:cNvPr id="5" name="CasellaDiTesto 4">
            <a:extLst>
              <a:ext uri="{FF2B5EF4-FFF2-40B4-BE49-F238E27FC236}">
                <a16:creationId xmlns:a16="http://schemas.microsoft.com/office/drawing/2014/main" id="{827B6427-6049-EE76-9EA2-ABE826F09834}"/>
              </a:ext>
            </a:extLst>
          </p:cNvPr>
          <p:cNvSpPr txBox="1"/>
          <p:nvPr/>
        </p:nvSpPr>
        <p:spPr>
          <a:xfrm>
            <a:off x="4644008" y="6351711"/>
            <a:ext cx="2515672"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a:ln>
                  <a:noFill/>
                </a:ln>
                <a:solidFill>
                  <a:srgbClr val="002060"/>
                </a:solidFill>
                <a:effectLst/>
                <a:uLnTx/>
                <a:uFillTx/>
                <a:latin typeface="Edwardian Script ITC" panose="030303020407070D0804" pitchFamily="66" charset="0"/>
                <a:ea typeface="+mn-ea"/>
                <a:cs typeface="+mn-cs"/>
              </a:rPr>
              <a:t>Letizia Fioravanti</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piè di pagina 7"/>
          <p:cNvSpPr txBox="1">
            <a:spLocks/>
          </p:cNvSpPr>
          <p:nvPr/>
        </p:nvSpPr>
        <p:spPr>
          <a:xfrm>
            <a:off x="6178199" y="6388454"/>
            <a:ext cx="2469073" cy="365125"/>
          </a:xfrm>
          <a:prstGeom prst="rect">
            <a:avLst/>
          </a:prstGeom>
        </p:spPr>
        <p:txBody>
          <a:bodyPr vert="horz" anchor="b"/>
          <a:lstStyle>
            <a:defPPr>
              <a:defRPr lang="it-IT"/>
            </a:defPPr>
            <a:lvl1pPr marL="0" algn="r" defTabSz="914400" rtl="0" eaLnBrk="1" latinLnBrk="0" hangingPunct="1">
              <a:defRPr kumimoji="0"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it-IT" sz="600" dirty="0"/>
              <a:t>.</a:t>
            </a:r>
          </a:p>
        </p:txBody>
      </p:sp>
      <p:sp>
        <p:nvSpPr>
          <p:cNvPr id="7" name="Title 3"/>
          <p:cNvSpPr txBox="1">
            <a:spLocks/>
          </p:cNvSpPr>
          <p:nvPr/>
        </p:nvSpPr>
        <p:spPr>
          <a:xfrm>
            <a:off x="395536" y="253522"/>
            <a:ext cx="6912768" cy="1316516"/>
          </a:xfrm>
          <a:prstGeom prst="rect">
            <a:avLst/>
          </a:prstGeom>
        </p:spPr>
        <p:txBody>
          <a:bodyPr vert="horz" rtlCol="0" anchor="ctr">
            <a:no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it-IT" sz="2400" dirty="0">
                <a:solidFill>
                  <a:srgbClr val="C00000"/>
                </a:solidFill>
                <a:effectLst>
                  <a:outerShdw blurRad="38100" dist="38100" dir="2700000" algn="tl">
                    <a:srgbClr val="000000">
                      <a:alpha val="43137"/>
                    </a:srgbClr>
                  </a:outerShdw>
                </a:effectLst>
              </a:rPr>
              <a:t>Metodo della stimolazione o «Bulgaro misto»</a:t>
            </a:r>
          </a:p>
          <a:p>
            <a:pPr algn="ctr"/>
            <a:r>
              <a:rPr lang="it-IT" sz="2400" dirty="0">
                <a:solidFill>
                  <a:srgbClr val="C00000"/>
                </a:solidFill>
                <a:effectLst>
                  <a:outerShdw blurRad="38100" dist="38100" dir="2700000" algn="tl">
                    <a:srgbClr val="000000">
                      <a:alpha val="43137"/>
                    </a:srgbClr>
                  </a:outerShdw>
                </a:effectLst>
              </a:rPr>
              <a:t>Per l’allenamento della forza speciale</a:t>
            </a:r>
          </a:p>
        </p:txBody>
      </p:sp>
      <p:sp>
        <p:nvSpPr>
          <p:cNvPr id="3" name="Segnaposto numero diapositiva 2"/>
          <p:cNvSpPr>
            <a:spLocks noGrp="1"/>
          </p:cNvSpPr>
          <p:nvPr>
            <p:ph type="sldNum" sz="quarter" idx="12"/>
          </p:nvPr>
        </p:nvSpPr>
        <p:spPr/>
        <p:txBody>
          <a:bodyPr/>
          <a:lstStyle/>
          <a:p>
            <a:fld id="{B9B2617A-FCB4-443B-8552-DD3D7CDBFDAD}" type="slidenum">
              <a:rPr lang="it-IT" smtClean="0"/>
              <a:pPr/>
              <a:t>65</a:t>
            </a:fld>
            <a:endParaRPr lang="it-IT"/>
          </a:p>
        </p:txBody>
      </p:sp>
      <p:sp>
        <p:nvSpPr>
          <p:cNvPr id="42" name="CasellaDiTesto 41"/>
          <p:cNvSpPr txBox="1"/>
          <p:nvPr/>
        </p:nvSpPr>
        <p:spPr>
          <a:xfrm>
            <a:off x="395536" y="1988840"/>
            <a:ext cx="2592288" cy="646331"/>
          </a:xfrm>
          <a:prstGeom prst="rect">
            <a:avLst/>
          </a:prstGeom>
          <a:no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it-IT" dirty="0"/>
              <a:t>Esercizi con sovraccarico</a:t>
            </a:r>
          </a:p>
        </p:txBody>
      </p:sp>
      <p:sp>
        <p:nvSpPr>
          <p:cNvPr id="14" name="CasellaDiTesto 13"/>
          <p:cNvSpPr txBox="1"/>
          <p:nvPr/>
        </p:nvSpPr>
        <p:spPr>
          <a:xfrm>
            <a:off x="4355976" y="2127339"/>
            <a:ext cx="2592288" cy="369332"/>
          </a:xfrm>
          <a:prstGeom prst="rect">
            <a:avLst/>
          </a:prstGeom>
          <a:no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it-IT" dirty="0"/>
              <a:t>Esercizi tecnici</a:t>
            </a:r>
          </a:p>
        </p:txBody>
      </p:sp>
      <p:pic>
        <p:nvPicPr>
          <p:cNvPr id="2" name="Immagin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52" y="2924944"/>
            <a:ext cx="2160239" cy="1792999"/>
          </a:xfrm>
          <a:prstGeom prst="rect">
            <a:avLst/>
          </a:prstGeom>
        </p:spPr>
      </p:pic>
      <p:pic>
        <p:nvPicPr>
          <p:cNvPr id="4" name="Immagine 3"/>
          <p:cNvPicPr>
            <a:picLocks noChangeAspect="1"/>
          </p:cNvPicPr>
          <p:nvPr/>
        </p:nvPicPr>
        <p:blipFill rotWithShape="1">
          <a:blip r:embed="rId4" cstate="print">
            <a:extLst>
              <a:ext uri="{28A0092B-C50C-407E-A947-70E740481C1C}">
                <a14:useLocalDpi xmlns:a14="http://schemas.microsoft.com/office/drawing/2010/main" val="0"/>
              </a:ext>
            </a:extLst>
          </a:blip>
          <a:srcRect t="14800"/>
          <a:stretch/>
        </p:blipFill>
        <p:spPr>
          <a:xfrm>
            <a:off x="3203849" y="2994998"/>
            <a:ext cx="4104456" cy="1658138"/>
          </a:xfrm>
          <a:prstGeom prst="rect">
            <a:avLst/>
          </a:prstGeom>
        </p:spPr>
      </p:pic>
      <p:sp>
        <p:nvSpPr>
          <p:cNvPr id="8" name="CasellaDiTesto 7"/>
          <p:cNvSpPr txBox="1"/>
          <p:nvPr/>
        </p:nvSpPr>
        <p:spPr>
          <a:xfrm>
            <a:off x="539552" y="5013176"/>
            <a:ext cx="6768752" cy="369332"/>
          </a:xfrm>
          <a:prstGeom prst="rect">
            <a:avLst/>
          </a:prstGeom>
          <a:noFill/>
        </p:spPr>
        <p:txBody>
          <a:bodyPr wrap="square" rtlCol="0">
            <a:spAutoFit/>
          </a:bodyPr>
          <a:lstStyle/>
          <a:p>
            <a:pPr algn="ctr"/>
            <a:r>
              <a:rPr lang="it-IT" dirty="0"/>
              <a:t>Eseguiti durante la serie, tra le serie o in serie successive</a:t>
            </a:r>
          </a:p>
        </p:txBody>
      </p:sp>
    </p:spTree>
    <p:extLst>
      <p:ext uri="{BB962C8B-B14F-4D97-AF65-F5344CB8AC3E}">
        <p14:creationId xmlns:p14="http://schemas.microsoft.com/office/powerpoint/2010/main" val="129637117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piè di pagina 7"/>
          <p:cNvSpPr txBox="1">
            <a:spLocks/>
          </p:cNvSpPr>
          <p:nvPr/>
        </p:nvSpPr>
        <p:spPr>
          <a:xfrm>
            <a:off x="6178199" y="6388454"/>
            <a:ext cx="2469073" cy="365125"/>
          </a:xfrm>
          <a:prstGeom prst="rect">
            <a:avLst/>
          </a:prstGeom>
        </p:spPr>
        <p:txBody>
          <a:bodyPr vert="horz" anchor="b"/>
          <a:lstStyle>
            <a:defPPr>
              <a:defRPr lang="it-IT"/>
            </a:defPPr>
            <a:lvl1pPr marL="0" algn="r" defTabSz="914400" rtl="0" eaLnBrk="1" latinLnBrk="0" hangingPunct="1">
              <a:defRPr kumimoji="0"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it-IT" sz="600" dirty="0"/>
          </a:p>
        </p:txBody>
      </p:sp>
      <p:sp>
        <p:nvSpPr>
          <p:cNvPr id="7" name="Title 3"/>
          <p:cNvSpPr txBox="1">
            <a:spLocks/>
          </p:cNvSpPr>
          <p:nvPr/>
        </p:nvSpPr>
        <p:spPr>
          <a:xfrm>
            <a:off x="609600" y="188640"/>
            <a:ext cx="6347714" cy="1087979"/>
          </a:xfrm>
          <a:prstGeom prst="rect">
            <a:avLst/>
          </a:prstGeom>
        </p:spPr>
        <p:txBody>
          <a:bodyPr vert="horz" rtlCol="0" anchor="ctr">
            <a:no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it-IT" sz="2800" dirty="0">
                <a:solidFill>
                  <a:srgbClr val="C00000"/>
                </a:solidFill>
                <a:effectLst>
                  <a:outerShdw blurRad="38100" dist="38100" dir="2700000" algn="tl">
                    <a:srgbClr val="000000">
                      <a:alpha val="43137"/>
                    </a:srgbClr>
                  </a:outerShdw>
                </a:effectLst>
              </a:rPr>
              <a:t>«Bulgaro misto»</a:t>
            </a:r>
          </a:p>
          <a:p>
            <a:pPr algn="ctr"/>
            <a:r>
              <a:rPr lang="it-IT" sz="2800" dirty="0">
                <a:solidFill>
                  <a:srgbClr val="C00000"/>
                </a:solidFill>
                <a:effectLst>
                  <a:outerShdw blurRad="38100" dist="38100" dir="2700000" algn="tl">
                    <a:srgbClr val="000000">
                      <a:alpha val="43137"/>
                    </a:srgbClr>
                  </a:outerShdw>
                </a:effectLst>
              </a:rPr>
              <a:t>Sport di percussione</a:t>
            </a:r>
            <a:endParaRPr lang="it-IT" sz="3200" dirty="0">
              <a:solidFill>
                <a:srgbClr val="C00000"/>
              </a:solidFill>
              <a:effectLst>
                <a:outerShdw blurRad="38100" dist="38100" dir="2700000" algn="tl">
                  <a:srgbClr val="000000">
                    <a:alpha val="43137"/>
                  </a:srgbClr>
                </a:outerShdw>
              </a:effectLst>
            </a:endParaRPr>
          </a:p>
        </p:txBody>
      </p:sp>
      <p:sp>
        <p:nvSpPr>
          <p:cNvPr id="3" name="Segnaposto numero diapositiva 2"/>
          <p:cNvSpPr>
            <a:spLocks noGrp="1"/>
          </p:cNvSpPr>
          <p:nvPr>
            <p:ph type="sldNum" sz="quarter" idx="12"/>
          </p:nvPr>
        </p:nvSpPr>
        <p:spPr/>
        <p:txBody>
          <a:bodyPr/>
          <a:lstStyle/>
          <a:p>
            <a:fld id="{B9B2617A-FCB4-443B-8552-DD3D7CDBFDAD}" type="slidenum">
              <a:rPr lang="it-IT" smtClean="0"/>
              <a:pPr/>
              <a:t>66</a:t>
            </a:fld>
            <a:endParaRPr lang="it-IT"/>
          </a:p>
        </p:txBody>
      </p:sp>
      <p:sp>
        <p:nvSpPr>
          <p:cNvPr id="42" name="CasellaDiTesto 41"/>
          <p:cNvSpPr txBox="1"/>
          <p:nvPr/>
        </p:nvSpPr>
        <p:spPr>
          <a:xfrm>
            <a:off x="395536" y="2276872"/>
            <a:ext cx="2592288" cy="307777"/>
          </a:xfrm>
          <a:prstGeom prst="rect">
            <a:avLst/>
          </a:prstGeom>
          <a:no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it-IT" sz="1400" dirty="0"/>
              <a:t>Esercizi con sovraccarico</a:t>
            </a:r>
          </a:p>
        </p:txBody>
      </p:sp>
      <p:pic>
        <p:nvPicPr>
          <p:cNvPr id="10" name="Immagin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536" y="2931566"/>
            <a:ext cx="3173234" cy="1872208"/>
          </a:xfrm>
          <a:prstGeom prst="rect">
            <a:avLst/>
          </a:prstGeom>
        </p:spPr>
      </p:pic>
      <p:pic>
        <p:nvPicPr>
          <p:cNvPr id="11" name="Immagin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84168" y="1800745"/>
            <a:ext cx="2209800" cy="2066925"/>
          </a:xfrm>
          <a:prstGeom prst="rect">
            <a:avLst/>
          </a:prstGeom>
        </p:spPr>
      </p:pic>
      <p:pic>
        <p:nvPicPr>
          <p:cNvPr id="12" name="Immagin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89559" y="4404265"/>
            <a:ext cx="1978785" cy="1428365"/>
          </a:xfrm>
          <a:prstGeom prst="rect">
            <a:avLst/>
          </a:prstGeom>
        </p:spPr>
      </p:pic>
      <p:sp>
        <p:nvSpPr>
          <p:cNvPr id="15" name="CasellaDiTesto 14"/>
          <p:cNvSpPr txBox="1"/>
          <p:nvPr/>
        </p:nvSpPr>
        <p:spPr>
          <a:xfrm>
            <a:off x="3851921" y="5537302"/>
            <a:ext cx="1757879" cy="461665"/>
          </a:xfrm>
          <a:prstGeom prst="rect">
            <a:avLst/>
          </a:prstGeom>
          <a:no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it-IT" sz="1200" dirty="0"/>
              <a:t>Contatto pieno: potenza massima</a:t>
            </a:r>
          </a:p>
        </p:txBody>
      </p:sp>
      <p:sp>
        <p:nvSpPr>
          <p:cNvPr id="16" name="CasellaDiTesto 15"/>
          <p:cNvSpPr txBox="1"/>
          <p:nvPr/>
        </p:nvSpPr>
        <p:spPr>
          <a:xfrm>
            <a:off x="4322346" y="1736375"/>
            <a:ext cx="1663185" cy="461665"/>
          </a:xfrm>
          <a:prstGeom prst="rect">
            <a:avLst/>
          </a:prstGeom>
          <a:no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it-IT" sz="1200" dirty="0"/>
              <a:t>Controllo:</a:t>
            </a:r>
          </a:p>
          <a:p>
            <a:pPr algn="ctr"/>
            <a:r>
              <a:rPr lang="it-IT" sz="1200" dirty="0"/>
              <a:t>velocità massima</a:t>
            </a:r>
          </a:p>
        </p:txBody>
      </p:sp>
      <p:cxnSp>
        <p:nvCxnSpPr>
          <p:cNvPr id="17" name="Connettore 2 16"/>
          <p:cNvCxnSpPr/>
          <p:nvPr/>
        </p:nvCxnSpPr>
        <p:spPr>
          <a:xfrm>
            <a:off x="3750225" y="4149080"/>
            <a:ext cx="1757879" cy="86409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9" name="Connettore 2 18"/>
          <p:cNvCxnSpPr/>
          <p:nvPr/>
        </p:nvCxnSpPr>
        <p:spPr>
          <a:xfrm flipV="1">
            <a:off x="3750225" y="2852936"/>
            <a:ext cx="1829887" cy="86409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7697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piè di pagina 7"/>
          <p:cNvSpPr txBox="1">
            <a:spLocks/>
          </p:cNvSpPr>
          <p:nvPr/>
        </p:nvSpPr>
        <p:spPr>
          <a:xfrm>
            <a:off x="6178199" y="6388454"/>
            <a:ext cx="2469073" cy="365125"/>
          </a:xfrm>
          <a:prstGeom prst="rect">
            <a:avLst/>
          </a:prstGeom>
        </p:spPr>
        <p:txBody>
          <a:bodyPr vert="horz" anchor="b"/>
          <a:lstStyle>
            <a:defPPr>
              <a:defRPr lang="it-IT"/>
            </a:defPPr>
            <a:lvl1pPr marL="0" algn="r" defTabSz="914400" rtl="0" eaLnBrk="1" latinLnBrk="0" hangingPunct="1">
              <a:defRPr kumimoji="0"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it-IT" sz="600" dirty="0"/>
          </a:p>
        </p:txBody>
      </p:sp>
      <p:sp>
        <p:nvSpPr>
          <p:cNvPr id="7" name="Title 3"/>
          <p:cNvSpPr txBox="1">
            <a:spLocks/>
          </p:cNvSpPr>
          <p:nvPr/>
        </p:nvSpPr>
        <p:spPr>
          <a:xfrm>
            <a:off x="609600" y="427038"/>
            <a:ext cx="8229600" cy="1143000"/>
          </a:xfrm>
          <a:prstGeom prst="rect">
            <a:avLst/>
          </a:prstGeom>
        </p:spPr>
        <p:txBody>
          <a:bodyPr vert="horz" rtlCol="0" anchor="ctr">
            <a:no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it-IT" sz="2800" dirty="0">
                <a:solidFill>
                  <a:srgbClr val="C00000"/>
                </a:solidFill>
                <a:effectLst>
                  <a:outerShdw blurRad="38100" dist="38100" dir="2700000" algn="tl">
                    <a:srgbClr val="000000">
                      <a:alpha val="43137"/>
                    </a:srgbClr>
                  </a:outerShdw>
                </a:effectLst>
              </a:rPr>
              <a:t>«Bulgaro misto»</a:t>
            </a:r>
          </a:p>
          <a:p>
            <a:pPr algn="ctr"/>
            <a:r>
              <a:rPr lang="it-IT" sz="2800" dirty="0">
                <a:solidFill>
                  <a:srgbClr val="C00000"/>
                </a:solidFill>
                <a:effectLst>
                  <a:outerShdw blurRad="38100" dist="38100" dir="2700000" algn="tl">
                    <a:srgbClr val="000000">
                      <a:alpha val="43137"/>
                    </a:srgbClr>
                  </a:outerShdw>
                </a:effectLst>
              </a:rPr>
              <a:t>Sport di percussione</a:t>
            </a:r>
            <a:endParaRPr lang="it-IT" sz="3200" dirty="0">
              <a:solidFill>
                <a:srgbClr val="C00000"/>
              </a:solidFill>
              <a:effectLst>
                <a:outerShdw blurRad="38100" dist="38100" dir="2700000" algn="tl">
                  <a:srgbClr val="000000">
                    <a:alpha val="43137"/>
                  </a:srgbClr>
                </a:outerShdw>
              </a:effectLst>
            </a:endParaRPr>
          </a:p>
        </p:txBody>
      </p:sp>
      <p:sp>
        <p:nvSpPr>
          <p:cNvPr id="3" name="Segnaposto numero diapositiva 2"/>
          <p:cNvSpPr>
            <a:spLocks noGrp="1"/>
          </p:cNvSpPr>
          <p:nvPr>
            <p:ph type="sldNum" sz="quarter" idx="12"/>
          </p:nvPr>
        </p:nvSpPr>
        <p:spPr/>
        <p:txBody>
          <a:bodyPr/>
          <a:lstStyle/>
          <a:p>
            <a:fld id="{B9B2617A-FCB4-443B-8552-DD3D7CDBFDAD}" type="slidenum">
              <a:rPr lang="it-IT" smtClean="0"/>
              <a:pPr/>
              <a:t>67</a:t>
            </a:fld>
            <a:endParaRPr lang="it-IT"/>
          </a:p>
        </p:txBody>
      </p:sp>
      <p:sp>
        <p:nvSpPr>
          <p:cNvPr id="42" name="CasellaDiTesto 41"/>
          <p:cNvSpPr txBox="1"/>
          <p:nvPr/>
        </p:nvSpPr>
        <p:spPr>
          <a:xfrm>
            <a:off x="395536" y="2276872"/>
            <a:ext cx="2592288" cy="307777"/>
          </a:xfrm>
          <a:prstGeom prst="rect">
            <a:avLst/>
          </a:prstGeom>
          <a:no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it-IT" sz="1400" dirty="0"/>
              <a:t>Esercizi con sovraccarico</a:t>
            </a:r>
          </a:p>
        </p:txBody>
      </p:sp>
      <p:sp>
        <p:nvSpPr>
          <p:cNvPr id="15" name="CasellaDiTesto 14"/>
          <p:cNvSpPr txBox="1"/>
          <p:nvPr/>
        </p:nvSpPr>
        <p:spPr>
          <a:xfrm>
            <a:off x="4276967" y="5537302"/>
            <a:ext cx="1663185" cy="461665"/>
          </a:xfrm>
          <a:prstGeom prst="rect">
            <a:avLst/>
          </a:prstGeom>
          <a:no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it-IT" sz="1200" dirty="0"/>
              <a:t>Contatto pieno: potenza massima</a:t>
            </a:r>
          </a:p>
        </p:txBody>
      </p:sp>
      <p:sp>
        <p:nvSpPr>
          <p:cNvPr id="16" name="CasellaDiTesto 15"/>
          <p:cNvSpPr txBox="1"/>
          <p:nvPr/>
        </p:nvSpPr>
        <p:spPr>
          <a:xfrm>
            <a:off x="4322346" y="1736375"/>
            <a:ext cx="1663185" cy="461665"/>
          </a:xfrm>
          <a:prstGeom prst="rect">
            <a:avLst/>
          </a:prstGeom>
          <a:noFill/>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it-IT" sz="1200" dirty="0"/>
              <a:t>Controllo:</a:t>
            </a:r>
          </a:p>
          <a:p>
            <a:pPr algn="ctr"/>
            <a:r>
              <a:rPr lang="it-IT" sz="1200" dirty="0"/>
              <a:t>velocità massima</a:t>
            </a:r>
          </a:p>
        </p:txBody>
      </p:sp>
      <p:cxnSp>
        <p:nvCxnSpPr>
          <p:cNvPr id="17" name="Connettore 2 16"/>
          <p:cNvCxnSpPr/>
          <p:nvPr/>
        </p:nvCxnSpPr>
        <p:spPr>
          <a:xfrm>
            <a:off x="3750225" y="4149080"/>
            <a:ext cx="1757879" cy="86409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9" name="Connettore 2 18"/>
          <p:cNvCxnSpPr/>
          <p:nvPr/>
        </p:nvCxnSpPr>
        <p:spPr>
          <a:xfrm flipV="1">
            <a:off x="3750225" y="2852936"/>
            <a:ext cx="1829887" cy="86409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pic>
        <p:nvPicPr>
          <p:cNvPr id="2" name="Immagin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0246" y="2989934"/>
            <a:ext cx="2437578" cy="2318292"/>
          </a:xfrm>
          <a:prstGeom prst="rect">
            <a:avLst/>
          </a:prstGeom>
        </p:spPr>
      </p:pic>
      <p:pic>
        <p:nvPicPr>
          <p:cNvPr id="4" name="Immagin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42513" y="1729213"/>
            <a:ext cx="1963428" cy="1710871"/>
          </a:xfrm>
          <a:prstGeom prst="rect">
            <a:avLst/>
          </a:prstGeom>
        </p:spPr>
      </p:pic>
      <p:pic>
        <p:nvPicPr>
          <p:cNvPr id="8" name="Immagin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70505" y="4116192"/>
            <a:ext cx="2370767" cy="1612440"/>
          </a:xfrm>
          <a:prstGeom prst="rect">
            <a:avLst/>
          </a:prstGeom>
        </p:spPr>
      </p:pic>
    </p:spTree>
    <p:extLst>
      <p:ext uri="{BB962C8B-B14F-4D97-AF65-F5344CB8AC3E}">
        <p14:creationId xmlns:p14="http://schemas.microsoft.com/office/powerpoint/2010/main" val="170213652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piè di pagina 7"/>
          <p:cNvSpPr txBox="1">
            <a:spLocks/>
          </p:cNvSpPr>
          <p:nvPr/>
        </p:nvSpPr>
        <p:spPr>
          <a:xfrm>
            <a:off x="6178199" y="6388454"/>
            <a:ext cx="2469073" cy="365125"/>
          </a:xfrm>
          <a:prstGeom prst="rect">
            <a:avLst/>
          </a:prstGeom>
        </p:spPr>
        <p:txBody>
          <a:bodyPr vert="horz" anchor="b"/>
          <a:lstStyle>
            <a:defPPr>
              <a:defRPr lang="it-IT"/>
            </a:defPPr>
            <a:lvl1pPr marL="0" algn="r" defTabSz="914400" rtl="0" eaLnBrk="1" latinLnBrk="0" hangingPunct="1">
              <a:defRPr kumimoji="0"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it-IT" sz="600" dirty="0"/>
              <a:t>.</a:t>
            </a:r>
          </a:p>
        </p:txBody>
      </p:sp>
      <p:sp>
        <p:nvSpPr>
          <p:cNvPr id="7" name="Title 3"/>
          <p:cNvSpPr txBox="1">
            <a:spLocks/>
          </p:cNvSpPr>
          <p:nvPr/>
        </p:nvSpPr>
        <p:spPr>
          <a:xfrm>
            <a:off x="609600" y="427038"/>
            <a:ext cx="8229600" cy="1143000"/>
          </a:xfrm>
          <a:prstGeom prst="rect">
            <a:avLst/>
          </a:prstGeom>
        </p:spPr>
        <p:txBody>
          <a:bodyPr vert="horz" rtlCol="0" anchor="ctr">
            <a:no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it-IT" sz="2800" dirty="0">
                <a:solidFill>
                  <a:srgbClr val="C00000"/>
                </a:solidFill>
                <a:effectLst>
                  <a:outerShdw blurRad="38100" dist="38100" dir="2700000" algn="tl">
                    <a:srgbClr val="000000">
                      <a:alpha val="43137"/>
                    </a:srgbClr>
                  </a:outerShdw>
                </a:effectLst>
              </a:rPr>
              <a:t>«Bulgaro misto»</a:t>
            </a:r>
          </a:p>
          <a:p>
            <a:pPr algn="ctr"/>
            <a:r>
              <a:rPr lang="it-IT" sz="2800" dirty="0">
                <a:solidFill>
                  <a:srgbClr val="C00000"/>
                </a:solidFill>
                <a:effectLst>
                  <a:outerShdw blurRad="38100" dist="38100" dir="2700000" algn="tl">
                    <a:srgbClr val="000000">
                      <a:alpha val="43137"/>
                    </a:srgbClr>
                  </a:outerShdw>
                </a:effectLst>
              </a:rPr>
              <a:t>Sport di corpo a corpo</a:t>
            </a:r>
            <a:endParaRPr lang="it-IT" sz="3200" dirty="0">
              <a:solidFill>
                <a:srgbClr val="C00000"/>
              </a:solidFill>
              <a:effectLst>
                <a:outerShdw blurRad="38100" dist="38100" dir="2700000" algn="tl">
                  <a:srgbClr val="000000">
                    <a:alpha val="43137"/>
                  </a:srgbClr>
                </a:outerShdw>
              </a:effectLst>
            </a:endParaRPr>
          </a:p>
        </p:txBody>
      </p:sp>
      <p:sp>
        <p:nvSpPr>
          <p:cNvPr id="3" name="Segnaposto numero diapositiva 2"/>
          <p:cNvSpPr>
            <a:spLocks noGrp="1"/>
          </p:cNvSpPr>
          <p:nvPr>
            <p:ph type="sldNum" sz="quarter" idx="12"/>
          </p:nvPr>
        </p:nvSpPr>
        <p:spPr/>
        <p:txBody>
          <a:bodyPr/>
          <a:lstStyle/>
          <a:p>
            <a:fld id="{B9B2617A-FCB4-443B-8552-DD3D7CDBFDAD}" type="slidenum">
              <a:rPr lang="it-IT" smtClean="0"/>
              <a:pPr/>
              <a:t>68</a:t>
            </a:fld>
            <a:endParaRPr lang="it-IT"/>
          </a:p>
        </p:txBody>
      </p:sp>
      <p:cxnSp>
        <p:nvCxnSpPr>
          <p:cNvPr id="17" name="Connettore 2 16"/>
          <p:cNvCxnSpPr/>
          <p:nvPr/>
        </p:nvCxnSpPr>
        <p:spPr>
          <a:xfrm flipH="1">
            <a:off x="7427740" y="2748578"/>
            <a:ext cx="144016" cy="100811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pic>
        <p:nvPicPr>
          <p:cNvPr id="2" name="Immagin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3888" y="1482259"/>
            <a:ext cx="1861514" cy="1770418"/>
          </a:xfrm>
          <a:prstGeom prst="rect">
            <a:avLst/>
          </a:prstGeom>
        </p:spPr>
      </p:pic>
      <p:pic>
        <p:nvPicPr>
          <p:cNvPr id="14" name="Immagin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9853" y="1421940"/>
            <a:ext cx="2160240" cy="1274542"/>
          </a:xfrm>
          <a:prstGeom prst="rect">
            <a:avLst/>
          </a:prstGeom>
        </p:spPr>
      </p:pic>
      <p:pic>
        <p:nvPicPr>
          <p:cNvPr id="10" name="Immagin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09611" y="1458803"/>
            <a:ext cx="2434797" cy="1446740"/>
          </a:xfrm>
          <a:prstGeom prst="rect">
            <a:avLst/>
          </a:prstGeom>
        </p:spPr>
      </p:pic>
      <p:pic>
        <p:nvPicPr>
          <p:cNvPr id="13" name="Immagin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79566" y="3885747"/>
            <a:ext cx="2989451" cy="1467847"/>
          </a:xfrm>
          <a:prstGeom prst="rect">
            <a:avLst/>
          </a:prstGeom>
        </p:spPr>
      </p:pic>
      <p:pic>
        <p:nvPicPr>
          <p:cNvPr id="18" name="Immagine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74445" y="4650758"/>
            <a:ext cx="3000873" cy="1405672"/>
          </a:xfrm>
          <a:prstGeom prst="rect">
            <a:avLst/>
          </a:prstGeom>
        </p:spPr>
      </p:pic>
      <p:cxnSp>
        <p:nvCxnSpPr>
          <p:cNvPr id="23" name="Connettore 2 22"/>
          <p:cNvCxnSpPr>
            <a:endCxn id="8194" idx="0"/>
          </p:cNvCxnSpPr>
          <p:nvPr/>
        </p:nvCxnSpPr>
        <p:spPr>
          <a:xfrm flipH="1">
            <a:off x="1609891" y="2649096"/>
            <a:ext cx="11422" cy="101349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pic>
        <p:nvPicPr>
          <p:cNvPr id="8194" name="Picture 2" descr="Risultati immagini per morote seoi"/>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71600" y="3662592"/>
            <a:ext cx="1276582" cy="1914874"/>
          </a:xfrm>
          <a:prstGeom prst="rect">
            <a:avLst/>
          </a:prstGeom>
          <a:noFill/>
          <a:extLst>
            <a:ext uri="{909E8E84-426E-40DD-AFC4-6F175D3DCCD1}">
              <a14:hiddenFill xmlns:a14="http://schemas.microsoft.com/office/drawing/2010/main">
                <a:solidFill>
                  <a:srgbClr val="FFFFFF"/>
                </a:solidFill>
              </a14:hiddenFill>
            </a:ext>
          </a:extLst>
        </p:spPr>
      </p:pic>
      <p:cxnSp>
        <p:nvCxnSpPr>
          <p:cNvPr id="26" name="Connettore 2 25"/>
          <p:cNvCxnSpPr/>
          <p:nvPr/>
        </p:nvCxnSpPr>
        <p:spPr>
          <a:xfrm flipH="1">
            <a:off x="4456839" y="3444969"/>
            <a:ext cx="11422" cy="101349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607413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6" name="Picture 16" descr="Risultati immagini per rematore con i pes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33719" y="1597057"/>
            <a:ext cx="2186246" cy="1355473"/>
          </a:xfrm>
          <a:prstGeom prst="rect">
            <a:avLst/>
          </a:prstGeom>
          <a:noFill/>
          <a:extLst>
            <a:ext uri="{909E8E84-426E-40DD-AFC4-6F175D3DCCD1}">
              <a14:hiddenFill xmlns:a14="http://schemas.microsoft.com/office/drawing/2010/main">
                <a:solidFill>
                  <a:srgbClr val="FFFFFF"/>
                </a:solidFill>
              </a14:hiddenFill>
            </a:ext>
          </a:extLst>
        </p:spPr>
      </p:pic>
      <p:pic>
        <p:nvPicPr>
          <p:cNvPr id="4" name="Immagin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5109" y="1578173"/>
            <a:ext cx="2300772" cy="1150386"/>
          </a:xfrm>
          <a:prstGeom prst="rect">
            <a:avLst/>
          </a:prstGeom>
        </p:spPr>
      </p:pic>
      <p:sp>
        <p:nvSpPr>
          <p:cNvPr id="6" name="Segnaposto piè di pagina 7"/>
          <p:cNvSpPr txBox="1">
            <a:spLocks/>
          </p:cNvSpPr>
          <p:nvPr/>
        </p:nvSpPr>
        <p:spPr>
          <a:xfrm>
            <a:off x="6178199" y="6388454"/>
            <a:ext cx="2469073" cy="365125"/>
          </a:xfrm>
          <a:prstGeom prst="rect">
            <a:avLst/>
          </a:prstGeom>
        </p:spPr>
        <p:txBody>
          <a:bodyPr vert="horz" anchor="b"/>
          <a:lstStyle>
            <a:defPPr>
              <a:defRPr lang="it-IT"/>
            </a:defPPr>
            <a:lvl1pPr marL="0" algn="r" defTabSz="914400" rtl="0" eaLnBrk="1" latinLnBrk="0" hangingPunct="1">
              <a:defRPr kumimoji="0"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it-IT" sz="600" dirty="0"/>
          </a:p>
        </p:txBody>
      </p:sp>
      <p:sp>
        <p:nvSpPr>
          <p:cNvPr id="7" name="Title 3"/>
          <p:cNvSpPr txBox="1">
            <a:spLocks/>
          </p:cNvSpPr>
          <p:nvPr/>
        </p:nvSpPr>
        <p:spPr>
          <a:xfrm>
            <a:off x="609600" y="427038"/>
            <a:ext cx="8229600" cy="1143000"/>
          </a:xfrm>
          <a:prstGeom prst="rect">
            <a:avLst/>
          </a:prstGeom>
        </p:spPr>
        <p:txBody>
          <a:bodyPr vert="horz" rtlCol="0" anchor="ctr">
            <a:no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it-IT" sz="2800" dirty="0">
                <a:solidFill>
                  <a:srgbClr val="C00000"/>
                </a:solidFill>
                <a:effectLst>
                  <a:outerShdw blurRad="38100" dist="38100" dir="2700000" algn="tl">
                    <a:srgbClr val="000000">
                      <a:alpha val="43137"/>
                    </a:srgbClr>
                  </a:outerShdw>
                </a:effectLst>
              </a:rPr>
              <a:t>«Bulgaro misto»</a:t>
            </a:r>
          </a:p>
          <a:p>
            <a:pPr algn="ctr"/>
            <a:r>
              <a:rPr lang="it-IT" sz="2800" dirty="0">
                <a:solidFill>
                  <a:srgbClr val="C00000"/>
                </a:solidFill>
                <a:effectLst>
                  <a:outerShdw blurRad="38100" dist="38100" dir="2700000" algn="tl">
                    <a:srgbClr val="000000">
                      <a:alpha val="43137"/>
                    </a:srgbClr>
                  </a:outerShdw>
                </a:effectLst>
              </a:rPr>
              <a:t>Sport di corpo a corpo (fase prese)</a:t>
            </a:r>
            <a:endParaRPr lang="it-IT" sz="3200" dirty="0">
              <a:solidFill>
                <a:srgbClr val="C00000"/>
              </a:solidFill>
              <a:effectLst>
                <a:outerShdw blurRad="38100" dist="38100" dir="2700000" algn="tl">
                  <a:srgbClr val="000000">
                    <a:alpha val="43137"/>
                  </a:srgbClr>
                </a:outerShdw>
              </a:effectLst>
            </a:endParaRPr>
          </a:p>
        </p:txBody>
      </p:sp>
      <p:sp>
        <p:nvSpPr>
          <p:cNvPr id="3" name="Segnaposto numero diapositiva 2"/>
          <p:cNvSpPr>
            <a:spLocks noGrp="1"/>
          </p:cNvSpPr>
          <p:nvPr>
            <p:ph type="sldNum" sz="quarter" idx="12"/>
          </p:nvPr>
        </p:nvSpPr>
        <p:spPr/>
        <p:txBody>
          <a:bodyPr/>
          <a:lstStyle/>
          <a:p>
            <a:fld id="{B9B2617A-FCB4-443B-8552-DD3D7CDBFDAD}" type="slidenum">
              <a:rPr lang="it-IT" smtClean="0"/>
              <a:pPr/>
              <a:t>69</a:t>
            </a:fld>
            <a:endParaRPr lang="it-IT"/>
          </a:p>
        </p:txBody>
      </p:sp>
      <p:cxnSp>
        <p:nvCxnSpPr>
          <p:cNvPr id="17" name="Connettore 2 16"/>
          <p:cNvCxnSpPr/>
          <p:nvPr/>
        </p:nvCxnSpPr>
        <p:spPr>
          <a:xfrm flipH="1">
            <a:off x="7596336" y="2952530"/>
            <a:ext cx="352438" cy="142357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pic>
        <p:nvPicPr>
          <p:cNvPr id="2" name="Immagin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27784" y="1925471"/>
            <a:ext cx="1429466" cy="1359513"/>
          </a:xfrm>
          <a:prstGeom prst="rect">
            <a:avLst/>
          </a:prstGeom>
        </p:spPr>
      </p:pic>
      <p:cxnSp>
        <p:nvCxnSpPr>
          <p:cNvPr id="26" name="Connettore 2 25"/>
          <p:cNvCxnSpPr/>
          <p:nvPr/>
        </p:nvCxnSpPr>
        <p:spPr>
          <a:xfrm flipH="1">
            <a:off x="3269221" y="3454514"/>
            <a:ext cx="150651" cy="112661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3" name="Connettore 2 22"/>
          <p:cNvCxnSpPr/>
          <p:nvPr/>
        </p:nvCxnSpPr>
        <p:spPr>
          <a:xfrm flipH="1">
            <a:off x="1544038" y="2636912"/>
            <a:ext cx="11422" cy="101349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pic>
        <p:nvPicPr>
          <p:cNvPr id="10242" name="Picture 2" descr="Risultati immagini per sum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55881" y="4758474"/>
            <a:ext cx="1584301" cy="1423866"/>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Risultati immagini per kumikata"/>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19380" y="3775060"/>
            <a:ext cx="2136418" cy="1202099"/>
          </a:xfrm>
          <a:prstGeom prst="rect">
            <a:avLst/>
          </a:prstGeom>
          <a:noFill/>
          <a:extLst>
            <a:ext uri="{909E8E84-426E-40DD-AFC4-6F175D3DCCD1}">
              <a14:hiddenFill xmlns:a14="http://schemas.microsoft.com/office/drawing/2010/main">
                <a:solidFill>
                  <a:srgbClr val="FFFFFF"/>
                </a:solidFill>
              </a14:hiddenFill>
            </a:ext>
          </a:extLst>
        </p:spPr>
      </p:pic>
      <p:pic>
        <p:nvPicPr>
          <p:cNvPr id="10248" name="Picture 8" descr="Risultati immagini per bicipiti bilancer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067944" y="1474955"/>
            <a:ext cx="2771368" cy="1385684"/>
          </a:xfrm>
          <a:prstGeom prst="rect">
            <a:avLst/>
          </a:prstGeom>
          <a:noFill/>
          <a:extLst>
            <a:ext uri="{909E8E84-426E-40DD-AFC4-6F175D3DCCD1}">
              <a14:hiddenFill xmlns:a14="http://schemas.microsoft.com/office/drawing/2010/main">
                <a:solidFill>
                  <a:srgbClr val="FFFFFF"/>
                </a:solidFill>
              </a14:hiddenFill>
            </a:ext>
          </a:extLst>
        </p:spPr>
      </p:pic>
      <p:pic>
        <p:nvPicPr>
          <p:cNvPr id="10252" name="Picture 12" descr="Risultati immagini per greco romana"/>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228184" y="4608861"/>
            <a:ext cx="2527501" cy="1412427"/>
          </a:xfrm>
          <a:prstGeom prst="rect">
            <a:avLst/>
          </a:prstGeom>
          <a:noFill/>
          <a:extLst>
            <a:ext uri="{909E8E84-426E-40DD-AFC4-6F175D3DCCD1}">
              <a14:hiddenFill xmlns:a14="http://schemas.microsoft.com/office/drawing/2010/main">
                <a:solidFill>
                  <a:srgbClr val="FFFFFF"/>
                </a:solidFill>
              </a14:hiddenFill>
            </a:ext>
          </a:extLst>
        </p:spPr>
      </p:pic>
      <p:pic>
        <p:nvPicPr>
          <p:cNvPr id="10254" name="Picture 14" descr="Risultati immagini per greco romana"/>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077064" y="3382729"/>
            <a:ext cx="2503558" cy="1155488"/>
          </a:xfrm>
          <a:prstGeom prst="rect">
            <a:avLst/>
          </a:prstGeom>
          <a:noFill/>
          <a:extLst>
            <a:ext uri="{909E8E84-426E-40DD-AFC4-6F175D3DCCD1}">
              <a14:hiddenFill xmlns:a14="http://schemas.microsoft.com/office/drawing/2010/main">
                <a:solidFill>
                  <a:srgbClr val="FFFFFF"/>
                </a:solidFill>
              </a14:hiddenFill>
            </a:ext>
          </a:extLst>
        </p:spPr>
      </p:pic>
      <p:cxnSp>
        <p:nvCxnSpPr>
          <p:cNvPr id="24" name="Connettore 2 23"/>
          <p:cNvCxnSpPr/>
          <p:nvPr/>
        </p:nvCxnSpPr>
        <p:spPr>
          <a:xfrm flipH="1">
            <a:off x="5436096" y="2445000"/>
            <a:ext cx="186292" cy="82879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52228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pPr algn="ctr"/>
            <a:r>
              <a:rPr lang="it-IT" dirty="0">
                <a:solidFill>
                  <a:srgbClr val="FF0000"/>
                </a:solidFill>
              </a:rPr>
              <a:t>Capacità condizionali</a:t>
            </a:r>
          </a:p>
        </p:txBody>
      </p:sp>
      <p:graphicFrame>
        <p:nvGraphicFramePr>
          <p:cNvPr id="8" name="Segnaposto contenuto 1">
            <a:extLst>
              <a:ext uri="{FF2B5EF4-FFF2-40B4-BE49-F238E27FC236}">
                <a16:creationId xmlns:a16="http://schemas.microsoft.com/office/drawing/2014/main" id="{74A9A694-E1A7-83B6-776B-8D4247858D27}"/>
              </a:ext>
            </a:extLst>
          </p:cNvPr>
          <p:cNvGraphicFramePr>
            <a:graphicFrameLocks noGrp="1"/>
          </p:cNvGraphicFramePr>
          <p:nvPr>
            <p:ph idx="1"/>
          </p:nvPr>
        </p:nvGraphicFramePr>
        <p:xfrm>
          <a:off x="539552" y="3730985"/>
          <a:ext cx="6347714" cy="20408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egnaposto numero diapositiva 2"/>
          <p:cNvSpPr>
            <a:spLocks noGrp="1"/>
          </p:cNvSpPr>
          <p:nvPr>
            <p:ph type="sldNum" sz="quarter" idx="12"/>
          </p:nvPr>
        </p:nvSpPr>
        <p:spPr>
          <a:xfrm>
            <a:off x="5724128" y="6088990"/>
            <a:ext cx="1212745" cy="365125"/>
          </a:xfrm>
        </p:spPr>
        <p:txBody>
          <a:bodyPr/>
          <a:lstStyle/>
          <a:p>
            <a:fld id="{B9B2617A-FCB4-443B-8552-DD3D7CDBFDAD}" type="slidenum">
              <a:rPr lang="it-IT" smtClean="0"/>
              <a:pPr/>
              <a:t>7</a:t>
            </a:fld>
            <a:endParaRPr lang="it-IT"/>
          </a:p>
        </p:txBody>
      </p:sp>
      <p:sp>
        <p:nvSpPr>
          <p:cNvPr id="6" name="CasellaDiTesto 5">
            <a:extLst>
              <a:ext uri="{FF2B5EF4-FFF2-40B4-BE49-F238E27FC236}">
                <a16:creationId xmlns:a16="http://schemas.microsoft.com/office/drawing/2014/main" id="{5BFE83DC-DA17-70B6-4A11-86E72D3F4FE3}"/>
              </a:ext>
            </a:extLst>
          </p:cNvPr>
          <p:cNvSpPr txBox="1"/>
          <p:nvPr/>
        </p:nvSpPr>
        <p:spPr>
          <a:xfrm>
            <a:off x="4635331" y="6396335"/>
            <a:ext cx="2528957" cy="461665"/>
          </a:xfrm>
          <a:prstGeom prst="rect">
            <a:avLst/>
          </a:prstGeom>
          <a:noFill/>
        </p:spPr>
        <p:txBody>
          <a:bodyPr wrap="square">
            <a:spAutoFit/>
          </a:bodyPr>
          <a:lstStyle/>
          <a:p>
            <a:pPr lvl="0" algn="ctr"/>
            <a:r>
              <a:rPr lang="it-IT" sz="2400" dirty="0">
                <a:solidFill>
                  <a:srgbClr val="002060"/>
                </a:solidFill>
                <a:latin typeface="Edwardian Script ITC" panose="030303020407070D0804" pitchFamily="66" charset="0"/>
              </a:rPr>
              <a:t>Letizia Fioravanti</a:t>
            </a:r>
          </a:p>
        </p:txBody>
      </p:sp>
      <p:sp>
        <p:nvSpPr>
          <p:cNvPr id="5" name="Ovale 4">
            <a:extLst>
              <a:ext uri="{FF2B5EF4-FFF2-40B4-BE49-F238E27FC236}">
                <a16:creationId xmlns:a16="http://schemas.microsoft.com/office/drawing/2014/main" id="{73B58A96-2CCF-6396-EF22-67E0ADA83DCD}"/>
              </a:ext>
            </a:extLst>
          </p:cNvPr>
          <p:cNvSpPr/>
          <p:nvPr/>
        </p:nvSpPr>
        <p:spPr>
          <a:xfrm>
            <a:off x="539552" y="1382761"/>
            <a:ext cx="6624736" cy="204088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lvl="0" indent="0" algn="ctr">
              <a:buNone/>
            </a:pPr>
            <a:r>
              <a:rPr lang="it-IT" sz="2400" dirty="0"/>
              <a:t>Legate alla condizione fisica e quindi agli aspetti energetici del movimento</a:t>
            </a:r>
            <a:r>
              <a:rPr lang="it-IT" sz="2400" b="1" dirty="0"/>
              <a:t> (aspetto quantitativo</a:t>
            </a:r>
            <a:r>
              <a:rPr lang="it-IT" sz="2400" dirty="0"/>
              <a:t> del movimento)</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piè di pagina 7"/>
          <p:cNvSpPr txBox="1">
            <a:spLocks/>
          </p:cNvSpPr>
          <p:nvPr/>
        </p:nvSpPr>
        <p:spPr>
          <a:xfrm>
            <a:off x="6178199" y="6388454"/>
            <a:ext cx="2469073" cy="365125"/>
          </a:xfrm>
          <a:prstGeom prst="rect">
            <a:avLst/>
          </a:prstGeom>
        </p:spPr>
        <p:txBody>
          <a:bodyPr vert="horz" anchor="b"/>
          <a:lstStyle>
            <a:defPPr>
              <a:defRPr lang="it-IT"/>
            </a:defPPr>
            <a:lvl1pPr marL="0" algn="r" defTabSz="914400" rtl="0" eaLnBrk="1" latinLnBrk="0" hangingPunct="1">
              <a:defRPr kumimoji="0"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it-IT" sz="600" dirty="0"/>
          </a:p>
        </p:txBody>
      </p:sp>
      <p:sp>
        <p:nvSpPr>
          <p:cNvPr id="7" name="Title 3"/>
          <p:cNvSpPr txBox="1">
            <a:spLocks/>
          </p:cNvSpPr>
          <p:nvPr/>
        </p:nvSpPr>
        <p:spPr>
          <a:xfrm>
            <a:off x="683568" y="427038"/>
            <a:ext cx="6273746" cy="1143000"/>
          </a:xfrm>
          <a:prstGeom prst="rect">
            <a:avLst/>
          </a:prstGeom>
        </p:spPr>
        <p:txBody>
          <a:bodyPr vert="horz" rtlCol="0" anchor="ctr">
            <a:no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it-IT" sz="2800" dirty="0">
                <a:solidFill>
                  <a:srgbClr val="C00000"/>
                </a:solidFill>
                <a:effectLst>
                  <a:outerShdw blurRad="38100" dist="38100" dir="2700000" algn="tl">
                    <a:srgbClr val="000000">
                      <a:alpha val="43137"/>
                    </a:srgbClr>
                  </a:outerShdw>
                </a:effectLst>
              </a:rPr>
              <a:t>Principio della stimolazione</a:t>
            </a:r>
          </a:p>
          <a:p>
            <a:pPr algn="ctr"/>
            <a:r>
              <a:rPr lang="it-IT" sz="2800" dirty="0">
                <a:solidFill>
                  <a:srgbClr val="C00000"/>
                </a:solidFill>
                <a:effectLst>
                  <a:outerShdw blurRad="38100" dist="38100" dir="2700000" algn="tl">
                    <a:srgbClr val="000000">
                      <a:alpha val="43137"/>
                    </a:srgbClr>
                  </a:outerShdw>
                </a:effectLst>
              </a:rPr>
              <a:t>(</a:t>
            </a:r>
            <a:r>
              <a:rPr lang="it-IT" sz="2800" dirty="0" err="1">
                <a:solidFill>
                  <a:srgbClr val="C00000"/>
                </a:solidFill>
                <a:effectLst>
                  <a:outerShdw blurRad="38100" dist="38100" dir="2700000" algn="tl">
                    <a:srgbClr val="000000">
                      <a:alpha val="43137"/>
                    </a:srgbClr>
                  </a:outerShdw>
                </a:effectLst>
              </a:rPr>
              <a:t>J.V.Verchoshanskij</a:t>
            </a:r>
            <a:r>
              <a:rPr lang="it-IT" sz="2800" dirty="0">
                <a:solidFill>
                  <a:srgbClr val="C00000"/>
                </a:solidFill>
                <a:effectLst>
                  <a:outerShdw blurRad="38100" dist="38100" dir="2700000" algn="tl">
                    <a:srgbClr val="000000">
                      <a:alpha val="43137"/>
                    </a:srgbClr>
                  </a:outerShdw>
                </a:effectLst>
              </a:rPr>
              <a:t>)</a:t>
            </a:r>
            <a:endParaRPr lang="it-IT" sz="3200" dirty="0">
              <a:solidFill>
                <a:srgbClr val="C00000"/>
              </a:solidFill>
              <a:effectLst>
                <a:outerShdw blurRad="38100" dist="38100" dir="2700000" algn="tl">
                  <a:srgbClr val="000000">
                    <a:alpha val="43137"/>
                  </a:srgbClr>
                </a:outerShdw>
              </a:effectLst>
            </a:endParaRPr>
          </a:p>
        </p:txBody>
      </p:sp>
      <p:sp>
        <p:nvSpPr>
          <p:cNvPr id="3" name="Segnaposto numero diapositiva 2"/>
          <p:cNvSpPr>
            <a:spLocks noGrp="1"/>
          </p:cNvSpPr>
          <p:nvPr>
            <p:ph type="sldNum" sz="quarter" idx="12"/>
          </p:nvPr>
        </p:nvSpPr>
        <p:spPr/>
        <p:txBody>
          <a:bodyPr/>
          <a:lstStyle/>
          <a:p>
            <a:fld id="{B9B2617A-FCB4-443B-8552-DD3D7CDBFDAD}" type="slidenum">
              <a:rPr lang="it-IT" smtClean="0"/>
              <a:pPr/>
              <a:t>70</a:t>
            </a:fld>
            <a:endParaRPr lang="it-IT"/>
          </a:p>
        </p:txBody>
      </p:sp>
      <p:pic>
        <p:nvPicPr>
          <p:cNvPr id="8" name="Immagine 7"/>
          <p:cNvPicPr>
            <a:picLocks noChangeAspect="1"/>
          </p:cNvPicPr>
          <p:nvPr/>
        </p:nvPicPr>
        <p:blipFill>
          <a:blip r:embed="rId3" cstate="print"/>
          <a:stretch>
            <a:fillRect/>
          </a:stretch>
        </p:blipFill>
        <p:spPr>
          <a:xfrm>
            <a:off x="611560" y="1916832"/>
            <a:ext cx="1184400" cy="1185188"/>
          </a:xfrm>
          <a:prstGeom prst="rect">
            <a:avLst/>
          </a:prstGeom>
        </p:spPr>
      </p:pic>
      <p:pic>
        <p:nvPicPr>
          <p:cNvPr id="9" name="Immagine 8"/>
          <p:cNvPicPr>
            <a:picLocks noChangeAspect="1"/>
          </p:cNvPicPr>
          <p:nvPr/>
        </p:nvPicPr>
        <p:blipFill>
          <a:blip r:embed="rId4" cstate="print"/>
          <a:stretch>
            <a:fillRect/>
          </a:stretch>
        </p:blipFill>
        <p:spPr>
          <a:xfrm>
            <a:off x="467544" y="3501008"/>
            <a:ext cx="1184400" cy="1185188"/>
          </a:xfrm>
          <a:prstGeom prst="rect">
            <a:avLst/>
          </a:prstGeom>
        </p:spPr>
      </p:pic>
      <p:sp>
        <p:nvSpPr>
          <p:cNvPr id="10" name="CasellaDiTesto 9"/>
          <p:cNvSpPr txBox="1"/>
          <p:nvPr/>
        </p:nvSpPr>
        <p:spPr>
          <a:xfrm>
            <a:off x="2411760" y="1952588"/>
            <a:ext cx="4968552" cy="1200329"/>
          </a:xfrm>
          <a:prstGeom prst="rect">
            <a:avLst/>
          </a:prstGeom>
          <a:noFill/>
        </p:spPr>
        <p:txBody>
          <a:bodyPr wrap="square" rtlCol="0">
            <a:spAutoFit/>
          </a:bodyPr>
          <a:lstStyle/>
          <a:p>
            <a:r>
              <a:rPr lang="it-IT" b="1" dirty="0"/>
              <a:t>LAVORO TONIFICANTE</a:t>
            </a:r>
            <a:r>
              <a:rPr lang="it-IT" dirty="0"/>
              <a:t>, eccita e lascia una</a:t>
            </a:r>
          </a:p>
          <a:p>
            <a:r>
              <a:rPr lang="it-IT" dirty="0"/>
              <a:t>traccia nel SNC. Queste tracce influiscono</a:t>
            </a:r>
          </a:p>
          <a:p>
            <a:r>
              <a:rPr lang="it-IT" dirty="0"/>
              <a:t>positivamente sulla successiva attività muscolare.</a:t>
            </a:r>
          </a:p>
        </p:txBody>
      </p:sp>
      <p:sp>
        <p:nvSpPr>
          <p:cNvPr id="21" name="CasellaDiTesto 20"/>
          <p:cNvSpPr txBox="1"/>
          <p:nvPr/>
        </p:nvSpPr>
        <p:spPr>
          <a:xfrm>
            <a:off x="2195736" y="3501008"/>
            <a:ext cx="5184576" cy="1477328"/>
          </a:xfrm>
          <a:prstGeom prst="rect">
            <a:avLst/>
          </a:prstGeom>
          <a:noFill/>
        </p:spPr>
        <p:txBody>
          <a:bodyPr wrap="square" rtlCol="0">
            <a:spAutoFit/>
          </a:bodyPr>
          <a:lstStyle/>
          <a:p>
            <a:r>
              <a:rPr lang="it-IT" b="1" dirty="0"/>
              <a:t>LAVORO SVILUPPO, </a:t>
            </a:r>
            <a:r>
              <a:rPr lang="it-IT" dirty="0"/>
              <a:t>impegno esplosivo</a:t>
            </a:r>
          </a:p>
          <a:p>
            <a:r>
              <a:rPr lang="it-IT" dirty="0"/>
              <a:t>concentrato di forza (esplosivo-reattivo-elastica).</a:t>
            </a:r>
          </a:p>
          <a:p>
            <a:r>
              <a:rPr lang="it-IT" dirty="0"/>
              <a:t>Rappresenta il principale effetto allenante del</a:t>
            </a:r>
          </a:p>
          <a:p>
            <a:r>
              <a:rPr lang="it-IT" dirty="0"/>
              <a:t>metodo.</a:t>
            </a:r>
          </a:p>
        </p:txBody>
      </p:sp>
      <p:sp>
        <p:nvSpPr>
          <p:cNvPr id="22" name="CasellaDiTesto 21"/>
          <p:cNvSpPr txBox="1"/>
          <p:nvPr/>
        </p:nvSpPr>
        <p:spPr>
          <a:xfrm>
            <a:off x="1115616" y="5284644"/>
            <a:ext cx="5841698" cy="369332"/>
          </a:xfrm>
          <a:prstGeom prst="rect">
            <a:avLst/>
          </a:prstGeom>
          <a:noFill/>
        </p:spPr>
        <p:txBody>
          <a:bodyPr wrap="square" rtlCol="0">
            <a:spAutoFit/>
          </a:bodyPr>
          <a:lstStyle/>
          <a:p>
            <a:pPr algn="ctr"/>
            <a:r>
              <a:rPr lang="it-IT" dirty="0"/>
              <a:t>La concatenazione va eseguita sempre tra le serie.</a:t>
            </a:r>
          </a:p>
        </p:txBody>
      </p:sp>
      <p:sp>
        <p:nvSpPr>
          <p:cNvPr id="2" name="CasellaDiTesto 1">
            <a:extLst>
              <a:ext uri="{FF2B5EF4-FFF2-40B4-BE49-F238E27FC236}">
                <a16:creationId xmlns:a16="http://schemas.microsoft.com/office/drawing/2014/main" id="{9D3C7CAE-920C-0A10-FE4E-0D35BBD5EFC8}"/>
              </a:ext>
            </a:extLst>
          </p:cNvPr>
          <p:cNvSpPr txBox="1"/>
          <p:nvPr/>
        </p:nvSpPr>
        <p:spPr>
          <a:xfrm>
            <a:off x="4644008" y="6351711"/>
            <a:ext cx="2515672"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a:ln>
                  <a:noFill/>
                </a:ln>
                <a:solidFill>
                  <a:srgbClr val="002060"/>
                </a:solidFill>
                <a:effectLst/>
                <a:uLnTx/>
                <a:uFillTx/>
                <a:latin typeface="Edwardian Script ITC" panose="030303020407070D0804" pitchFamily="66" charset="0"/>
                <a:ea typeface="+mn-ea"/>
                <a:cs typeface="+mn-cs"/>
              </a:rPr>
              <a:t>Letizia Fioravanti</a:t>
            </a:r>
          </a:p>
        </p:txBody>
      </p:sp>
    </p:spTree>
    <p:extLst>
      <p:ext uri="{BB962C8B-B14F-4D97-AF65-F5344CB8AC3E}">
        <p14:creationId xmlns:p14="http://schemas.microsoft.com/office/powerpoint/2010/main" val="107155066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normAutofit/>
          </a:bodyPr>
          <a:lstStyle/>
          <a:p>
            <a:pPr algn="ctr"/>
            <a:r>
              <a:rPr lang="it-IT" dirty="0">
                <a:solidFill>
                  <a:srgbClr val="FF0000"/>
                </a:solidFill>
              </a:rPr>
              <a:t>ETA' E SVILUPPO DELLA FORZA</a:t>
            </a:r>
            <a:endParaRPr lang="it-IT" dirty="0"/>
          </a:p>
        </p:txBody>
      </p:sp>
      <p:sp>
        <p:nvSpPr>
          <p:cNvPr id="2" name="Segnaposto contenuto 1"/>
          <p:cNvSpPr>
            <a:spLocks noGrp="1"/>
          </p:cNvSpPr>
          <p:nvPr>
            <p:ph idx="1"/>
          </p:nvPr>
        </p:nvSpPr>
        <p:spPr/>
        <p:txBody>
          <a:bodyPr>
            <a:normAutofit/>
          </a:bodyPr>
          <a:lstStyle/>
          <a:p>
            <a:pPr>
              <a:lnSpc>
                <a:spcPct val="150000"/>
              </a:lnSpc>
            </a:pPr>
            <a:r>
              <a:rPr lang="it-IT" dirty="0"/>
              <a:t>valutare attentamente l'età biologica (cioè l'effettivo grado si sviluppo psico-fisico) piuttosto che l'età cronologica. </a:t>
            </a:r>
          </a:p>
          <a:p>
            <a:pPr>
              <a:lnSpc>
                <a:spcPct val="150000"/>
              </a:lnSpc>
            </a:pPr>
            <a:r>
              <a:rPr lang="it-IT" dirty="0"/>
              <a:t>L'allenamento della FORZA cioè il suo sviluppo, deve avvenire </a:t>
            </a:r>
            <a:r>
              <a:rPr lang="it-IT" b="1" dirty="0"/>
              <a:t>dopo l'età puberale </a:t>
            </a:r>
            <a:r>
              <a:rPr lang="it-IT" dirty="0"/>
              <a:t>(dopo i 15 anni) applicandola su una struttura corporea già in grado di sopportare carichi e sovraccarichi</a:t>
            </a:r>
          </a:p>
        </p:txBody>
      </p:sp>
      <p:sp>
        <p:nvSpPr>
          <p:cNvPr id="3" name="Segnaposto numero diapositiva 2"/>
          <p:cNvSpPr>
            <a:spLocks noGrp="1"/>
          </p:cNvSpPr>
          <p:nvPr>
            <p:ph type="sldNum" sz="quarter" idx="12"/>
          </p:nvPr>
        </p:nvSpPr>
        <p:spPr/>
        <p:txBody>
          <a:bodyPr/>
          <a:lstStyle/>
          <a:p>
            <a:fld id="{B9B2617A-FCB4-443B-8552-DD3D7CDBFDAD}" type="slidenum">
              <a:rPr lang="it-IT" smtClean="0"/>
              <a:pPr/>
              <a:t>71</a:t>
            </a:fld>
            <a:endParaRPr lang="it-IT"/>
          </a:p>
        </p:txBody>
      </p:sp>
      <p:sp>
        <p:nvSpPr>
          <p:cNvPr id="6" name="Segnaposto piè di pagina 7"/>
          <p:cNvSpPr txBox="1">
            <a:spLocks/>
          </p:cNvSpPr>
          <p:nvPr/>
        </p:nvSpPr>
        <p:spPr>
          <a:xfrm>
            <a:off x="6178199" y="6388454"/>
            <a:ext cx="2469073" cy="365125"/>
          </a:xfrm>
          <a:prstGeom prst="rect">
            <a:avLst/>
          </a:prstGeom>
        </p:spPr>
        <p:txBody>
          <a:bodyPr vert="horz" anchor="b"/>
          <a:lstStyle>
            <a:defPPr>
              <a:defRPr lang="it-IT"/>
            </a:defPPr>
            <a:lvl1pPr marL="0" algn="r" defTabSz="914400" rtl="0" eaLnBrk="1" latinLnBrk="0" hangingPunct="1">
              <a:defRPr kumimoji="0"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it-IT" sz="600" dirty="0"/>
          </a:p>
        </p:txBody>
      </p:sp>
      <p:sp>
        <p:nvSpPr>
          <p:cNvPr id="5" name="CasellaDiTesto 4">
            <a:extLst>
              <a:ext uri="{FF2B5EF4-FFF2-40B4-BE49-F238E27FC236}">
                <a16:creationId xmlns:a16="http://schemas.microsoft.com/office/drawing/2014/main" id="{60D2215B-E129-E3E7-F4A9-CA8E72991176}"/>
              </a:ext>
            </a:extLst>
          </p:cNvPr>
          <p:cNvSpPr txBox="1"/>
          <p:nvPr/>
        </p:nvSpPr>
        <p:spPr>
          <a:xfrm>
            <a:off x="4644008" y="6351711"/>
            <a:ext cx="2515672"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a:ln>
                  <a:noFill/>
                </a:ln>
                <a:solidFill>
                  <a:srgbClr val="002060"/>
                </a:solidFill>
                <a:effectLst/>
                <a:uLnTx/>
                <a:uFillTx/>
                <a:latin typeface="Edwardian Script ITC" panose="030303020407070D0804" pitchFamily="66" charset="0"/>
                <a:ea typeface="+mn-ea"/>
                <a:cs typeface="+mn-cs"/>
              </a:rPr>
              <a:t>Letizia Fioravanti</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pPr algn="ctr"/>
            <a:r>
              <a:rPr lang="it-IT" dirty="0">
                <a:solidFill>
                  <a:srgbClr val="FF0000"/>
                </a:solidFill>
              </a:rPr>
              <a:t>COSA EVITARE</a:t>
            </a:r>
          </a:p>
        </p:txBody>
      </p:sp>
      <p:sp>
        <p:nvSpPr>
          <p:cNvPr id="2" name="Segnaposto contenuto 1"/>
          <p:cNvSpPr>
            <a:spLocks noGrp="1"/>
          </p:cNvSpPr>
          <p:nvPr>
            <p:ph idx="1"/>
          </p:nvPr>
        </p:nvSpPr>
        <p:spPr/>
        <p:txBody>
          <a:bodyPr/>
          <a:lstStyle/>
          <a:p>
            <a:pPr>
              <a:lnSpc>
                <a:spcPct val="150000"/>
              </a:lnSpc>
            </a:pPr>
            <a:r>
              <a:rPr lang="it-IT" dirty="0"/>
              <a:t>evitare carichi statici e unilaterali</a:t>
            </a:r>
          </a:p>
          <a:p>
            <a:pPr>
              <a:lnSpc>
                <a:spcPct val="150000"/>
              </a:lnSpc>
            </a:pPr>
            <a:r>
              <a:rPr lang="it-IT" dirty="0"/>
              <a:t>evitare di portare pesi sopra il collo o le spalle</a:t>
            </a:r>
          </a:p>
          <a:p>
            <a:pPr>
              <a:lnSpc>
                <a:spcPct val="150000"/>
              </a:lnSpc>
            </a:pPr>
            <a:r>
              <a:rPr lang="it-IT" dirty="0"/>
              <a:t>I lavori di forza sollecitano la sintesi proteica già naturalmente sollecitata dal processo di accrescimento</a:t>
            </a:r>
          </a:p>
        </p:txBody>
      </p:sp>
      <p:sp>
        <p:nvSpPr>
          <p:cNvPr id="3" name="Segnaposto numero diapositiva 2"/>
          <p:cNvSpPr>
            <a:spLocks noGrp="1"/>
          </p:cNvSpPr>
          <p:nvPr>
            <p:ph type="sldNum" sz="quarter" idx="12"/>
          </p:nvPr>
        </p:nvSpPr>
        <p:spPr/>
        <p:txBody>
          <a:bodyPr/>
          <a:lstStyle/>
          <a:p>
            <a:fld id="{B9B2617A-FCB4-443B-8552-DD3D7CDBFDAD}" type="slidenum">
              <a:rPr lang="it-IT" smtClean="0"/>
              <a:pPr/>
              <a:t>72</a:t>
            </a:fld>
            <a:endParaRPr lang="it-IT"/>
          </a:p>
        </p:txBody>
      </p:sp>
      <p:sp>
        <p:nvSpPr>
          <p:cNvPr id="6" name="Segnaposto piè di pagina 7"/>
          <p:cNvSpPr txBox="1">
            <a:spLocks/>
          </p:cNvSpPr>
          <p:nvPr/>
        </p:nvSpPr>
        <p:spPr>
          <a:xfrm>
            <a:off x="6178199" y="6388454"/>
            <a:ext cx="2469073" cy="365125"/>
          </a:xfrm>
          <a:prstGeom prst="rect">
            <a:avLst/>
          </a:prstGeom>
        </p:spPr>
        <p:txBody>
          <a:bodyPr vert="horz" anchor="b"/>
          <a:lstStyle>
            <a:defPPr>
              <a:defRPr lang="it-IT"/>
            </a:defPPr>
            <a:lvl1pPr marL="0" algn="r" defTabSz="914400" rtl="0" eaLnBrk="1" latinLnBrk="0" hangingPunct="1">
              <a:defRPr kumimoji="0"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it-IT" sz="600" dirty="0"/>
          </a:p>
        </p:txBody>
      </p:sp>
      <p:sp>
        <p:nvSpPr>
          <p:cNvPr id="5" name="CasellaDiTesto 4">
            <a:extLst>
              <a:ext uri="{FF2B5EF4-FFF2-40B4-BE49-F238E27FC236}">
                <a16:creationId xmlns:a16="http://schemas.microsoft.com/office/drawing/2014/main" id="{B66D3475-2B71-5322-04C9-3343DF529F1A}"/>
              </a:ext>
            </a:extLst>
          </p:cNvPr>
          <p:cNvSpPr txBox="1"/>
          <p:nvPr/>
        </p:nvSpPr>
        <p:spPr>
          <a:xfrm>
            <a:off x="4644008" y="6351711"/>
            <a:ext cx="2515672"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a:ln>
                  <a:noFill/>
                </a:ln>
                <a:solidFill>
                  <a:srgbClr val="002060"/>
                </a:solidFill>
                <a:effectLst/>
                <a:uLnTx/>
                <a:uFillTx/>
                <a:latin typeface="Edwardian Script ITC" panose="030303020407070D0804" pitchFamily="66" charset="0"/>
                <a:ea typeface="+mn-ea"/>
                <a:cs typeface="+mn-cs"/>
              </a:rPr>
              <a:t>Letizia Fioravanti</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pPr algn="ctr"/>
            <a:r>
              <a:rPr lang="it-IT" dirty="0">
                <a:solidFill>
                  <a:srgbClr val="FF0000"/>
                </a:solidFill>
              </a:rPr>
              <a:t>6/10 anni</a:t>
            </a:r>
          </a:p>
        </p:txBody>
      </p:sp>
      <p:sp>
        <p:nvSpPr>
          <p:cNvPr id="2" name="Segnaposto contenuto 1"/>
          <p:cNvSpPr>
            <a:spLocks noGrp="1"/>
          </p:cNvSpPr>
          <p:nvPr>
            <p:ph idx="1"/>
          </p:nvPr>
        </p:nvSpPr>
        <p:spPr/>
        <p:txBody>
          <a:bodyPr>
            <a:normAutofit fontScale="55000" lnSpcReduction="20000"/>
          </a:bodyPr>
          <a:lstStyle/>
          <a:p>
            <a:pPr>
              <a:lnSpc>
                <a:spcPct val="150000"/>
              </a:lnSpc>
            </a:pPr>
            <a:r>
              <a:rPr lang="it-IT" sz="2600" dirty="0"/>
              <a:t>Prima di quest'età, infatti, non si deve sviluppare la forza, ma </a:t>
            </a:r>
            <a:r>
              <a:rPr lang="it-IT" sz="2600" b="1" dirty="0"/>
              <a:t>dare lo stimolo per la formazione della forza</a:t>
            </a:r>
            <a:r>
              <a:rPr lang="it-IT" sz="2600" dirty="0"/>
              <a:t> (ad esempio sviluppare la tonicità dei muscoli lombari ed addominali) con:</a:t>
            </a:r>
          </a:p>
          <a:p>
            <a:pPr>
              <a:lnSpc>
                <a:spcPct val="150000"/>
              </a:lnSpc>
            </a:pPr>
            <a:r>
              <a:rPr lang="it-IT" sz="2600" dirty="0"/>
              <a:t>Giochi di lotta</a:t>
            </a:r>
          </a:p>
          <a:p>
            <a:pPr>
              <a:lnSpc>
                <a:spcPct val="150000"/>
              </a:lnSpc>
            </a:pPr>
            <a:r>
              <a:rPr lang="it-IT" sz="2600" dirty="0"/>
              <a:t>Di spinta e di trazione</a:t>
            </a:r>
          </a:p>
          <a:p>
            <a:pPr>
              <a:lnSpc>
                <a:spcPct val="150000"/>
              </a:lnSpc>
            </a:pPr>
            <a:r>
              <a:rPr lang="it-IT" sz="2600" dirty="0"/>
              <a:t>Circuit training. </a:t>
            </a:r>
          </a:p>
          <a:p>
            <a:pPr marL="109728" indent="0">
              <a:lnSpc>
                <a:spcPct val="150000"/>
              </a:lnSpc>
              <a:buNone/>
            </a:pPr>
            <a:r>
              <a:rPr lang="it-IT" sz="2600" dirty="0"/>
              <a:t>Quest’ultimo asseconda il bisogno infantile di prestazioni di breve durata e garantisce una buona formazione dell’apparato muscolare. Le stazioni non devono essere più di 5-7,  durare oltre i 20”, con una pausa di </a:t>
            </a:r>
            <a:r>
              <a:rPr lang="it-IT" sz="2600"/>
              <a:t>40” e </a:t>
            </a:r>
            <a:r>
              <a:rPr lang="it-IT" sz="2600" dirty="0"/>
              <a:t>la velocità di esecuzione il più rapida possibile</a:t>
            </a:r>
            <a:r>
              <a:rPr lang="it-IT" sz="2200" dirty="0"/>
              <a:t>.</a:t>
            </a:r>
          </a:p>
        </p:txBody>
      </p:sp>
      <p:sp>
        <p:nvSpPr>
          <p:cNvPr id="3" name="Segnaposto numero diapositiva 2"/>
          <p:cNvSpPr>
            <a:spLocks noGrp="1"/>
          </p:cNvSpPr>
          <p:nvPr>
            <p:ph type="sldNum" sz="quarter" idx="12"/>
          </p:nvPr>
        </p:nvSpPr>
        <p:spPr/>
        <p:txBody>
          <a:bodyPr/>
          <a:lstStyle/>
          <a:p>
            <a:fld id="{B9B2617A-FCB4-443B-8552-DD3D7CDBFDAD}" type="slidenum">
              <a:rPr lang="it-IT" smtClean="0"/>
              <a:pPr/>
              <a:t>73</a:t>
            </a:fld>
            <a:endParaRPr lang="it-IT"/>
          </a:p>
        </p:txBody>
      </p:sp>
      <p:sp>
        <p:nvSpPr>
          <p:cNvPr id="6" name="Segnaposto piè di pagina 7"/>
          <p:cNvSpPr txBox="1">
            <a:spLocks/>
          </p:cNvSpPr>
          <p:nvPr/>
        </p:nvSpPr>
        <p:spPr>
          <a:xfrm>
            <a:off x="6178199" y="6388454"/>
            <a:ext cx="2469073" cy="365125"/>
          </a:xfrm>
          <a:prstGeom prst="rect">
            <a:avLst/>
          </a:prstGeom>
        </p:spPr>
        <p:txBody>
          <a:bodyPr vert="horz" anchor="b"/>
          <a:lstStyle>
            <a:defPPr>
              <a:defRPr lang="it-IT"/>
            </a:defPPr>
            <a:lvl1pPr marL="0" algn="r" defTabSz="914400" rtl="0" eaLnBrk="1" latinLnBrk="0" hangingPunct="1">
              <a:defRPr kumimoji="0"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it-IT" sz="600" dirty="0"/>
          </a:p>
        </p:txBody>
      </p:sp>
      <p:sp>
        <p:nvSpPr>
          <p:cNvPr id="5" name="CasellaDiTesto 4">
            <a:extLst>
              <a:ext uri="{FF2B5EF4-FFF2-40B4-BE49-F238E27FC236}">
                <a16:creationId xmlns:a16="http://schemas.microsoft.com/office/drawing/2014/main" id="{044CBD60-1806-355E-9AD3-008B59920037}"/>
              </a:ext>
            </a:extLst>
          </p:cNvPr>
          <p:cNvSpPr txBox="1"/>
          <p:nvPr/>
        </p:nvSpPr>
        <p:spPr>
          <a:xfrm>
            <a:off x="4644008" y="6351711"/>
            <a:ext cx="2515672"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a:ln>
                  <a:noFill/>
                </a:ln>
                <a:solidFill>
                  <a:srgbClr val="002060"/>
                </a:solidFill>
                <a:effectLst/>
                <a:uLnTx/>
                <a:uFillTx/>
                <a:latin typeface="Edwardian Script ITC" panose="030303020407070D0804" pitchFamily="66" charset="0"/>
                <a:ea typeface="+mn-ea"/>
                <a:cs typeface="+mn-cs"/>
              </a:rPr>
              <a:t>Letizia Fioravanti</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pPr algn="ctr"/>
            <a:r>
              <a:rPr lang="it-IT" dirty="0">
                <a:solidFill>
                  <a:srgbClr val="FF0000"/>
                </a:solidFill>
              </a:rPr>
              <a:t>10/12 anni</a:t>
            </a:r>
          </a:p>
        </p:txBody>
      </p:sp>
      <p:sp>
        <p:nvSpPr>
          <p:cNvPr id="2" name="Segnaposto contenuto 1"/>
          <p:cNvSpPr>
            <a:spLocks noGrp="1"/>
          </p:cNvSpPr>
          <p:nvPr>
            <p:ph idx="1"/>
          </p:nvPr>
        </p:nvSpPr>
        <p:spPr/>
        <p:txBody>
          <a:bodyPr>
            <a:normAutofit lnSpcReduction="10000"/>
          </a:bodyPr>
          <a:lstStyle/>
          <a:p>
            <a:pPr marL="109728" indent="0">
              <a:lnSpc>
                <a:spcPct val="150000"/>
              </a:lnSpc>
              <a:buNone/>
            </a:pPr>
            <a:r>
              <a:rPr lang="it-IT" b="1" dirty="0"/>
              <a:t>rafforzamento generale</a:t>
            </a:r>
            <a:r>
              <a:rPr lang="it-IT" dirty="0"/>
              <a:t>:</a:t>
            </a:r>
          </a:p>
          <a:p>
            <a:pPr>
              <a:lnSpc>
                <a:spcPct val="150000"/>
              </a:lnSpc>
            </a:pPr>
            <a:r>
              <a:rPr lang="it-IT" dirty="0"/>
              <a:t>ancora un lavoro a carico naturale</a:t>
            </a:r>
          </a:p>
          <a:p>
            <a:pPr>
              <a:lnSpc>
                <a:spcPct val="150000"/>
              </a:lnSpc>
            </a:pPr>
            <a:r>
              <a:rPr lang="it-IT" dirty="0"/>
              <a:t>con sovraccarichi leggeri (palloni    medicinali, cerchi pesanti, sacchi di sabbia)</a:t>
            </a:r>
          </a:p>
          <a:p>
            <a:pPr>
              <a:lnSpc>
                <a:spcPct val="150000"/>
              </a:lnSpc>
            </a:pPr>
            <a:r>
              <a:rPr lang="it-IT" dirty="0"/>
              <a:t>esercizi con il partner per allenare muscoli dorsali e addominali</a:t>
            </a:r>
          </a:p>
          <a:p>
            <a:pPr>
              <a:lnSpc>
                <a:spcPct val="150000"/>
              </a:lnSpc>
            </a:pPr>
            <a:r>
              <a:rPr lang="it-IT" dirty="0"/>
              <a:t>esercizi di appoggio degli arti superiori (carriola, verticale, palleggiare un pallone).</a:t>
            </a:r>
          </a:p>
          <a:p>
            <a:endParaRPr lang="it-IT" dirty="0"/>
          </a:p>
        </p:txBody>
      </p:sp>
      <p:sp>
        <p:nvSpPr>
          <p:cNvPr id="3" name="Segnaposto numero diapositiva 2"/>
          <p:cNvSpPr>
            <a:spLocks noGrp="1"/>
          </p:cNvSpPr>
          <p:nvPr>
            <p:ph type="sldNum" sz="quarter" idx="12"/>
          </p:nvPr>
        </p:nvSpPr>
        <p:spPr/>
        <p:txBody>
          <a:bodyPr/>
          <a:lstStyle/>
          <a:p>
            <a:fld id="{B9B2617A-FCB4-443B-8552-DD3D7CDBFDAD}" type="slidenum">
              <a:rPr lang="it-IT" smtClean="0"/>
              <a:pPr/>
              <a:t>74</a:t>
            </a:fld>
            <a:endParaRPr lang="it-IT"/>
          </a:p>
        </p:txBody>
      </p:sp>
      <p:sp>
        <p:nvSpPr>
          <p:cNvPr id="6" name="Segnaposto piè di pagina 7"/>
          <p:cNvSpPr txBox="1">
            <a:spLocks/>
          </p:cNvSpPr>
          <p:nvPr/>
        </p:nvSpPr>
        <p:spPr>
          <a:xfrm>
            <a:off x="6178199" y="6388454"/>
            <a:ext cx="2469073" cy="365125"/>
          </a:xfrm>
          <a:prstGeom prst="rect">
            <a:avLst/>
          </a:prstGeom>
        </p:spPr>
        <p:txBody>
          <a:bodyPr vert="horz" anchor="b"/>
          <a:lstStyle>
            <a:defPPr>
              <a:defRPr lang="it-IT"/>
            </a:defPPr>
            <a:lvl1pPr marL="0" algn="r" defTabSz="914400" rtl="0" eaLnBrk="1" latinLnBrk="0" hangingPunct="1">
              <a:defRPr kumimoji="0"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it-IT" sz="600" dirty="0"/>
          </a:p>
        </p:txBody>
      </p:sp>
      <p:sp>
        <p:nvSpPr>
          <p:cNvPr id="5" name="CasellaDiTesto 4">
            <a:extLst>
              <a:ext uri="{FF2B5EF4-FFF2-40B4-BE49-F238E27FC236}">
                <a16:creationId xmlns:a16="http://schemas.microsoft.com/office/drawing/2014/main" id="{ECBCC39D-01E5-5C67-9B3F-D90C70DEEEFC}"/>
              </a:ext>
            </a:extLst>
          </p:cNvPr>
          <p:cNvSpPr txBox="1"/>
          <p:nvPr/>
        </p:nvSpPr>
        <p:spPr>
          <a:xfrm>
            <a:off x="4644008" y="6351711"/>
            <a:ext cx="2515672"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a:ln>
                  <a:noFill/>
                </a:ln>
                <a:solidFill>
                  <a:srgbClr val="002060"/>
                </a:solidFill>
                <a:effectLst/>
                <a:uLnTx/>
                <a:uFillTx/>
                <a:latin typeface="Edwardian Script ITC" panose="030303020407070D0804" pitchFamily="66" charset="0"/>
                <a:ea typeface="+mn-ea"/>
                <a:cs typeface="+mn-cs"/>
              </a:rPr>
              <a:t>Letizia Fioravanti</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pPr algn="ctr"/>
            <a:r>
              <a:rPr lang="it-IT" dirty="0">
                <a:solidFill>
                  <a:srgbClr val="FF0000"/>
                </a:solidFill>
              </a:rPr>
              <a:t>RESISTENZA</a:t>
            </a:r>
          </a:p>
        </p:txBody>
      </p:sp>
      <p:sp>
        <p:nvSpPr>
          <p:cNvPr id="2" name="Segnaposto contenuto 1"/>
          <p:cNvSpPr>
            <a:spLocks noGrp="1"/>
          </p:cNvSpPr>
          <p:nvPr>
            <p:ph idx="1"/>
          </p:nvPr>
        </p:nvSpPr>
        <p:spPr>
          <a:xfrm>
            <a:off x="395537" y="1556792"/>
            <a:ext cx="6264695" cy="4165215"/>
          </a:xfrm>
        </p:spPr>
        <p:txBody>
          <a:bodyPr>
            <a:normAutofit fontScale="92500" lnSpcReduction="20000"/>
          </a:bodyPr>
          <a:lstStyle/>
          <a:p>
            <a:pPr>
              <a:lnSpc>
                <a:spcPct val="160000"/>
              </a:lnSpc>
            </a:pPr>
            <a:r>
              <a:rPr lang="it-IT" dirty="0"/>
              <a:t>è la</a:t>
            </a:r>
            <a:r>
              <a:rPr lang="it-IT" b="1" dirty="0"/>
              <a:t> capacità di svolgere un lavoro per un lungo periodo di tempo</a:t>
            </a:r>
            <a:r>
              <a:rPr lang="it-IT" u="sng" dirty="0"/>
              <a:t>.</a:t>
            </a:r>
          </a:p>
          <a:p>
            <a:pPr>
              <a:lnSpc>
                <a:spcPct val="160000"/>
              </a:lnSpc>
            </a:pPr>
            <a:r>
              <a:rPr lang="it-IT" dirty="0"/>
              <a:t>rappresenta la quantità totale di ATP sintetizzabile dal sistema aerobico e dipende dai substrati energetici utilizzati (grassi, carboidrati) a loro volta legati alle scorte di glicogeno epatico e muscolare. </a:t>
            </a:r>
          </a:p>
          <a:p>
            <a:pPr>
              <a:lnSpc>
                <a:spcPct val="160000"/>
              </a:lnSpc>
            </a:pPr>
            <a:r>
              <a:rPr lang="it-IT" dirty="0"/>
              <a:t>A parità di ossigeno consumato bruciando carboidrati si ottiene una resa superiore a quella dei grassi. La durata di utilizzo del glucosio dipende dall'intensità di esercizio e dal grado di allenamento. </a:t>
            </a:r>
          </a:p>
        </p:txBody>
      </p:sp>
      <p:sp>
        <p:nvSpPr>
          <p:cNvPr id="3" name="Segnaposto numero diapositiva 2"/>
          <p:cNvSpPr>
            <a:spLocks noGrp="1"/>
          </p:cNvSpPr>
          <p:nvPr>
            <p:ph type="sldNum" sz="quarter" idx="12"/>
          </p:nvPr>
        </p:nvSpPr>
        <p:spPr/>
        <p:txBody>
          <a:bodyPr/>
          <a:lstStyle/>
          <a:p>
            <a:fld id="{B9B2617A-FCB4-443B-8552-DD3D7CDBFDAD}" type="slidenum">
              <a:rPr lang="it-IT" smtClean="0"/>
              <a:pPr/>
              <a:t>75</a:t>
            </a:fld>
            <a:endParaRPr lang="it-IT"/>
          </a:p>
        </p:txBody>
      </p:sp>
      <p:sp>
        <p:nvSpPr>
          <p:cNvPr id="6" name="Segnaposto piè di pagina 7"/>
          <p:cNvSpPr txBox="1">
            <a:spLocks/>
          </p:cNvSpPr>
          <p:nvPr/>
        </p:nvSpPr>
        <p:spPr>
          <a:xfrm>
            <a:off x="6178199" y="6360719"/>
            <a:ext cx="2469073" cy="365125"/>
          </a:xfrm>
          <a:prstGeom prst="rect">
            <a:avLst/>
          </a:prstGeom>
        </p:spPr>
        <p:txBody>
          <a:bodyPr vert="horz" anchor="b"/>
          <a:lstStyle>
            <a:defPPr>
              <a:defRPr lang="it-IT"/>
            </a:defPPr>
            <a:lvl1pPr marL="0" algn="r" defTabSz="914400" rtl="0" eaLnBrk="1" latinLnBrk="0" hangingPunct="1">
              <a:defRPr kumimoji="0"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it-IT" sz="600" dirty="0"/>
          </a:p>
        </p:txBody>
      </p:sp>
      <p:sp>
        <p:nvSpPr>
          <p:cNvPr id="5" name="CasellaDiTesto 4">
            <a:extLst>
              <a:ext uri="{FF2B5EF4-FFF2-40B4-BE49-F238E27FC236}">
                <a16:creationId xmlns:a16="http://schemas.microsoft.com/office/drawing/2014/main" id="{E9DF9837-76C4-00A1-2A01-5455F1BB918F}"/>
              </a:ext>
            </a:extLst>
          </p:cNvPr>
          <p:cNvSpPr txBox="1"/>
          <p:nvPr/>
        </p:nvSpPr>
        <p:spPr>
          <a:xfrm>
            <a:off x="4644008" y="6351711"/>
            <a:ext cx="2515672"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a:ln>
                  <a:noFill/>
                </a:ln>
                <a:solidFill>
                  <a:srgbClr val="002060"/>
                </a:solidFill>
                <a:effectLst/>
                <a:uLnTx/>
                <a:uFillTx/>
                <a:latin typeface="Edwardian Script ITC" panose="030303020407070D0804" pitchFamily="66" charset="0"/>
                <a:ea typeface="+mn-ea"/>
                <a:cs typeface="+mn-cs"/>
              </a:rPr>
              <a:t>Letizia Fioravanti</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pPr algn="ctr"/>
            <a:r>
              <a:rPr lang="it-IT" dirty="0">
                <a:solidFill>
                  <a:srgbClr val="FF0000"/>
                </a:solidFill>
              </a:rPr>
              <a:t>Resistenza e prestazione</a:t>
            </a:r>
          </a:p>
        </p:txBody>
      </p:sp>
      <p:sp>
        <p:nvSpPr>
          <p:cNvPr id="2" name="Segnaposto contenuto 1"/>
          <p:cNvSpPr>
            <a:spLocks noGrp="1"/>
          </p:cNvSpPr>
          <p:nvPr>
            <p:ph idx="1"/>
          </p:nvPr>
        </p:nvSpPr>
        <p:spPr>
          <a:xfrm>
            <a:off x="609599" y="2160591"/>
            <a:ext cx="5978625" cy="3572666"/>
          </a:xfrm>
        </p:spPr>
        <p:txBody>
          <a:bodyPr>
            <a:normAutofit/>
          </a:bodyPr>
          <a:lstStyle/>
          <a:p>
            <a:pPr marL="0" indent="0">
              <a:lnSpc>
                <a:spcPct val="150000"/>
              </a:lnSpc>
              <a:buNone/>
            </a:pPr>
            <a:r>
              <a:rPr lang="it-IT" dirty="0"/>
              <a:t>La capacità di resistenza oltre ad influenzare direttamente la prestazione in lavori prolungati, è anche un presupposto essenziale per effettuare pesanti carichi di allenamento. Inoltre, progressi ottenuti in età giovanile nella capacità di resistenza hanno un effetto positivo anche su altri fattori della prestazione: sulla </a:t>
            </a:r>
            <a:r>
              <a:rPr lang="it-IT" b="1" dirty="0"/>
              <a:t>rapidità</a:t>
            </a:r>
            <a:r>
              <a:rPr lang="it-IT" dirty="0"/>
              <a:t>, sulla </a:t>
            </a:r>
            <a:r>
              <a:rPr lang="it-IT" b="1" dirty="0"/>
              <a:t>forza rapida</a:t>
            </a:r>
            <a:r>
              <a:rPr lang="it-IT" dirty="0"/>
              <a:t>, sulla </a:t>
            </a:r>
            <a:r>
              <a:rPr lang="it-IT" b="1" dirty="0"/>
              <a:t>destrezza.</a:t>
            </a:r>
          </a:p>
        </p:txBody>
      </p:sp>
      <p:sp>
        <p:nvSpPr>
          <p:cNvPr id="3" name="Segnaposto numero diapositiva 2"/>
          <p:cNvSpPr>
            <a:spLocks noGrp="1"/>
          </p:cNvSpPr>
          <p:nvPr>
            <p:ph type="sldNum" sz="quarter" idx="12"/>
          </p:nvPr>
        </p:nvSpPr>
        <p:spPr/>
        <p:txBody>
          <a:bodyPr/>
          <a:lstStyle/>
          <a:p>
            <a:fld id="{B9B2617A-FCB4-443B-8552-DD3D7CDBFDAD}" type="slidenum">
              <a:rPr lang="it-IT" smtClean="0"/>
              <a:pPr/>
              <a:t>76</a:t>
            </a:fld>
            <a:endParaRPr lang="it-IT"/>
          </a:p>
        </p:txBody>
      </p:sp>
      <p:sp>
        <p:nvSpPr>
          <p:cNvPr id="5" name="CasellaDiTesto 4">
            <a:extLst>
              <a:ext uri="{FF2B5EF4-FFF2-40B4-BE49-F238E27FC236}">
                <a16:creationId xmlns:a16="http://schemas.microsoft.com/office/drawing/2014/main" id="{F3B5A14F-178C-5A9E-EDFE-DB7FB06BE0B9}"/>
              </a:ext>
            </a:extLst>
          </p:cNvPr>
          <p:cNvSpPr txBox="1"/>
          <p:nvPr/>
        </p:nvSpPr>
        <p:spPr>
          <a:xfrm>
            <a:off x="4644008" y="6351711"/>
            <a:ext cx="2515672"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a:ln>
                  <a:noFill/>
                </a:ln>
                <a:solidFill>
                  <a:srgbClr val="002060"/>
                </a:solidFill>
                <a:effectLst/>
                <a:uLnTx/>
                <a:uFillTx/>
                <a:latin typeface="Edwardian Script ITC" panose="030303020407070D0804" pitchFamily="66" charset="0"/>
                <a:ea typeface="+mn-ea"/>
                <a:cs typeface="+mn-cs"/>
              </a:rPr>
              <a:t>Letizia Fioravanti</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pPr algn="ctr"/>
            <a:r>
              <a:rPr lang="it-IT" dirty="0">
                <a:solidFill>
                  <a:srgbClr val="FF0000"/>
                </a:solidFill>
              </a:rPr>
              <a:t>TIPI </a:t>
            </a:r>
            <a:r>
              <a:rPr lang="it-IT" dirty="0" err="1">
                <a:solidFill>
                  <a:srgbClr val="FF0000"/>
                </a:solidFill>
              </a:rPr>
              <a:t>DI</a:t>
            </a:r>
            <a:r>
              <a:rPr lang="it-IT" dirty="0">
                <a:solidFill>
                  <a:srgbClr val="FF0000"/>
                </a:solidFill>
              </a:rPr>
              <a:t> RESISTENZA</a:t>
            </a:r>
          </a:p>
        </p:txBody>
      </p:sp>
      <p:sp>
        <p:nvSpPr>
          <p:cNvPr id="2" name="Segnaposto contenuto 1"/>
          <p:cNvSpPr>
            <a:spLocks noGrp="1"/>
          </p:cNvSpPr>
          <p:nvPr>
            <p:ph idx="1"/>
          </p:nvPr>
        </p:nvSpPr>
        <p:spPr/>
        <p:txBody>
          <a:bodyPr>
            <a:normAutofit/>
          </a:bodyPr>
          <a:lstStyle/>
          <a:p>
            <a:pPr>
              <a:lnSpc>
                <a:spcPct val="150000"/>
              </a:lnSpc>
            </a:pPr>
            <a:r>
              <a:rPr lang="it-IT" b="1" dirty="0"/>
              <a:t>RESISTENZA ALLA VELOCITÀ</a:t>
            </a:r>
            <a:r>
              <a:rPr lang="it-IT" dirty="0"/>
              <a:t>: 8-10 sec. Impegno del sistema energetico </a:t>
            </a:r>
            <a:r>
              <a:rPr lang="it-IT" u="sng" dirty="0"/>
              <a:t>anaerobico alattacido.</a:t>
            </a:r>
          </a:p>
          <a:p>
            <a:pPr>
              <a:lnSpc>
                <a:spcPct val="150000"/>
              </a:lnSpc>
            </a:pPr>
            <a:endParaRPr lang="it-IT" b="1" dirty="0"/>
          </a:p>
          <a:p>
            <a:pPr>
              <a:lnSpc>
                <a:spcPct val="150000"/>
              </a:lnSpc>
            </a:pPr>
            <a:r>
              <a:rPr lang="it-IT" b="1" dirty="0"/>
              <a:t>RESISTENZA LATTACIDA</a:t>
            </a:r>
            <a:r>
              <a:rPr lang="it-IT" dirty="0"/>
              <a:t>: 2-4 min. impegno sistema energetico </a:t>
            </a:r>
            <a:r>
              <a:rPr lang="it-IT" u="sng" dirty="0"/>
              <a:t>anaerobico lattacido</a:t>
            </a:r>
          </a:p>
          <a:p>
            <a:pPr>
              <a:lnSpc>
                <a:spcPct val="150000"/>
              </a:lnSpc>
            </a:pPr>
            <a:endParaRPr lang="it-IT" b="1" dirty="0"/>
          </a:p>
          <a:p>
            <a:pPr>
              <a:lnSpc>
                <a:spcPct val="150000"/>
              </a:lnSpc>
            </a:pPr>
            <a:r>
              <a:rPr lang="it-IT" b="1" dirty="0"/>
              <a:t>RESISTENZA AEROBICA</a:t>
            </a:r>
            <a:r>
              <a:rPr lang="it-IT" dirty="0"/>
              <a:t>: 8 min. in poi, impegno sistema energetico </a:t>
            </a:r>
            <a:r>
              <a:rPr lang="it-IT" u="sng" dirty="0"/>
              <a:t>aerobico</a:t>
            </a:r>
          </a:p>
        </p:txBody>
      </p:sp>
      <p:sp>
        <p:nvSpPr>
          <p:cNvPr id="3" name="Segnaposto numero diapositiva 2"/>
          <p:cNvSpPr>
            <a:spLocks noGrp="1"/>
          </p:cNvSpPr>
          <p:nvPr>
            <p:ph type="sldNum" sz="quarter" idx="12"/>
          </p:nvPr>
        </p:nvSpPr>
        <p:spPr/>
        <p:txBody>
          <a:bodyPr/>
          <a:lstStyle/>
          <a:p>
            <a:fld id="{B9B2617A-FCB4-443B-8552-DD3D7CDBFDAD}" type="slidenum">
              <a:rPr lang="it-IT" smtClean="0"/>
              <a:pPr/>
              <a:t>77</a:t>
            </a:fld>
            <a:endParaRPr lang="it-IT"/>
          </a:p>
        </p:txBody>
      </p:sp>
      <p:sp>
        <p:nvSpPr>
          <p:cNvPr id="5" name="CasellaDiTesto 4">
            <a:extLst>
              <a:ext uri="{FF2B5EF4-FFF2-40B4-BE49-F238E27FC236}">
                <a16:creationId xmlns:a16="http://schemas.microsoft.com/office/drawing/2014/main" id="{486E33BE-D74A-0998-6F12-84B3ED8A6222}"/>
              </a:ext>
            </a:extLst>
          </p:cNvPr>
          <p:cNvSpPr txBox="1"/>
          <p:nvPr/>
        </p:nvSpPr>
        <p:spPr>
          <a:xfrm>
            <a:off x="4644008" y="6351711"/>
            <a:ext cx="2515672"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a:ln>
                  <a:noFill/>
                </a:ln>
                <a:solidFill>
                  <a:srgbClr val="002060"/>
                </a:solidFill>
                <a:effectLst/>
                <a:uLnTx/>
                <a:uFillTx/>
                <a:latin typeface="Edwardian Script ITC" panose="030303020407070D0804" pitchFamily="66" charset="0"/>
                <a:ea typeface="+mn-ea"/>
                <a:cs typeface="+mn-cs"/>
              </a:rPr>
              <a:t>Letizia Fioravanti</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609599" y="609600"/>
            <a:ext cx="6347713" cy="1019200"/>
          </a:xfrm>
        </p:spPr>
        <p:txBody>
          <a:bodyPr>
            <a:normAutofit fontScale="90000"/>
          </a:bodyPr>
          <a:lstStyle/>
          <a:p>
            <a:pPr algn="ctr"/>
            <a:r>
              <a:rPr lang="it-IT" sz="3200" dirty="0">
                <a:solidFill>
                  <a:srgbClr val="FF0000"/>
                </a:solidFill>
              </a:rPr>
              <a:t>ADATTAMENTI AGLI</a:t>
            </a:r>
            <a:br>
              <a:rPr lang="it-IT" sz="3200" dirty="0">
                <a:solidFill>
                  <a:srgbClr val="FF0000"/>
                </a:solidFill>
              </a:rPr>
            </a:br>
            <a:r>
              <a:rPr lang="it-IT" sz="3200" dirty="0">
                <a:solidFill>
                  <a:srgbClr val="FF0000"/>
                </a:solidFill>
              </a:rPr>
              <a:t>ALLENAMENTI DI RESISTENZA</a:t>
            </a:r>
          </a:p>
        </p:txBody>
      </p:sp>
      <p:sp>
        <p:nvSpPr>
          <p:cNvPr id="2" name="Segnaposto contenuto 1"/>
          <p:cNvSpPr>
            <a:spLocks noGrp="1"/>
          </p:cNvSpPr>
          <p:nvPr>
            <p:ph idx="1"/>
          </p:nvPr>
        </p:nvSpPr>
        <p:spPr>
          <a:xfrm>
            <a:off x="251520" y="1700808"/>
            <a:ext cx="6705793" cy="4705680"/>
          </a:xfrm>
        </p:spPr>
        <p:txBody>
          <a:bodyPr>
            <a:noAutofit/>
          </a:bodyPr>
          <a:lstStyle/>
          <a:p>
            <a:pPr>
              <a:lnSpc>
                <a:spcPct val="170000"/>
              </a:lnSpc>
            </a:pPr>
            <a:r>
              <a:rPr lang="it-IT" sz="1200" dirty="0"/>
              <a:t>crescono le cavità cardiache (volume del cuore cresce):</a:t>
            </a:r>
          </a:p>
          <a:p>
            <a:pPr>
              <a:lnSpc>
                <a:spcPct val="170000"/>
              </a:lnSpc>
            </a:pPr>
            <a:r>
              <a:rPr lang="it-IT" sz="1200" dirty="0"/>
              <a:t>aumenta la consistenza delle pareti cardiache (forza propulsiva), </a:t>
            </a:r>
          </a:p>
          <a:p>
            <a:pPr>
              <a:lnSpc>
                <a:spcPct val="170000"/>
              </a:lnSpc>
            </a:pPr>
            <a:r>
              <a:rPr lang="it-IT" sz="1200" dirty="0"/>
              <a:t>aumenta la capacità contrattile e il volume di gittata sistolica, </a:t>
            </a:r>
          </a:p>
          <a:p>
            <a:pPr>
              <a:lnSpc>
                <a:spcPct val="170000"/>
              </a:lnSpc>
            </a:pPr>
            <a:r>
              <a:rPr lang="it-IT" sz="1200" dirty="0"/>
              <a:t>la frequenza cardiaca minima tende ad abbassarsi </a:t>
            </a:r>
          </a:p>
          <a:p>
            <a:pPr>
              <a:lnSpc>
                <a:spcPct val="170000"/>
              </a:lnSpc>
            </a:pPr>
            <a:r>
              <a:rPr lang="it-IT" sz="1200" dirty="0"/>
              <a:t>la frequenza cardiaca massima invece tende a rimanere costante, anzi, se non si ricorre a metodi di allenamento adeguati (corsa ripetuta) che stimolino la </a:t>
            </a:r>
            <a:r>
              <a:rPr lang="it-IT" sz="1200" dirty="0" err="1"/>
              <a:t>Fc</a:t>
            </a:r>
            <a:r>
              <a:rPr lang="it-IT" sz="1200" dirty="0"/>
              <a:t> max si ha tendenza a </a:t>
            </a:r>
            <a:r>
              <a:rPr lang="it-IT" sz="1200" dirty="0" err="1"/>
              <a:t>bradicardizzare</a:t>
            </a:r>
            <a:r>
              <a:rPr lang="it-IT" sz="1200" dirty="0"/>
              <a:t> </a:t>
            </a:r>
          </a:p>
          <a:p>
            <a:pPr>
              <a:lnSpc>
                <a:spcPct val="170000"/>
              </a:lnSpc>
            </a:pPr>
            <a:r>
              <a:rPr lang="it-IT" sz="1200" dirty="0"/>
              <a:t>cresce il numero di capillari</a:t>
            </a:r>
          </a:p>
          <a:p>
            <a:pPr>
              <a:lnSpc>
                <a:spcPct val="170000"/>
              </a:lnSpc>
            </a:pPr>
            <a:r>
              <a:rPr lang="it-IT" sz="1200" dirty="0"/>
              <a:t>aumenta la densità mitocondriale, </a:t>
            </a:r>
          </a:p>
          <a:p>
            <a:pPr>
              <a:lnSpc>
                <a:spcPct val="170000"/>
              </a:lnSpc>
            </a:pPr>
            <a:r>
              <a:rPr lang="it-IT" sz="1200" dirty="0"/>
              <a:t>il VO2 max cresce di poco con l'allenamento, ciò che cambia è la sua percentuale di utilizzo, le fibre muscolari si arricchiscono di mioglobina, mitocondri e ottimizzano il proprio letto capillare.</a:t>
            </a:r>
          </a:p>
        </p:txBody>
      </p:sp>
      <p:sp>
        <p:nvSpPr>
          <p:cNvPr id="3" name="Segnaposto numero diapositiva 2"/>
          <p:cNvSpPr>
            <a:spLocks noGrp="1"/>
          </p:cNvSpPr>
          <p:nvPr>
            <p:ph type="sldNum" sz="quarter" idx="12"/>
          </p:nvPr>
        </p:nvSpPr>
        <p:spPr/>
        <p:txBody>
          <a:bodyPr/>
          <a:lstStyle/>
          <a:p>
            <a:fld id="{B9B2617A-FCB4-443B-8552-DD3D7CDBFDAD}" type="slidenum">
              <a:rPr lang="it-IT" smtClean="0"/>
              <a:pPr/>
              <a:t>78</a:t>
            </a:fld>
            <a:endParaRPr lang="it-IT"/>
          </a:p>
        </p:txBody>
      </p:sp>
      <p:sp>
        <p:nvSpPr>
          <p:cNvPr id="5" name="CasellaDiTesto 4">
            <a:extLst>
              <a:ext uri="{FF2B5EF4-FFF2-40B4-BE49-F238E27FC236}">
                <a16:creationId xmlns:a16="http://schemas.microsoft.com/office/drawing/2014/main" id="{07A240DD-5E3F-89B1-2A99-79CA518CC83F}"/>
              </a:ext>
            </a:extLst>
          </p:cNvPr>
          <p:cNvSpPr txBox="1"/>
          <p:nvPr/>
        </p:nvSpPr>
        <p:spPr>
          <a:xfrm>
            <a:off x="4644008" y="6351711"/>
            <a:ext cx="2515672"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a:ln>
                  <a:noFill/>
                </a:ln>
                <a:solidFill>
                  <a:srgbClr val="002060"/>
                </a:solidFill>
                <a:effectLst/>
                <a:uLnTx/>
                <a:uFillTx/>
                <a:latin typeface="Edwardian Script ITC" panose="030303020407070D0804" pitchFamily="66" charset="0"/>
                <a:ea typeface="+mn-ea"/>
                <a:cs typeface="+mn-cs"/>
              </a:rPr>
              <a:t>Letizia Fioravanti</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normAutofit/>
          </a:bodyPr>
          <a:lstStyle/>
          <a:p>
            <a:pPr algn="ctr"/>
            <a:r>
              <a:rPr lang="it-IT" dirty="0">
                <a:solidFill>
                  <a:srgbClr val="FF0000"/>
                </a:solidFill>
              </a:rPr>
              <a:t>Allenamento Resistenza </a:t>
            </a:r>
            <a:br>
              <a:rPr lang="it-IT" dirty="0">
                <a:solidFill>
                  <a:srgbClr val="FF0000"/>
                </a:solidFill>
              </a:rPr>
            </a:br>
            <a:r>
              <a:rPr lang="it-IT" dirty="0">
                <a:solidFill>
                  <a:srgbClr val="FF0000"/>
                </a:solidFill>
              </a:rPr>
              <a:t>Corse Continue</a:t>
            </a:r>
          </a:p>
        </p:txBody>
      </p:sp>
      <p:sp>
        <p:nvSpPr>
          <p:cNvPr id="2" name="Segnaposto contenuto 1"/>
          <p:cNvSpPr>
            <a:spLocks noGrp="1"/>
          </p:cNvSpPr>
          <p:nvPr>
            <p:ph idx="1"/>
          </p:nvPr>
        </p:nvSpPr>
        <p:spPr/>
        <p:txBody>
          <a:bodyPr>
            <a:normAutofit fontScale="85000" lnSpcReduction="20000"/>
          </a:bodyPr>
          <a:lstStyle/>
          <a:p>
            <a:pPr marL="0" indent="0" algn="ctr">
              <a:lnSpc>
                <a:spcPct val="170000"/>
              </a:lnSpc>
              <a:buNone/>
            </a:pPr>
            <a:r>
              <a:rPr lang="it-IT" sz="1600" b="1" dirty="0"/>
              <a:t>L'allenamento della corsa continua pone le basi per adattamenti biologici</a:t>
            </a:r>
            <a:r>
              <a:rPr lang="it-IT" sz="1600" dirty="0"/>
              <a:t>;  a seconda dell'intensità con cui viene svolta cambia l'utilizzo dei substrati e le finalità per cui viene praticata:</a:t>
            </a:r>
          </a:p>
          <a:p>
            <a:pPr>
              <a:lnSpc>
                <a:spcPct val="170000"/>
              </a:lnSpc>
            </a:pPr>
            <a:r>
              <a:rPr lang="it-IT" sz="1600" u="sng" dirty="0"/>
              <a:t>corsa lenta </a:t>
            </a:r>
            <a:r>
              <a:rPr lang="it-IT" sz="1600" dirty="0"/>
              <a:t>capillarizzazione, rigenerazione-recupero</a:t>
            </a:r>
          </a:p>
          <a:p>
            <a:pPr>
              <a:lnSpc>
                <a:spcPct val="170000"/>
              </a:lnSpc>
            </a:pPr>
            <a:r>
              <a:rPr lang="it-IT" sz="1600" u="sng" dirty="0"/>
              <a:t>corsa media</a:t>
            </a:r>
            <a:r>
              <a:rPr lang="it-IT" sz="1600" dirty="0"/>
              <a:t> più efficiente metabolismo degli acidi grassi e per innalzare la capacità di resistenza; </a:t>
            </a:r>
          </a:p>
          <a:p>
            <a:pPr>
              <a:lnSpc>
                <a:spcPct val="170000"/>
              </a:lnSpc>
            </a:pPr>
            <a:r>
              <a:rPr lang="it-IT" sz="1600" u="sng" dirty="0"/>
              <a:t>corsa in progressione</a:t>
            </a:r>
            <a:r>
              <a:rPr lang="it-IT" sz="1600" dirty="0"/>
              <a:t> lavora sulla resistenza aerobica speciale attivando il meccanismo anaerobico senza produrre troppo acido lattico;</a:t>
            </a:r>
          </a:p>
          <a:p>
            <a:pPr>
              <a:lnSpc>
                <a:spcPct val="170000"/>
              </a:lnSpc>
            </a:pPr>
            <a:r>
              <a:rPr lang="it-IT" sz="1600" u="sng" dirty="0"/>
              <a:t>corsa lunga e lunghissima </a:t>
            </a:r>
            <a:r>
              <a:rPr lang="it-IT" sz="1600" dirty="0"/>
              <a:t>serve per economizzare il gesto e per l'utilizzo e mobilizzazione degli acidi grassi.</a:t>
            </a:r>
          </a:p>
        </p:txBody>
      </p:sp>
      <p:sp>
        <p:nvSpPr>
          <p:cNvPr id="3" name="Segnaposto numero diapositiva 2"/>
          <p:cNvSpPr>
            <a:spLocks noGrp="1"/>
          </p:cNvSpPr>
          <p:nvPr>
            <p:ph type="sldNum" sz="quarter" idx="12"/>
          </p:nvPr>
        </p:nvSpPr>
        <p:spPr/>
        <p:txBody>
          <a:bodyPr/>
          <a:lstStyle/>
          <a:p>
            <a:fld id="{B9B2617A-FCB4-443B-8552-DD3D7CDBFDAD}" type="slidenum">
              <a:rPr lang="it-IT" smtClean="0"/>
              <a:pPr/>
              <a:t>79</a:t>
            </a:fld>
            <a:endParaRPr lang="it-IT"/>
          </a:p>
        </p:txBody>
      </p:sp>
      <p:sp>
        <p:nvSpPr>
          <p:cNvPr id="5" name="CasellaDiTesto 4">
            <a:extLst>
              <a:ext uri="{FF2B5EF4-FFF2-40B4-BE49-F238E27FC236}">
                <a16:creationId xmlns:a16="http://schemas.microsoft.com/office/drawing/2014/main" id="{6B885AED-79CD-D09A-0A57-CBE35CA880CB}"/>
              </a:ext>
            </a:extLst>
          </p:cNvPr>
          <p:cNvSpPr txBox="1"/>
          <p:nvPr/>
        </p:nvSpPr>
        <p:spPr>
          <a:xfrm>
            <a:off x="4644008" y="6351711"/>
            <a:ext cx="2515672"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a:ln>
                  <a:noFill/>
                </a:ln>
                <a:solidFill>
                  <a:srgbClr val="002060"/>
                </a:solidFill>
                <a:effectLst/>
                <a:uLnTx/>
                <a:uFillTx/>
                <a:latin typeface="Edwardian Script ITC" panose="030303020407070D0804" pitchFamily="66" charset="0"/>
                <a:ea typeface="+mn-ea"/>
                <a:cs typeface="+mn-cs"/>
              </a:rPr>
              <a:t>Letizia Fioravanti</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pPr algn="ctr"/>
            <a:r>
              <a:rPr lang="it-IT" dirty="0">
                <a:solidFill>
                  <a:srgbClr val="FF0000"/>
                </a:solidFill>
              </a:rPr>
              <a:t>Capacità coordinative</a:t>
            </a:r>
          </a:p>
        </p:txBody>
      </p:sp>
      <p:sp>
        <p:nvSpPr>
          <p:cNvPr id="2" name="Segnaposto contenuto 1"/>
          <p:cNvSpPr>
            <a:spLocks noGrp="1"/>
          </p:cNvSpPr>
          <p:nvPr>
            <p:ph idx="1"/>
          </p:nvPr>
        </p:nvSpPr>
        <p:spPr/>
        <p:txBody>
          <a:bodyPr>
            <a:normAutofit/>
          </a:bodyPr>
          <a:lstStyle/>
          <a:p>
            <a:pPr lvl="0">
              <a:lnSpc>
                <a:spcPct val="150000"/>
              </a:lnSpc>
            </a:pPr>
            <a:r>
              <a:rPr lang="it-IT" dirty="0"/>
              <a:t>abilità motorie che influenzano la tecnica e lo sviluppo ottimale delle varie capacità fisiche (</a:t>
            </a:r>
            <a:r>
              <a:rPr lang="it-IT" dirty="0">
                <a:hlinkClick r:id="rId2"/>
              </a:rPr>
              <a:t>molta attenzione a sviluppare questo aspetto nella 2° infanzia</a:t>
            </a:r>
            <a:r>
              <a:rPr lang="it-IT" dirty="0"/>
              <a:t>). </a:t>
            </a:r>
          </a:p>
          <a:p>
            <a:pPr lvl="0">
              <a:lnSpc>
                <a:spcPct val="150000"/>
              </a:lnSpc>
            </a:pPr>
            <a:r>
              <a:rPr lang="it-IT" dirty="0"/>
              <a:t>Esse sono connesse alla capacità del sistema nervoso centrale di avviare e controllare il movimento (</a:t>
            </a:r>
            <a:r>
              <a:rPr lang="it-IT" b="1" dirty="0"/>
              <a:t>aspetto qualitativo</a:t>
            </a:r>
            <a:r>
              <a:rPr lang="it-IT" dirty="0"/>
              <a:t> del movimento). </a:t>
            </a:r>
          </a:p>
        </p:txBody>
      </p:sp>
      <p:sp>
        <p:nvSpPr>
          <p:cNvPr id="3" name="Segnaposto numero diapositiva 2"/>
          <p:cNvSpPr>
            <a:spLocks noGrp="1"/>
          </p:cNvSpPr>
          <p:nvPr>
            <p:ph type="sldNum" sz="quarter" idx="12"/>
          </p:nvPr>
        </p:nvSpPr>
        <p:spPr/>
        <p:txBody>
          <a:bodyPr/>
          <a:lstStyle/>
          <a:p>
            <a:fld id="{B9B2617A-FCB4-443B-8552-DD3D7CDBFDAD}" type="slidenum">
              <a:rPr lang="it-IT" smtClean="0"/>
              <a:pPr/>
              <a:t>8</a:t>
            </a:fld>
            <a:endParaRPr lang="it-IT"/>
          </a:p>
        </p:txBody>
      </p:sp>
      <p:sp>
        <p:nvSpPr>
          <p:cNvPr id="6" name="Segnaposto piè di pagina 7"/>
          <p:cNvSpPr txBox="1">
            <a:spLocks/>
          </p:cNvSpPr>
          <p:nvPr/>
        </p:nvSpPr>
        <p:spPr>
          <a:xfrm>
            <a:off x="5292081" y="6271554"/>
            <a:ext cx="3355192" cy="482026"/>
          </a:xfrm>
          <a:prstGeom prst="rect">
            <a:avLst/>
          </a:prstGeom>
        </p:spPr>
        <p:txBody>
          <a:bodyPr vert="horz" anchor="b"/>
          <a:lstStyle>
            <a:defPPr>
              <a:defRPr lang="it-IT"/>
            </a:defPPr>
            <a:lvl1pPr marL="0" algn="r" defTabSz="914400" rtl="0" eaLnBrk="1" latinLnBrk="0" hangingPunct="1">
              <a:defRPr kumimoji="0"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it-IT" sz="600" dirty="0"/>
          </a:p>
        </p:txBody>
      </p:sp>
      <p:sp>
        <p:nvSpPr>
          <p:cNvPr id="9" name="CasellaDiTesto 8">
            <a:extLst>
              <a:ext uri="{FF2B5EF4-FFF2-40B4-BE49-F238E27FC236}">
                <a16:creationId xmlns:a16="http://schemas.microsoft.com/office/drawing/2014/main" id="{95D40F55-1D6B-D0DA-65F6-E1C1B0D442E8}"/>
              </a:ext>
            </a:extLst>
          </p:cNvPr>
          <p:cNvSpPr txBox="1"/>
          <p:nvPr/>
        </p:nvSpPr>
        <p:spPr>
          <a:xfrm>
            <a:off x="4734272" y="6423719"/>
            <a:ext cx="2358008"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a:ln>
                  <a:noFill/>
                </a:ln>
                <a:solidFill>
                  <a:srgbClr val="002060"/>
                </a:solidFill>
                <a:effectLst/>
                <a:uLnTx/>
                <a:uFillTx/>
                <a:latin typeface="Edwardian Script ITC" panose="030303020407070D0804" pitchFamily="66" charset="0"/>
                <a:ea typeface="+mn-ea"/>
                <a:cs typeface="+mn-cs"/>
              </a:rPr>
              <a:t>Letizia Fioravanti</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pPr algn="ctr"/>
            <a:r>
              <a:rPr lang="it-IT" dirty="0">
                <a:solidFill>
                  <a:srgbClr val="FF0000"/>
                </a:solidFill>
              </a:rPr>
              <a:t>Prove ripetute</a:t>
            </a:r>
          </a:p>
        </p:txBody>
      </p:sp>
      <p:sp>
        <p:nvSpPr>
          <p:cNvPr id="2" name="Segnaposto contenuto 1"/>
          <p:cNvSpPr>
            <a:spLocks noGrp="1"/>
          </p:cNvSpPr>
          <p:nvPr>
            <p:ph idx="1"/>
          </p:nvPr>
        </p:nvSpPr>
        <p:spPr/>
        <p:txBody>
          <a:bodyPr/>
          <a:lstStyle/>
          <a:p>
            <a:pPr marL="109728" indent="0">
              <a:lnSpc>
                <a:spcPct val="150000"/>
              </a:lnSpc>
              <a:buNone/>
            </a:pPr>
            <a:r>
              <a:rPr lang="it-IT" b="1" dirty="0"/>
              <a:t>Le prove ripetute hanno invece la funzione di attivare in maniera significativa il reclutamento delle fibre intermedie e veloci, spesso ridotte da lunghe sedute di corsa continua (aumento forza resistente). </a:t>
            </a:r>
          </a:p>
          <a:p>
            <a:pPr marL="109728" indent="0">
              <a:lnSpc>
                <a:spcPct val="150000"/>
              </a:lnSpc>
              <a:buNone/>
            </a:pPr>
            <a:r>
              <a:rPr lang="it-IT" dirty="0"/>
              <a:t>In metodologia dell’allenamento con il termine “Prove Ripetute” si definiscono frazioni della distanza  sulla quale s’intende gareggiare, eseguite a un ritmo più veloce di quello della gara, determinato in relazione alle caratteristiche fisiologiche che si vogliono allenare</a:t>
            </a:r>
            <a:r>
              <a:rPr lang="it-IT" b="1" dirty="0"/>
              <a:t>. </a:t>
            </a:r>
          </a:p>
        </p:txBody>
      </p:sp>
      <p:sp>
        <p:nvSpPr>
          <p:cNvPr id="3" name="Segnaposto numero diapositiva 2"/>
          <p:cNvSpPr>
            <a:spLocks noGrp="1"/>
          </p:cNvSpPr>
          <p:nvPr>
            <p:ph type="sldNum" sz="quarter" idx="12"/>
          </p:nvPr>
        </p:nvSpPr>
        <p:spPr/>
        <p:txBody>
          <a:bodyPr/>
          <a:lstStyle/>
          <a:p>
            <a:fld id="{B9B2617A-FCB4-443B-8552-DD3D7CDBFDAD}" type="slidenum">
              <a:rPr lang="it-IT" smtClean="0"/>
              <a:pPr/>
              <a:t>80</a:t>
            </a:fld>
            <a:endParaRPr lang="it-IT"/>
          </a:p>
        </p:txBody>
      </p:sp>
      <p:sp>
        <p:nvSpPr>
          <p:cNvPr id="5" name="CasellaDiTesto 4">
            <a:extLst>
              <a:ext uri="{FF2B5EF4-FFF2-40B4-BE49-F238E27FC236}">
                <a16:creationId xmlns:a16="http://schemas.microsoft.com/office/drawing/2014/main" id="{97BF8E40-82A1-F17E-DCFF-B470041F8F7A}"/>
              </a:ext>
            </a:extLst>
          </p:cNvPr>
          <p:cNvSpPr txBox="1"/>
          <p:nvPr/>
        </p:nvSpPr>
        <p:spPr>
          <a:xfrm>
            <a:off x="4644008" y="6351711"/>
            <a:ext cx="2515672"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a:ln>
                  <a:noFill/>
                </a:ln>
                <a:solidFill>
                  <a:srgbClr val="002060"/>
                </a:solidFill>
                <a:effectLst/>
                <a:uLnTx/>
                <a:uFillTx/>
                <a:latin typeface="Edwardian Script ITC" panose="030303020407070D0804" pitchFamily="66" charset="0"/>
                <a:ea typeface="+mn-ea"/>
                <a:cs typeface="+mn-cs"/>
              </a:rPr>
              <a:t>Letizia Fioravanti</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pPr algn="ctr"/>
            <a:r>
              <a:rPr lang="it-IT" dirty="0">
                <a:solidFill>
                  <a:srgbClr val="FF0000"/>
                </a:solidFill>
              </a:rPr>
              <a:t>Resistenza generale e speciale</a:t>
            </a:r>
          </a:p>
        </p:txBody>
      </p:sp>
      <p:sp>
        <p:nvSpPr>
          <p:cNvPr id="2" name="Segnaposto contenuto 1"/>
          <p:cNvSpPr>
            <a:spLocks noGrp="1"/>
          </p:cNvSpPr>
          <p:nvPr>
            <p:ph idx="1"/>
          </p:nvPr>
        </p:nvSpPr>
        <p:spPr/>
        <p:txBody>
          <a:bodyPr>
            <a:normAutofit fontScale="92500" lnSpcReduction="20000"/>
          </a:bodyPr>
          <a:lstStyle/>
          <a:p>
            <a:pPr>
              <a:lnSpc>
                <a:spcPct val="150000"/>
              </a:lnSpc>
            </a:pPr>
            <a:r>
              <a:rPr lang="it-IT" b="1" dirty="0"/>
              <a:t>GENERALE</a:t>
            </a:r>
            <a:r>
              <a:rPr lang="it-IT" dirty="0"/>
              <a:t>: sostenere nel tempo uno sforzo che impegna l’intero apparato </a:t>
            </a:r>
            <a:r>
              <a:rPr lang="it-IT" dirty="0" err="1"/>
              <a:t>cardio-circolo-respiratorio</a:t>
            </a:r>
            <a:r>
              <a:rPr lang="it-IT" dirty="0"/>
              <a:t> (grandi masse muscolari e di tipo aerobico) lontano dal gesto specifico di gara</a:t>
            </a:r>
          </a:p>
          <a:p>
            <a:pPr>
              <a:lnSpc>
                <a:spcPct val="150000"/>
              </a:lnSpc>
            </a:pPr>
            <a:r>
              <a:rPr lang="it-IT" b="1" dirty="0"/>
              <a:t>SPECIALE</a:t>
            </a:r>
            <a:r>
              <a:rPr lang="it-IT" dirty="0"/>
              <a:t>: resistere ad uno sforzo uguale o simile (dal punto di vista metabolico)  a quello di gara</a:t>
            </a:r>
          </a:p>
          <a:p>
            <a:pPr marL="0" indent="0">
              <a:lnSpc>
                <a:spcPct val="150000"/>
              </a:lnSpc>
              <a:buNone/>
            </a:pPr>
            <a:r>
              <a:rPr lang="it-IT" dirty="0">
                <a:solidFill>
                  <a:srgbClr val="00B0F0"/>
                </a:solidFill>
              </a:rPr>
              <a:t>è quantificabile ed individuabile attraverso il </a:t>
            </a:r>
            <a:r>
              <a:rPr lang="it-IT" b="1" dirty="0">
                <a:solidFill>
                  <a:srgbClr val="00B0F0"/>
                </a:solidFill>
              </a:rPr>
              <a:t>conteggio delle pulsazioni cardiache</a:t>
            </a:r>
            <a:r>
              <a:rPr lang="it-IT" dirty="0">
                <a:solidFill>
                  <a:srgbClr val="00B0F0"/>
                </a:solidFill>
              </a:rPr>
              <a:t>  che non deve superare, di norma, il doppio delle pulsazioni a riposo, circa 140 BPM (Pulsazioni al minuto).</a:t>
            </a:r>
          </a:p>
          <a:p>
            <a:endParaRPr lang="it-IT" dirty="0"/>
          </a:p>
          <a:p>
            <a:endParaRPr lang="it-IT" dirty="0"/>
          </a:p>
          <a:p>
            <a:endParaRPr lang="it-IT" dirty="0"/>
          </a:p>
        </p:txBody>
      </p:sp>
      <p:sp>
        <p:nvSpPr>
          <p:cNvPr id="3" name="Segnaposto numero diapositiva 2"/>
          <p:cNvSpPr>
            <a:spLocks noGrp="1"/>
          </p:cNvSpPr>
          <p:nvPr>
            <p:ph type="sldNum" sz="quarter" idx="12"/>
          </p:nvPr>
        </p:nvSpPr>
        <p:spPr/>
        <p:txBody>
          <a:bodyPr/>
          <a:lstStyle/>
          <a:p>
            <a:fld id="{B9B2617A-FCB4-443B-8552-DD3D7CDBFDAD}" type="slidenum">
              <a:rPr lang="it-IT" smtClean="0"/>
              <a:pPr/>
              <a:t>81</a:t>
            </a:fld>
            <a:endParaRPr lang="it-IT"/>
          </a:p>
        </p:txBody>
      </p:sp>
      <p:sp>
        <p:nvSpPr>
          <p:cNvPr id="5" name="CasellaDiTesto 4">
            <a:extLst>
              <a:ext uri="{FF2B5EF4-FFF2-40B4-BE49-F238E27FC236}">
                <a16:creationId xmlns:a16="http://schemas.microsoft.com/office/drawing/2014/main" id="{A228BDAE-9B81-085B-06F8-19E92F1CF97B}"/>
              </a:ext>
            </a:extLst>
          </p:cNvPr>
          <p:cNvSpPr txBox="1"/>
          <p:nvPr/>
        </p:nvSpPr>
        <p:spPr>
          <a:xfrm>
            <a:off x="4644008" y="6351711"/>
            <a:ext cx="2515672"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a:ln>
                  <a:noFill/>
                </a:ln>
                <a:solidFill>
                  <a:srgbClr val="002060"/>
                </a:solidFill>
                <a:effectLst/>
                <a:uLnTx/>
                <a:uFillTx/>
                <a:latin typeface="Edwardian Script ITC" panose="030303020407070D0804" pitchFamily="66" charset="0"/>
                <a:ea typeface="+mn-ea"/>
                <a:cs typeface="+mn-cs"/>
              </a:rPr>
              <a:t>Letizia Fioravanti</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normAutofit/>
          </a:bodyPr>
          <a:lstStyle/>
          <a:p>
            <a:pPr algn="ctr"/>
            <a:r>
              <a:rPr lang="it-IT" dirty="0">
                <a:solidFill>
                  <a:srgbClr val="FF0000"/>
                </a:solidFill>
              </a:rPr>
              <a:t>Calcolo della</a:t>
            </a:r>
            <a:br>
              <a:rPr lang="it-IT" dirty="0">
                <a:solidFill>
                  <a:srgbClr val="FF0000"/>
                </a:solidFill>
              </a:rPr>
            </a:br>
            <a:r>
              <a:rPr lang="it-IT" dirty="0">
                <a:solidFill>
                  <a:srgbClr val="FF0000"/>
                </a:solidFill>
              </a:rPr>
              <a:t>frequenza cardiaca massima</a:t>
            </a:r>
          </a:p>
        </p:txBody>
      </p:sp>
      <p:sp>
        <p:nvSpPr>
          <p:cNvPr id="2" name="Segnaposto contenuto 1"/>
          <p:cNvSpPr>
            <a:spLocks noGrp="1"/>
          </p:cNvSpPr>
          <p:nvPr>
            <p:ph idx="1"/>
          </p:nvPr>
        </p:nvSpPr>
        <p:spPr/>
        <p:txBody>
          <a:bodyPr>
            <a:normAutofit/>
          </a:bodyPr>
          <a:lstStyle/>
          <a:p>
            <a:pPr marL="109728" indent="0">
              <a:lnSpc>
                <a:spcPct val="150000"/>
              </a:lnSpc>
              <a:buNone/>
            </a:pPr>
            <a:r>
              <a:rPr lang="it-IT" dirty="0"/>
              <a:t>Per calcolare il vostro MHR attuale, dovete sottrarre 1 punto per ogni anno di vita alla frequenza cardiaca massima al momento della nascita posta uguale a 220.</a:t>
            </a:r>
          </a:p>
          <a:p>
            <a:pPr marL="109728" indent="0">
              <a:lnSpc>
                <a:spcPct val="150000"/>
              </a:lnSpc>
              <a:buNone/>
            </a:pPr>
            <a:r>
              <a:rPr lang="it-IT" dirty="0"/>
              <a:t>Per esempio, il calcolo per una persona di 40 anni è: 220 – 40 = 180 pulsazioni al minuto. Il 65% di 180 (0,65 x 180) è 117 e l’85% di 180 (0,85 x 180) è 153.</a:t>
            </a:r>
          </a:p>
        </p:txBody>
      </p:sp>
      <p:sp>
        <p:nvSpPr>
          <p:cNvPr id="3" name="Segnaposto numero diapositiva 2"/>
          <p:cNvSpPr>
            <a:spLocks noGrp="1"/>
          </p:cNvSpPr>
          <p:nvPr>
            <p:ph type="sldNum" sz="quarter" idx="12"/>
          </p:nvPr>
        </p:nvSpPr>
        <p:spPr/>
        <p:txBody>
          <a:bodyPr/>
          <a:lstStyle/>
          <a:p>
            <a:fld id="{B9B2617A-FCB4-443B-8552-DD3D7CDBFDAD}" type="slidenum">
              <a:rPr lang="it-IT" smtClean="0"/>
              <a:pPr/>
              <a:t>82</a:t>
            </a:fld>
            <a:endParaRPr lang="it-IT"/>
          </a:p>
        </p:txBody>
      </p:sp>
      <p:sp>
        <p:nvSpPr>
          <p:cNvPr id="5" name="CasellaDiTesto 4">
            <a:extLst>
              <a:ext uri="{FF2B5EF4-FFF2-40B4-BE49-F238E27FC236}">
                <a16:creationId xmlns:a16="http://schemas.microsoft.com/office/drawing/2014/main" id="{EB3E68C7-DCFC-9038-9FC0-A7C8ED7BE77A}"/>
              </a:ext>
            </a:extLst>
          </p:cNvPr>
          <p:cNvSpPr txBox="1"/>
          <p:nvPr/>
        </p:nvSpPr>
        <p:spPr>
          <a:xfrm>
            <a:off x="4644008" y="6351711"/>
            <a:ext cx="2515672"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a:ln>
                  <a:noFill/>
                </a:ln>
                <a:solidFill>
                  <a:srgbClr val="002060"/>
                </a:solidFill>
                <a:effectLst/>
                <a:uLnTx/>
                <a:uFillTx/>
                <a:latin typeface="Edwardian Script ITC" panose="030303020407070D0804" pitchFamily="66" charset="0"/>
                <a:ea typeface="+mn-ea"/>
                <a:cs typeface="+mn-cs"/>
              </a:rPr>
              <a:t>Letizia Fioravanti</a:t>
            </a:r>
          </a:p>
        </p:txBody>
      </p:sp>
    </p:spTree>
    <p:extLst>
      <p:ext uri="{BB962C8B-B14F-4D97-AF65-F5344CB8AC3E}">
        <p14:creationId xmlns:p14="http://schemas.microsoft.com/office/powerpoint/2010/main" val="82007978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sz="quarter" idx="12"/>
          </p:nvPr>
        </p:nvSpPr>
        <p:spPr/>
        <p:txBody>
          <a:bodyPr/>
          <a:lstStyle/>
          <a:p>
            <a:fld id="{B9B2617A-FCB4-443B-8552-DD3D7CDBFDAD}" type="slidenum">
              <a:rPr lang="it-IT" smtClean="0"/>
              <a:pPr/>
              <a:t>83</a:t>
            </a:fld>
            <a:endParaRPr lang="it-IT"/>
          </a:p>
        </p:txBody>
      </p:sp>
      <p:graphicFrame>
        <p:nvGraphicFramePr>
          <p:cNvPr id="5" name="Segnaposto contenuto 4"/>
          <p:cNvGraphicFramePr>
            <a:graphicFrameLocks noGrp="1"/>
          </p:cNvGraphicFramePr>
          <p:nvPr>
            <p:ph idx="4294967295"/>
            <p:extLst>
              <p:ext uri="{D42A27DB-BD31-4B8C-83A1-F6EECF244321}">
                <p14:modId xmlns:p14="http://schemas.microsoft.com/office/powerpoint/2010/main" val="2434874122"/>
              </p:ext>
            </p:extLst>
          </p:nvPr>
        </p:nvGraphicFramePr>
        <p:xfrm>
          <a:off x="323526" y="548683"/>
          <a:ext cx="6336708" cy="5112562"/>
        </p:xfrm>
        <a:graphic>
          <a:graphicData uri="http://schemas.openxmlformats.org/drawingml/2006/table">
            <a:tbl>
              <a:tblPr firstRow="1" bandRow="1">
                <a:tableStyleId>{5C22544A-7EE6-4342-B048-85BDC9FD1C3A}</a:tableStyleId>
              </a:tblPr>
              <a:tblGrid>
                <a:gridCol w="1056118">
                  <a:extLst>
                    <a:ext uri="{9D8B030D-6E8A-4147-A177-3AD203B41FA5}">
                      <a16:colId xmlns:a16="http://schemas.microsoft.com/office/drawing/2014/main" val="20000"/>
                    </a:ext>
                  </a:extLst>
                </a:gridCol>
                <a:gridCol w="1056118">
                  <a:extLst>
                    <a:ext uri="{9D8B030D-6E8A-4147-A177-3AD203B41FA5}">
                      <a16:colId xmlns:a16="http://schemas.microsoft.com/office/drawing/2014/main" val="20001"/>
                    </a:ext>
                  </a:extLst>
                </a:gridCol>
                <a:gridCol w="1056118">
                  <a:extLst>
                    <a:ext uri="{9D8B030D-6E8A-4147-A177-3AD203B41FA5}">
                      <a16:colId xmlns:a16="http://schemas.microsoft.com/office/drawing/2014/main" val="20002"/>
                    </a:ext>
                  </a:extLst>
                </a:gridCol>
                <a:gridCol w="1056118">
                  <a:extLst>
                    <a:ext uri="{9D8B030D-6E8A-4147-A177-3AD203B41FA5}">
                      <a16:colId xmlns:a16="http://schemas.microsoft.com/office/drawing/2014/main" val="20003"/>
                    </a:ext>
                  </a:extLst>
                </a:gridCol>
                <a:gridCol w="1056118">
                  <a:extLst>
                    <a:ext uri="{9D8B030D-6E8A-4147-A177-3AD203B41FA5}">
                      <a16:colId xmlns:a16="http://schemas.microsoft.com/office/drawing/2014/main" val="20004"/>
                    </a:ext>
                  </a:extLst>
                </a:gridCol>
                <a:gridCol w="1056118">
                  <a:extLst>
                    <a:ext uri="{9D8B030D-6E8A-4147-A177-3AD203B41FA5}">
                      <a16:colId xmlns:a16="http://schemas.microsoft.com/office/drawing/2014/main" val="20005"/>
                    </a:ext>
                  </a:extLst>
                </a:gridCol>
              </a:tblGrid>
              <a:tr h="709876">
                <a:tc>
                  <a:txBody>
                    <a:bodyPr/>
                    <a:lstStyle/>
                    <a:p>
                      <a:r>
                        <a:rPr lang="it-IT" dirty="0">
                          <a:solidFill>
                            <a:schemeClr val="tx1"/>
                          </a:solidFill>
                        </a:rPr>
                        <a:t>ETA’</a:t>
                      </a:r>
                    </a:p>
                  </a:txBody>
                  <a:tcPr/>
                </a:tc>
                <a:tc>
                  <a:txBody>
                    <a:bodyPr/>
                    <a:lstStyle/>
                    <a:p>
                      <a:r>
                        <a:rPr lang="it-IT" dirty="0">
                          <a:solidFill>
                            <a:schemeClr val="tx1"/>
                          </a:solidFill>
                        </a:rPr>
                        <a:t>65% MHR</a:t>
                      </a:r>
                    </a:p>
                  </a:txBody>
                  <a:tcPr/>
                </a:tc>
                <a:tc>
                  <a:txBody>
                    <a:bodyPr/>
                    <a:lstStyle/>
                    <a:p>
                      <a:r>
                        <a:rPr lang="it-IT" dirty="0">
                          <a:solidFill>
                            <a:schemeClr val="tx1"/>
                          </a:solidFill>
                        </a:rPr>
                        <a:t>70% MHR</a:t>
                      </a:r>
                    </a:p>
                  </a:txBody>
                  <a:tcPr/>
                </a:tc>
                <a:tc>
                  <a:txBody>
                    <a:bodyPr/>
                    <a:lstStyle/>
                    <a:p>
                      <a:r>
                        <a:rPr lang="it-IT" dirty="0">
                          <a:solidFill>
                            <a:schemeClr val="tx1"/>
                          </a:solidFill>
                        </a:rPr>
                        <a:t>75% MHR</a:t>
                      </a:r>
                    </a:p>
                  </a:txBody>
                  <a:tcPr/>
                </a:tc>
                <a:tc>
                  <a:txBody>
                    <a:bodyPr/>
                    <a:lstStyle/>
                    <a:p>
                      <a:r>
                        <a:rPr lang="it-IT" dirty="0">
                          <a:solidFill>
                            <a:schemeClr val="tx1"/>
                          </a:solidFill>
                        </a:rPr>
                        <a:t>80% MHR</a:t>
                      </a:r>
                    </a:p>
                  </a:txBody>
                  <a:tcPr/>
                </a:tc>
                <a:tc>
                  <a:txBody>
                    <a:bodyPr/>
                    <a:lstStyle/>
                    <a:p>
                      <a:r>
                        <a:rPr lang="it-IT" dirty="0">
                          <a:solidFill>
                            <a:schemeClr val="tx1"/>
                          </a:solidFill>
                        </a:rPr>
                        <a:t>90% MHR</a:t>
                      </a:r>
                    </a:p>
                  </a:txBody>
                  <a:tcPr/>
                </a:tc>
                <a:extLst>
                  <a:ext uri="{0D108BD9-81ED-4DB2-BD59-A6C34878D82A}">
                    <a16:rowId xmlns:a16="http://schemas.microsoft.com/office/drawing/2014/main" val="10000"/>
                  </a:ext>
                </a:extLst>
              </a:tr>
              <a:tr h="571006">
                <a:tc>
                  <a:txBody>
                    <a:bodyPr/>
                    <a:lstStyle/>
                    <a:p>
                      <a:r>
                        <a:rPr lang="it-IT" dirty="0"/>
                        <a:t>18-25</a:t>
                      </a:r>
                    </a:p>
                  </a:txBody>
                  <a:tcPr/>
                </a:tc>
                <a:tc>
                  <a:txBody>
                    <a:bodyPr/>
                    <a:lstStyle/>
                    <a:p>
                      <a:r>
                        <a:rPr lang="it-IT" dirty="0"/>
                        <a:t>130</a:t>
                      </a:r>
                    </a:p>
                  </a:txBody>
                  <a:tcPr/>
                </a:tc>
                <a:tc>
                  <a:txBody>
                    <a:bodyPr/>
                    <a:lstStyle/>
                    <a:p>
                      <a:r>
                        <a:rPr lang="it-IT" dirty="0"/>
                        <a:t>139</a:t>
                      </a:r>
                    </a:p>
                  </a:txBody>
                  <a:tcPr/>
                </a:tc>
                <a:tc>
                  <a:txBody>
                    <a:bodyPr/>
                    <a:lstStyle/>
                    <a:p>
                      <a:r>
                        <a:rPr lang="it-IT" dirty="0"/>
                        <a:t>149</a:t>
                      </a:r>
                    </a:p>
                  </a:txBody>
                  <a:tcPr/>
                </a:tc>
                <a:tc>
                  <a:txBody>
                    <a:bodyPr/>
                    <a:lstStyle/>
                    <a:p>
                      <a:r>
                        <a:rPr lang="it-IT" dirty="0"/>
                        <a:t>159</a:t>
                      </a:r>
                    </a:p>
                  </a:txBody>
                  <a:tcPr/>
                </a:tc>
                <a:tc>
                  <a:txBody>
                    <a:bodyPr/>
                    <a:lstStyle/>
                    <a:p>
                      <a:r>
                        <a:rPr lang="it-IT" dirty="0"/>
                        <a:t>169</a:t>
                      </a:r>
                    </a:p>
                  </a:txBody>
                  <a:tcPr/>
                </a:tc>
                <a:extLst>
                  <a:ext uri="{0D108BD9-81ED-4DB2-BD59-A6C34878D82A}">
                    <a16:rowId xmlns:a16="http://schemas.microsoft.com/office/drawing/2014/main" val="10001"/>
                  </a:ext>
                </a:extLst>
              </a:tr>
              <a:tr h="571006">
                <a:tc>
                  <a:txBody>
                    <a:bodyPr/>
                    <a:lstStyle/>
                    <a:p>
                      <a:r>
                        <a:rPr lang="it-IT" dirty="0"/>
                        <a:t>26-30</a:t>
                      </a:r>
                    </a:p>
                  </a:txBody>
                  <a:tcPr/>
                </a:tc>
                <a:tc>
                  <a:txBody>
                    <a:bodyPr/>
                    <a:lstStyle/>
                    <a:p>
                      <a:r>
                        <a:rPr lang="it-IT" dirty="0"/>
                        <a:t>127</a:t>
                      </a:r>
                    </a:p>
                  </a:txBody>
                  <a:tcPr/>
                </a:tc>
                <a:tc>
                  <a:txBody>
                    <a:bodyPr/>
                    <a:lstStyle/>
                    <a:p>
                      <a:r>
                        <a:rPr lang="it-IT" dirty="0"/>
                        <a:t>134</a:t>
                      </a:r>
                    </a:p>
                  </a:txBody>
                  <a:tcPr/>
                </a:tc>
                <a:tc>
                  <a:txBody>
                    <a:bodyPr/>
                    <a:lstStyle/>
                    <a:p>
                      <a:r>
                        <a:rPr lang="it-IT" dirty="0"/>
                        <a:t>144</a:t>
                      </a:r>
                    </a:p>
                  </a:txBody>
                  <a:tcPr/>
                </a:tc>
                <a:tc>
                  <a:txBody>
                    <a:bodyPr/>
                    <a:lstStyle/>
                    <a:p>
                      <a:r>
                        <a:rPr lang="it-IT" dirty="0"/>
                        <a:t>153</a:t>
                      </a:r>
                    </a:p>
                  </a:txBody>
                  <a:tcPr/>
                </a:tc>
                <a:tc>
                  <a:txBody>
                    <a:bodyPr/>
                    <a:lstStyle/>
                    <a:p>
                      <a:r>
                        <a:rPr lang="it-IT" dirty="0"/>
                        <a:t>163</a:t>
                      </a:r>
                    </a:p>
                  </a:txBody>
                  <a:tcPr/>
                </a:tc>
                <a:extLst>
                  <a:ext uri="{0D108BD9-81ED-4DB2-BD59-A6C34878D82A}">
                    <a16:rowId xmlns:a16="http://schemas.microsoft.com/office/drawing/2014/main" val="10002"/>
                  </a:ext>
                </a:extLst>
              </a:tr>
              <a:tr h="571006">
                <a:tc>
                  <a:txBody>
                    <a:bodyPr/>
                    <a:lstStyle/>
                    <a:p>
                      <a:r>
                        <a:rPr lang="it-IT" dirty="0"/>
                        <a:t>31-36</a:t>
                      </a:r>
                    </a:p>
                  </a:txBody>
                  <a:tcPr/>
                </a:tc>
                <a:tc>
                  <a:txBody>
                    <a:bodyPr/>
                    <a:lstStyle/>
                    <a:p>
                      <a:r>
                        <a:rPr lang="it-IT" dirty="0"/>
                        <a:t>124</a:t>
                      </a:r>
                    </a:p>
                  </a:txBody>
                  <a:tcPr/>
                </a:tc>
                <a:tc>
                  <a:txBody>
                    <a:bodyPr/>
                    <a:lstStyle/>
                    <a:p>
                      <a:r>
                        <a:rPr lang="it-IT" dirty="0"/>
                        <a:t>130</a:t>
                      </a:r>
                    </a:p>
                  </a:txBody>
                  <a:tcPr/>
                </a:tc>
                <a:tc>
                  <a:txBody>
                    <a:bodyPr/>
                    <a:lstStyle/>
                    <a:p>
                      <a:r>
                        <a:rPr lang="it-IT" dirty="0"/>
                        <a:t>140</a:t>
                      </a:r>
                    </a:p>
                  </a:txBody>
                  <a:tcPr/>
                </a:tc>
                <a:tc>
                  <a:txBody>
                    <a:bodyPr/>
                    <a:lstStyle/>
                    <a:p>
                      <a:r>
                        <a:rPr lang="it-IT" dirty="0"/>
                        <a:t>149</a:t>
                      </a:r>
                    </a:p>
                  </a:txBody>
                  <a:tcPr/>
                </a:tc>
                <a:tc>
                  <a:txBody>
                    <a:bodyPr/>
                    <a:lstStyle/>
                    <a:p>
                      <a:r>
                        <a:rPr lang="it-IT" dirty="0"/>
                        <a:t>158</a:t>
                      </a:r>
                    </a:p>
                  </a:txBody>
                  <a:tcPr/>
                </a:tc>
                <a:extLst>
                  <a:ext uri="{0D108BD9-81ED-4DB2-BD59-A6C34878D82A}">
                    <a16:rowId xmlns:a16="http://schemas.microsoft.com/office/drawing/2014/main" val="10003"/>
                  </a:ext>
                </a:extLst>
              </a:tr>
              <a:tr h="571006">
                <a:tc>
                  <a:txBody>
                    <a:bodyPr/>
                    <a:lstStyle/>
                    <a:p>
                      <a:r>
                        <a:rPr lang="it-IT" dirty="0"/>
                        <a:t>37-42</a:t>
                      </a:r>
                    </a:p>
                  </a:txBody>
                  <a:tcPr/>
                </a:tc>
                <a:tc>
                  <a:txBody>
                    <a:bodyPr/>
                    <a:lstStyle/>
                    <a:p>
                      <a:r>
                        <a:rPr lang="it-IT" dirty="0"/>
                        <a:t>120</a:t>
                      </a:r>
                    </a:p>
                  </a:txBody>
                  <a:tcPr/>
                </a:tc>
                <a:tc>
                  <a:txBody>
                    <a:bodyPr/>
                    <a:lstStyle/>
                    <a:p>
                      <a:r>
                        <a:rPr lang="it-IT" dirty="0"/>
                        <a:t>126</a:t>
                      </a:r>
                    </a:p>
                  </a:txBody>
                  <a:tcPr/>
                </a:tc>
                <a:tc>
                  <a:txBody>
                    <a:bodyPr/>
                    <a:lstStyle/>
                    <a:p>
                      <a:r>
                        <a:rPr lang="it-IT" dirty="0"/>
                        <a:t>135</a:t>
                      </a:r>
                    </a:p>
                  </a:txBody>
                  <a:tcPr/>
                </a:tc>
                <a:tc>
                  <a:txBody>
                    <a:bodyPr/>
                    <a:lstStyle/>
                    <a:p>
                      <a:r>
                        <a:rPr lang="it-IT" dirty="0"/>
                        <a:t>144</a:t>
                      </a:r>
                    </a:p>
                  </a:txBody>
                  <a:tcPr/>
                </a:tc>
                <a:tc>
                  <a:txBody>
                    <a:bodyPr/>
                    <a:lstStyle/>
                    <a:p>
                      <a:r>
                        <a:rPr lang="it-IT" dirty="0"/>
                        <a:t>153</a:t>
                      </a:r>
                    </a:p>
                  </a:txBody>
                  <a:tcPr/>
                </a:tc>
                <a:extLst>
                  <a:ext uri="{0D108BD9-81ED-4DB2-BD59-A6C34878D82A}">
                    <a16:rowId xmlns:a16="http://schemas.microsoft.com/office/drawing/2014/main" val="10004"/>
                  </a:ext>
                </a:extLst>
              </a:tr>
              <a:tr h="571006">
                <a:tc>
                  <a:txBody>
                    <a:bodyPr/>
                    <a:lstStyle/>
                    <a:p>
                      <a:r>
                        <a:rPr lang="it-IT" dirty="0"/>
                        <a:t>43-50</a:t>
                      </a:r>
                    </a:p>
                  </a:txBody>
                  <a:tcPr/>
                </a:tc>
                <a:tc>
                  <a:txBody>
                    <a:bodyPr/>
                    <a:lstStyle/>
                    <a:p>
                      <a:r>
                        <a:rPr lang="it-IT" dirty="0"/>
                        <a:t>116</a:t>
                      </a:r>
                    </a:p>
                  </a:txBody>
                  <a:tcPr/>
                </a:tc>
                <a:tc>
                  <a:txBody>
                    <a:bodyPr/>
                    <a:lstStyle/>
                    <a:p>
                      <a:r>
                        <a:rPr lang="it-IT" dirty="0"/>
                        <a:t>121</a:t>
                      </a:r>
                    </a:p>
                  </a:txBody>
                  <a:tcPr/>
                </a:tc>
                <a:tc>
                  <a:txBody>
                    <a:bodyPr/>
                    <a:lstStyle/>
                    <a:p>
                      <a:r>
                        <a:rPr lang="it-IT" dirty="0"/>
                        <a:t>129</a:t>
                      </a:r>
                    </a:p>
                  </a:txBody>
                  <a:tcPr/>
                </a:tc>
                <a:tc>
                  <a:txBody>
                    <a:bodyPr/>
                    <a:lstStyle/>
                    <a:p>
                      <a:r>
                        <a:rPr lang="it-IT" dirty="0"/>
                        <a:t>138</a:t>
                      </a:r>
                    </a:p>
                  </a:txBody>
                  <a:tcPr/>
                </a:tc>
                <a:tc>
                  <a:txBody>
                    <a:bodyPr/>
                    <a:lstStyle/>
                    <a:p>
                      <a:r>
                        <a:rPr lang="it-IT" dirty="0"/>
                        <a:t>147</a:t>
                      </a:r>
                    </a:p>
                  </a:txBody>
                  <a:tcPr/>
                </a:tc>
                <a:extLst>
                  <a:ext uri="{0D108BD9-81ED-4DB2-BD59-A6C34878D82A}">
                    <a16:rowId xmlns:a16="http://schemas.microsoft.com/office/drawing/2014/main" val="10005"/>
                  </a:ext>
                </a:extLst>
              </a:tr>
              <a:tr h="571006">
                <a:tc>
                  <a:txBody>
                    <a:bodyPr/>
                    <a:lstStyle/>
                    <a:p>
                      <a:r>
                        <a:rPr lang="it-IT" dirty="0"/>
                        <a:t>51-58</a:t>
                      </a:r>
                    </a:p>
                  </a:txBody>
                  <a:tcPr/>
                </a:tc>
                <a:tc>
                  <a:txBody>
                    <a:bodyPr/>
                    <a:lstStyle/>
                    <a:p>
                      <a:r>
                        <a:rPr lang="it-IT" dirty="0"/>
                        <a:t>112</a:t>
                      </a:r>
                    </a:p>
                  </a:txBody>
                  <a:tcPr/>
                </a:tc>
                <a:tc>
                  <a:txBody>
                    <a:bodyPr/>
                    <a:lstStyle/>
                    <a:p>
                      <a:r>
                        <a:rPr lang="it-IT" dirty="0"/>
                        <a:t>116</a:t>
                      </a:r>
                    </a:p>
                  </a:txBody>
                  <a:tcPr/>
                </a:tc>
                <a:tc>
                  <a:txBody>
                    <a:bodyPr/>
                    <a:lstStyle/>
                    <a:p>
                      <a:r>
                        <a:rPr lang="it-IT" dirty="0"/>
                        <a:t>124</a:t>
                      </a:r>
                    </a:p>
                  </a:txBody>
                  <a:tcPr/>
                </a:tc>
                <a:tc>
                  <a:txBody>
                    <a:bodyPr/>
                    <a:lstStyle/>
                    <a:p>
                      <a:r>
                        <a:rPr lang="it-IT" dirty="0"/>
                        <a:t>133</a:t>
                      </a:r>
                    </a:p>
                  </a:txBody>
                  <a:tcPr/>
                </a:tc>
                <a:tc>
                  <a:txBody>
                    <a:bodyPr/>
                    <a:lstStyle/>
                    <a:p>
                      <a:r>
                        <a:rPr lang="it-IT" dirty="0"/>
                        <a:t>141</a:t>
                      </a:r>
                    </a:p>
                  </a:txBody>
                  <a:tcPr/>
                </a:tc>
                <a:extLst>
                  <a:ext uri="{0D108BD9-81ED-4DB2-BD59-A6C34878D82A}">
                    <a16:rowId xmlns:a16="http://schemas.microsoft.com/office/drawing/2014/main" val="10006"/>
                  </a:ext>
                </a:extLst>
              </a:tr>
              <a:tr h="571006">
                <a:tc>
                  <a:txBody>
                    <a:bodyPr/>
                    <a:lstStyle/>
                    <a:p>
                      <a:r>
                        <a:rPr lang="it-IT" dirty="0"/>
                        <a:t>59-65</a:t>
                      </a:r>
                    </a:p>
                  </a:txBody>
                  <a:tcPr/>
                </a:tc>
                <a:tc>
                  <a:txBody>
                    <a:bodyPr/>
                    <a:lstStyle/>
                    <a:p>
                      <a:r>
                        <a:rPr lang="it-IT" dirty="0"/>
                        <a:t>108</a:t>
                      </a:r>
                    </a:p>
                  </a:txBody>
                  <a:tcPr/>
                </a:tc>
                <a:tc>
                  <a:txBody>
                    <a:bodyPr/>
                    <a:lstStyle/>
                    <a:p>
                      <a:r>
                        <a:rPr lang="it-IT" dirty="0"/>
                        <a:t>110</a:t>
                      </a:r>
                    </a:p>
                  </a:txBody>
                  <a:tcPr/>
                </a:tc>
                <a:tc>
                  <a:txBody>
                    <a:bodyPr/>
                    <a:lstStyle/>
                    <a:p>
                      <a:r>
                        <a:rPr lang="it-IT" dirty="0"/>
                        <a:t>118</a:t>
                      </a:r>
                    </a:p>
                  </a:txBody>
                  <a:tcPr/>
                </a:tc>
                <a:tc>
                  <a:txBody>
                    <a:bodyPr/>
                    <a:lstStyle/>
                    <a:p>
                      <a:r>
                        <a:rPr lang="it-IT" dirty="0"/>
                        <a:t>126</a:t>
                      </a:r>
                    </a:p>
                  </a:txBody>
                  <a:tcPr/>
                </a:tc>
                <a:tc>
                  <a:txBody>
                    <a:bodyPr/>
                    <a:lstStyle/>
                    <a:p>
                      <a:r>
                        <a:rPr lang="it-IT" dirty="0"/>
                        <a:t>134</a:t>
                      </a:r>
                    </a:p>
                  </a:txBody>
                  <a:tcPr/>
                </a:tc>
                <a:extLst>
                  <a:ext uri="{0D108BD9-81ED-4DB2-BD59-A6C34878D82A}">
                    <a16:rowId xmlns:a16="http://schemas.microsoft.com/office/drawing/2014/main" val="10007"/>
                  </a:ext>
                </a:extLst>
              </a:tr>
              <a:tr h="405644">
                <a:tc>
                  <a:txBody>
                    <a:bodyPr/>
                    <a:lstStyle/>
                    <a:p>
                      <a:r>
                        <a:rPr lang="it-IT" dirty="0"/>
                        <a:t>+65</a:t>
                      </a:r>
                    </a:p>
                  </a:txBody>
                  <a:tcPr/>
                </a:tc>
                <a:tc>
                  <a:txBody>
                    <a:bodyPr/>
                    <a:lstStyle/>
                    <a:p>
                      <a:r>
                        <a:rPr lang="it-IT" dirty="0"/>
                        <a:t>104</a:t>
                      </a:r>
                    </a:p>
                  </a:txBody>
                  <a:tcPr/>
                </a:tc>
                <a:tc>
                  <a:txBody>
                    <a:bodyPr/>
                    <a:lstStyle/>
                    <a:p>
                      <a:r>
                        <a:rPr lang="it-IT" dirty="0"/>
                        <a:t>106</a:t>
                      </a:r>
                    </a:p>
                  </a:txBody>
                  <a:tcPr/>
                </a:tc>
                <a:tc>
                  <a:txBody>
                    <a:bodyPr/>
                    <a:lstStyle/>
                    <a:p>
                      <a:r>
                        <a:rPr lang="it-IT" dirty="0"/>
                        <a:t>114</a:t>
                      </a:r>
                    </a:p>
                  </a:txBody>
                  <a:tcPr/>
                </a:tc>
                <a:tc>
                  <a:txBody>
                    <a:bodyPr/>
                    <a:lstStyle/>
                    <a:p>
                      <a:r>
                        <a:rPr lang="it-IT" dirty="0"/>
                        <a:t>121</a:t>
                      </a:r>
                    </a:p>
                  </a:txBody>
                  <a:tcPr/>
                </a:tc>
                <a:tc>
                  <a:txBody>
                    <a:bodyPr/>
                    <a:lstStyle/>
                    <a:p>
                      <a:r>
                        <a:rPr lang="it-IT" dirty="0"/>
                        <a:t>129</a:t>
                      </a:r>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03764289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457200" y="274638"/>
            <a:ext cx="6707088" cy="490068"/>
          </a:xfrm>
        </p:spPr>
        <p:txBody>
          <a:bodyPr>
            <a:normAutofit fontScale="90000"/>
          </a:bodyPr>
          <a:lstStyle/>
          <a:p>
            <a:r>
              <a:rPr lang="it-IT" sz="2000" dirty="0"/>
              <a:t>Calcolo della frequenza cardiaca in relazione all’allenamento</a:t>
            </a:r>
          </a:p>
        </p:txBody>
      </p:sp>
      <p:graphicFrame>
        <p:nvGraphicFramePr>
          <p:cNvPr id="5" name="Segnaposto contenuto 4"/>
          <p:cNvGraphicFramePr>
            <a:graphicFrameLocks noGrp="1"/>
          </p:cNvGraphicFramePr>
          <p:nvPr>
            <p:ph idx="1"/>
            <p:extLst>
              <p:ext uri="{D42A27DB-BD31-4B8C-83A1-F6EECF244321}">
                <p14:modId xmlns:p14="http://schemas.microsoft.com/office/powerpoint/2010/main" val="2244793357"/>
              </p:ext>
            </p:extLst>
          </p:nvPr>
        </p:nvGraphicFramePr>
        <p:xfrm>
          <a:off x="457200" y="764706"/>
          <a:ext cx="6707088" cy="5112565"/>
        </p:xfrm>
        <a:graphic>
          <a:graphicData uri="http://schemas.openxmlformats.org/drawingml/2006/table">
            <a:tbl>
              <a:tblPr firstRow="1" bandRow="1">
                <a:tableStyleId>{5C22544A-7EE6-4342-B048-85BDC9FD1C3A}</a:tableStyleId>
              </a:tblPr>
              <a:tblGrid>
                <a:gridCol w="1064782">
                  <a:extLst>
                    <a:ext uri="{9D8B030D-6E8A-4147-A177-3AD203B41FA5}">
                      <a16:colId xmlns:a16="http://schemas.microsoft.com/office/drawing/2014/main" val="20000"/>
                    </a:ext>
                  </a:extLst>
                </a:gridCol>
                <a:gridCol w="1232410">
                  <a:extLst>
                    <a:ext uri="{9D8B030D-6E8A-4147-A177-3AD203B41FA5}">
                      <a16:colId xmlns:a16="http://schemas.microsoft.com/office/drawing/2014/main" val="20001"/>
                    </a:ext>
                  </a:extLst>
                </a:gridCol>
                <a:gridCol w="4409896">
                  <a:extLst>
                    <a:ext uri="{9D8B030D-6E8A-4147-A177-3AD203B41FA5}">
                      <a16:colId xmlns:a16="http://schemas.microsoft.com/office/drawing/2014/main" val="20002"/>
                    </a:ext>
                  </a:extLst>
                </a:gridCol>
              </a:tblGrid>
              <a:tr h="1022513">
                <a:tc>
                  <a:txBody>
                    <a:bodyPr/>
                    <a:lstStyle/>
                    <a:p>
                      <a:r>
                        <a:rPr lang="it-IT" dirty="0"/>
                        <a:t>% MFC</a:t>
                      </a:r>
                    </a:p>
                  </a:txBody>
                  <a:tcPr/>
                </a:tc>
                <a:tc>
                  <a:txBody>
                    <a:bodyPr/>
                    <a:lstStyle/>
                    <a:p>
                      <a:r>
                        <a:rPr lang="it-IT" dirty="0"/>
                        <a:t>% Vo</a:t>
                      </a:r>
                      <a:r>
                        <a:rPr lang="it-IT" sz="1200" dirty="0"/>
                        <a:t>2</a:t>
                      </a:r>
                      <a:r>
                        <a:rPr lang="it-IT" sz="1800" baseline="0" dirty="0"/>
                        <a:t> </a:t>
                      </a:r>
                      <a:r>
                        <a:rPr lang="it-IT" dirty="0"/>
                        <a:t>max</a:t>
                      </a:r>
                    </a:p>
                  </a:txBody>
                  <a:tcPr/>
                </a:tc>
                <a:tc>
                  <a:txBody>
                    <a:bodyPr/>
                    <a:lstStyle/>
                    <a:p>
                      <a:r>
                        <a:rPr lang="it-IT" dirty="0"/>
                        <a:t>Capacità organiche e muscolari coinvolte</a:t>
                      </a:r>
                    </a:p>
                  </a:txBody>
                  <a:tcPr/>
                </a:tc>
                <a:extLst>
                  <a:ext uri="{0D108BD9-81ED-4DB2-BD59-A6C34878D82A}">
                    <a16:rowId xmlns:a16="http://schemas.microsoft.com/office/drawing/2014/main" val="10000"/>
                  </a:ext>
                </a:extLst>
              </a:tr>
              <a:tr h="1022513">
                <a:tc>
                  <a:txBody>
                    <a:bodyPr/>
                    <a:lstStyle/>
                    <a:p>
                      <a:r>
                        <a:rPr lang="it-IT" dirty="0"/>
                        <a:t>60-70%</a:t>
                      </a:r>
                    </a:p>
                  </a:txBody>
                  <a:tcPr/>
                </a:tc>
                <a:tc>
                  <a:txBody>
                    <a:bodyPr/>
                    <a:lstStyle/>
                    <a:p>
                      <a:r>
                        <a:rPr lang="it-IT" dirty="0"/>
                        <a:t>40-58%</a:t>
                      </a:r>
                    </a:p>
                  </a:txBody>
                  <a:tcPr/>
                </a:tc>
                <a:tc>
                  <a:txBody>
                    <a:bodyPr/>
                    <a:lstStyle/>
                    <a:p>
                      <a:r>
                        <a:rPr lang="it-IT" sz="1200" dirty="0"/>
                        <a:t>Zona aerobica a modesto impegno muscolare ed organico dove il consumo e il reintegro energetico rimane in equilibrio permettendo un lavoro di durata senza affaticamento.</a:t>
                      </a:r>
                    </a:p>
                    <a:p>
                      <a:r>
                        <a:rPr lang="it-IT" sz="1200" dirty="0"/>
                        <a:t>Indicato</a:t>
                      </a:r>
                      <a:r>
                        <a:rPr lang="it-IT" sz="1200" baseline="0" dirty="0"/>
                        <a:t> per principianti, anziani e allenamenti con finalità dimagranti.</a:t>
                      </a:r>
                      <a:endParaRPr lang="it-IT" sz="1200" dirty="0"/>
                    </a:p>
                  </a:txBody>
                  <a:tcPr/>
                </a:tc>
                <a:extLst>
                  <a:ext uri="{0D108BD9-81ED-4DB2-BD59-A6C34878D82A}">
                    <a16:rowId xmlns:a16="http://schemas.microsoft.com/office/drawing/2014/main" val="10001"/>
                  </a:ext>
                </a:extLst>
              </a:tr>
              <a:tr h="1022513">
                <a:tc>
                  <a:txBody>
                    <a:bodyPr/>
                    <a:lstStyle/>
                    <a:p>
                      <a:r>
                        <a:rPr lang="it-IT" dirty="0"/>
                        <a:t>70-80%</a:t>
                      </a:r>
                    </a:p>
                  </a:txBody>
                  <a:tcPr/>
                </a:tc>
                <a:tc>
                  <a:txBody>
                    <a:bodyPr/>
                    <a:lstStyle/>
                    <a:p>
                      <a:r>
                        <a:rPr lang="it-IT" dirty="0"/>
                        <a:t>58-70%</a:t>
                      </a:r>
                    </a:p>
                  </a:txBody>
                  <a:tcPr/>
                </a:tc>
                <a:tc>
                  <a:txBody>
                    <a:bodyPr/>
                    <a:lstStyle/>
                    <a:p>
                      <a:r>
                        <a:rPr lang="it-IT" sz="1200" dirty="0"/>
                        <a:t>Zona aerobica a medio impegno muscolare ed organico (comparsa del fiatone). Migliora l’efficienza dell’apparato cardiocircolatorio e respiratorio nel sostenere</a:t>
                      </a:r>
                      <a:r>
                        <a:rPr lang="it-IT" sz="1200" baseline="0" dirty="0"/>
                        <a:t> un</a:t>
                      </a:r>
                      <a:r>
                        <a:rPr lang="it-IT" sz="1200" dirty="0"/>
                        <a:t> lavoro</a:t>
                      </a:r>
                      <a:r>
                        <a:rPr lang="it-IT" sz="1200" baseline="0" dirty="0"/>
                        <a:t> a lungo termine</a:t>
                      </a:r>
                      <a:r>
                        <a:rPr lang="it-IT" sz="1200" dirty="0"/>
                        <a:t> E’ adatto per il</a:t>
                      </a:r>
                      <a:r>
                        <a:rPr lang="it-IT" sz="1200" baseline="0" dirty="0"/>
                        <a:t> cardiofitness</a:t>
                      </a:r>
                      <a:endParaRPr lang="it-IT" sz="1200" dirty="0"/>
                    </a:p>
                  </a:txBody>
                  <a:tcPr/>
                </a:tc>
                <a:extLst>
                  <a:ext uri="{0D108BD9-81ED-4DB2-BD59-A6C34878D82A}">
                    <a16:rowId xmlns:a16="http://schemas.microsoft.com/office/drawing/2014/main" val="10002"/>
                  </a:ext>
                </a:extLst>
              </a:tr>
              <a:tr h="1022513">
                <a:tc>
                  <a:txBody>
                    <a:bodyPr/>
                    <a:lstStyle/>
                    <a:p>
                      <a:r>
                        <a:rPr lang="it-IT" dirty="0"/>
                        <a:t>80-90%</a:t>
                      </a:r>
                    </a:p>
                  </a:txBody>
                  <a:tcPr/>
                </a:tc>
                <a:tc>
                  <a:txBody>
                    <a:bodyPr/>
                    <a:lstStyle/>
                    <a:p>
                      <a:r>
                        <a:rPr lang="it-IT" dirty="0"/>
                        <a:t>70-83%</a:t>
                      </a:r>
                    </a:p>
                  </a:txBody>
                  <a:tcPr/>
                </a:tc>
                <a:tc>
                  <a:txBody>
                    <a:bodyPr/>
                    <a:lstStyle/>
                    <a:p>
                      <a:r>
                        <a:rPr lang="it-IT" sz="1200" dirty="0"/>
                        <a:t>Soglia anaerobica determina un accumulo di acido lattico nei muscoli. Si riduce la</a:t>
                      </a:r>
                      <a:r>
                        <a:rPr lang="it-IT" sz="1200" baseline="0" dirty="0"/>
                        <a:t> durata del lavoro ma è utile per migliorare le capacità muscolari specifiche ad esprimere un ritmo veloce per un tempo relativamente lungo.</a:t>
                      </a:r>
                      <a:endParaRPr lang="it-IT" sz="1200" dirty="0"/>
                    </a:p>
                  </a:txBody>
                  <a:tcPr/>
                </a:tc>
                <a:extLst>
                  <a:ext uri="{0D108BD9-81ED-4DB2-BD59-A6C34878D82A}">
                    <a16:rowId xmlns:a16="http://schemas.microsoft.com/office/drawing/2014/main" val="10003"/>
                  </a:ext>
                </a:extLst>
              </a:tr>
              <a:tr h="1022513">
                <a:tc>
                  <a:txBody>
                    <a:bodyPr/>
                    <a:lstStyle/>
                    <a:p>
                      <a:r>
                        <a:rPr lang="it-IT" dirty="0"/>
                        <a:t>Oltre 90%</a:t>
                      </a:r>
                    </a:p>
                  </a:txBody>
                  <a:tcPr/>
                </a:tc>
                <a:tc>
                  <a:txBody>
                    <a:bodyPr/>
                    <a:lstStyle/>
                    <a:p>
                      <a:r>
                        <a:rPr lang="it-IT" dirty="0"/>
                        <a:t>83-100%</a:t>
                      </a:r>
                    </a:p>
                  </a:txBody>
                  <a:tcPr/>
                </a:tc>
                <a:tc>
                  <a:txBody>
                    <a:bodyPr/>
                    <a:lstStyle/>
                    <a:p>
                      <a:r>
                        <a:rPr lang="it-IT" sz="1200" dirty="0"/>
                        <a:t>Zona anaerobica utile per migliorare le capacità muscolari specifiche agli scatti di massima intensità e breve durata. Sportivi agonisti che necessitano di stimoli altamente specifici.</a:t>
                      </a:r>
                    </a:p>
                  </a:txBody>
                  <a:tcPr/>
                </a:tc>
                <a:extLst>
                  <a:ext uri="{0D108BD9-81ED-4DB2-BD59-A6C34878D82A}">
                    <a16:rowId xmlns:a16="http://schemas.microsoft.com/office/drawing/2014/main" val="10004"/>
                  </a:ext>
                </a:extLst>
              </a:tr>
            </a:tbl>
          </a:graphicData>
        </a:graphic>
      </p:graphicFrame>
      <p:sp>
        <p:nvSpPr>
          <p:cNvPr id="3" name="Segnaposto numero diapositiva 2"/>
          <p:cNvSpPr>
            <a:spLocks noGrp="1"/>
          </p:cNvSpPr>
          <p:nvPr>
            <p:ph type="sldNum" sz="quarter" idx="12"/>
          </p:nvPr>
        </p:nvSpPr>
        <p:spPr/>
        <p:txBody>
          <a:bodyPr/>
          <a:lstStyle/>
          <a:p>
            <a:fld id="{B9B2617A-FCB4-443B-8552-DD3D7CDBFDAD}" type="slidenum">
              <a:rPr lang="it-IT" smtClean="0"/>
              <a:pPr/>
              <a:t>84</a:t>
            </a:fld>
            <a:endParaRPr lang="it-IT"/>
          </a:p>
        </p:txBody>
      </p:sp>
    </p:spTree>
    <p:extLst>
      <p:ext uri="{BB962C8B-B14F-4D97-AF65-F5344CB8AC3E}">
        <p14:creationId xmlns:p14="http://schemas.microsoft.com/office/powerpoint/2010/main" val="335825331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323529" y="260648"/>
            <a:ext cx="6633784" cy="1152128"/>
          </a:xfrm>
        </p:spPr>
        <p:txBody>
          <a:bodyPr>
            <a:noAutofit/>
          </a:bodyPr>
          <a:lstStyle/>
          <a:p>
            <a:pPr algn="ctr"/>
            <a:r>
              <a:rPr lang="it-IT" sz="2800" dirty="0">
                <a:solidFill>
                  <a:srgbClr val="FF0000"/>
                </a:solidFill>
              </a:rPr>
              <a:t>CARATTERISTICHE DELLE ESERCITAZIONI </a:t>
            </a:r>
            <a:r>
              <a:rPr lang="it-IT" sz="2800" dirty="0" err="1">
                <a:solidFill>
                  <a:srgbClr val="FF0000"/>
                </a:solidFill>
              </a:rPr>
              <a:t>DI</a:t>
            </a:r>
            <a:r>
              <a:rPr lang="it-IT" sz="2800" dirty="0">
                <a:solidFill>
                  <a:srgbClr val="FF0000"/>
                </a:solidFill>
              </a:rPr>
              <a:t> FORZA NELLE ATTIVITÀ </a:t>
            </a:r>
            <a:r>
              <a:rPr lang="it-IT" sz="2800" dirty="0" err="1">
                <a:solidFill>
                  <a:srgbClr val="FF0000"/>
                </a:solidFill>
              </a:rPr>
              <a:t>DI</a:t>
            </a:r>
            <a:r>
              <a:rPr lang="it-IT" sz="2800" dirty="0">
                <a:solidFill>
                  <a:srgbClr val="FF0000"/>
                </a:solidFill>
              </a:rPr>
              <a:t> RESISTENZA</a:t>
            </a:r>
          </a:p>
        </p:txBody>
      </p:sp>
      <p:sp>
        <p:nvSpPr>
          <p:cNvPr id="2" name="Segnaposto contenuto 1"/>
          <p:cNvSpPr>
            <a:spLocks noGrp="1"/>
          </p:cNvSpPr>
          <p:nvPr>
            <p:ph idx="1"/>
          </p:nvPr>
        </p:nvSpPr>
        <p:spPr>
          <a:xfrm>
            <a:off x="323529" y="1412777"/>
            <a:ext cx="6912767" cy="4104456"/>
          </a:xfrm>
        </p:spPr>
        <p:txBody>
          <a:bodyPr>
            <a:normAutofit/>
          </a:bodyPr>
          <a:lstStyle/>
          <a:p>
            <a:pPr marL="109728" indent="0">
              <a:lnSpc>
                <a:spcPct val="160000"/>
              </a:lnSpc>
              <a:buNone/>
            </a:pPr>
            <a:r>
              <a:rPr lang="it-IT" b="1" dirty="0"/>
              <a:t>METODO DEGLI SFORZI RIPETUTI </a:t>
            </a:r>
            <a:r>
              <a:rPr lang="it-IT" dirty="0"/>
              <a:t>formazione della forza, per formare il tessuto muscolare, ad attivare il metabolismo energetico e ad irrobustire le strutture che supportano il lavoro (tendini, legamenti). Tutto questo può essere utile  ad evitare infortuni. Si fanno così esercizi per il miglioramento dell'efficienza muscolare mantenendo o acquisendo fibre veloci (con attività </a:t>
            </a:r>
            <a:r>
              <a:rPr lang="it-IT" dirty="0" err="1"/>
              <a:t>glicolitica</a:t>
            </a:r>
            <a:r>
              <a:rPr lang="it-IT" dirty="0"/>
              <a:t>). </a:t>
            </a:r>
          </a:p>
          <a:p>
            <a:pPr marL="109728" indent="0" algn="ctr">
              <a:lnSpc>
                <a:spcPct val="160000"/>
              </a:lnSpc>
              <a:buNone/>
            </a:pPr>
            <a:r>
              <a:rPr lang="it-IT" b="1" dirty="0"/>
              <a:t>Corsa balzata, rana, andature con flessioni, ripetute in salita</a:t>
            </a:r>
          </a:p>
        </p:txBody>
      </p:sp>
      <p:sp>
        <p:nvSpPr>
          <p:cNvPr id="3" name="Segnaposto numero diapositiva 2"/>
          <p:cNvSpPr>
            <a:spLocks noGrp="1"/>
          </p:cNvSpPr>
          <p:nvPr>
            <p:ph type="sldNum" sz="quarter" idx="12"/>
          </p:nvPr>
        </p:nvSpPr>
        <p:spPr/>
        <p:txBody>
          <a:bodyPr/>
          <a:lstStyle/>
          <a:p>
            <a:fld id="{B9B2617A-FCB4-443B-8552-DD3D7CDBFDAD}" type="slidenum">
              <a:rPr lang="it-IT" smtClean="0"/>
              <a:pPr/>
              <a:t>85</a:t>
            </a:fld>
            <a:endParaRPr lang="it-IT"/>
          </a:p>
        </p:txBody>
      </p:sp>
      <p:sp>
        <p:nvSpPr>
          <p:cNvPr id="5" name="CasellaDiTesto 4">
            <a:extLst>
              <a:ext uri="{FF2B5EF4-FFF2-40B4-BE49-F238E27FC236}">
                <a16:creationId xmlns:a16="http://schemas.microsoft.com/office/drawing/2014/main" id="{38455FBC-D20B-8D3E-7089-95624C5FBF4D}"/>
              </a:ext>
            </a:extLst>
          </p:cNvPr>
          <p:cNvSpPr txBox="1"/>
          <p:nvPr/>
        </p:nvSpPr>
        <p:spPr>
          <a:xfrm>
            <a:off x="4644008" y="6351711"/>
            <a:ext cx="2515672"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a:ln>
                  <a:noFill/>
                </a:ln>
                <a:solidFill>
                  <a:srgbClr val="002060"/>
                </a:solidFill>
                <a:effectLst/>
                <a:uLnTx/>
                <a:uFillTx/>
                <a:latin typeface="Edwardian Script ITC" panose="030303020407070D0804" pitchFamily="66" charset="0"/>
                <a:ea typeface="+mn-ea"/>
                <a:cs typeface="+mn-cs"/>
              </a:rPr>
              <a:t>Letizia Fioravanti</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normAutofit/>
          </a:bodyPr>
          <a:lstStyle/>
          <a:p>
            <a:pPr algn="ctr"/>
            <a:r>
              <a:rPr lang="it-IT" dirty="0">
                <a:solidFill>
                  <a:srgbClr val="FF0000"/>
                </a:solidFill>
              </a:rPr>
              <a:t>Resistenza e sport di combattimento</a:t>
            </a:r>
          </a:p>
        </p:txBody>
      </p:sp>
      <p:sp>
        <p:nvSpPr>
          <p:cNvPr id="2" name="Segnaposto contenuto 1"/>
          <p:cNvSpPr>
            <a:spLocks noGrp="1"/>
          </p:cNvSpPr>
          <p:nvPr>
            <p:ph idx="1"/>
          </p:nvPr>
        </p:nvSpPr>
        <p:spPr/>
        <p:txBody>
          <a:bodyPr>
            <a:normAutofit/>
          </a:bodyPr>
          <a:lstStyle/>
          <a:p>
            <a:pPr>
              <a:lnSpc>
                <a:spcPct val="150000"/>
              </a:lnSpc>
            </a:pPr>
            <a:r>
              <a:rPr lang="it-IT" u="sng" dirty="0"/>
              <a:t>micro cicli introduttivi</a:t>
            </a:r>
            <a:r>
              <a:rPr lang="it-IT" dirty="0"/>
              <a:t> lo sviluppo della </a:t>
            </a:r>
            <a:r>
              <a:rPr lang="it-IT" b="1" dirty="0"/>
              <a:t>Capacità Aerobica </a:t>
            </a:r>
            <a:r>
              <a:rPr lang="it-IT" dirty="0"/>
              <a:t>(endurance o resistenza di base; FC&lt;75%Max) può essere utilizzata nei del periodo preparatorio ed hanno lo scopo di </a:t>
            </a:r>
            <a:r>
              <a:rPr lang="it-IT" b="1" i="1" dirty="0"/>
              <a:t>preparare</a:t>
            </a:r>
            <a:r>
              <a:rPr lang="it-IT" dirty="0"/>
              <a:t> </a:t>
            </a:r>
            <a:r>
              <a:rPr lang="it-IT" b="1" i="1" dirty="0"/>
              <a:t>l’atleta a carichi di lavoro più intensi </a:t>
            </a:r>
          </a:p>
          <a:p>
            <a:endParaRPr lang="it-IT" b="1" i="1" dirty="0"/>
          </a:p>
          <a:p>
            <a:endParaRPr lang="it-IT" b="1" i="1" dirty="0"/>
          </a:p>
          <a:p>
            <a:endParaRPr lang="it-IT" dirty="0"/>
          </a:p>
        </p:txBody>
      </p:sp>
      <p:sp>
        <p:nvSpPr>
          <p:cNvPr id="3" name="Segnaposto numero diapositiva 2"/>
          <p:cNvSpPr>
            <a:spLocks noGrp="1"/>
          </p:cNvSpPr>
          <p:nvPr>
            <p:ph type="sldNum" sz="quarter" idx="12"/>
          </p:nvPr>
        </p:nvSpPr>
        <p:spPr/>
        <p:txBody>
          <a:bodyPr/>
          <a:lstStyle/>
          <a:p>
            <a:fld id="{B9B2617A-FCB4-443B-8552-DD3D7CDBFDAD}" type="slidenum">
              <a:rPr lang="it-IT" smtClean="0"/>
              <a:pPr/>
              <a:t>86</a:t>
            </a:fld>
            <a:endParaRPr lang="it-IT"/>
          </a:p>
        </p:txBody>
      </p:sp>
      <p:sp>
        <p:nvSpPr>
          <p:cNvPr id="5" name="CasellaDiTesto 4">
            <a:extLst>
              <a:ext uri="{FF2B5EF4-FFF2-40B4-BE49-F238E27FC236}">
                <a16:creationId xmlns:a16="http://schemas.microsoft.com/office/drawing/2014/main" id="{1F5C7253-A9FC-A248-A508-4F4A36EA65EC}"/>
              </a:ext>
            </a:extLst>
          </p:cNvPr>
          <p:cNvSpPr txBox="1"/>
          <p:nvPr/>
        </p:nvSpPr>
        <p:spPr>
          <a:xfrm>
            <a:off x="4644008" y="6351711"/>
            <a:ext cx="2515672"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a:ln>
                  <a:noFill/>
                </a:ln>
                <a:solidFill>
                  <a:srgbClr val="002060"/>
                </a:solidFill>
                <a:effectLst/>
                <a:uLnTx/>
                <a:uFillTx/>
                <a:latin typeface="Edwardian Script ITC" panose="030303020407070D0804" pitchFamily="66" charset="0"/>
                <a:ea typeface="+mn-ea"/>
                <a:cs typeface="+mn-cs"/>
              </a:rPr>
              <a:t>Letizia Fioravanti</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normAutofit/>
          </a:bodyPr>
          <a:lstStyle/>
          <a:p>
            <a:pPr algn="ctr"/>
            <a:r>
              <a:rPr lang="it-IT" dirty="0">
                <a:solidFill>
                  <a:srgbClr val="FF0000"/>
                </a:solidFill>
              </a:rPr>
              <a:t>Resistenza alla rapidità/potenza</a:t>
            </a:r>
          </a:p>
        </p:txBody>
      </p:sp>
      <p:sp>
        <p:nvSpPr>
          <p:cNvPr id="2" name="Segnaposto contenuto 1"/>
          <p:cNvSpPr>
            <a:spLocks noGrp="1"/>
          </p:cNvSpPr>
          <p:nvPr>
            <p:ph idx="1"/>
          </p:nvPr>
        </p:nvSpPr>
        <p:spPr/>
        <p:txBody>
          <a:bodyPr>
            <a:normAutofit/>
          </a:bodyPr>
          <a:lstStyle/>
          <a:p>
            <a:pPr marL="0" indent="0">
              <a:lnSpc>
                <a:spcPct val="150000"/>
              </a:lnSpc>
              <a:buNone/>
            </a:pPr>
            <a:r>
              <a:rPr lang="it-IT" sz="2400" dirty="0">
                <a:solidFill>
                  <a:srgbClr val="0070C0"/>
                </a:solidFill>
              </a:rPr>
              <a:t>periodi successivi per</a:t>
            </a:r>
            <a:r>
              <a:rPr lang="it-IT" dirty="0"/>
              <a:t>: </a:t>
            </a:r>
          </a:p>
          <a:p>
            <a:pPr>
              <a:lnSpc>
                <a:spcPct val="150000"/>
              </a:lnSpc>
            </a:pPr>
            <a:r>
              <a:rPr lang="it-IT" dirty="0"/>
              <a:t>promuovere il recupero dell’organismo dopo carichi intensivi (recupero attivo) </a:t>
            </a:r>
          </a:p>
          <a:p>
            <a:pPr>
              <a:lnSpc>
                <a:spcPct val="150000"/>
              </a:lnSpc>
            </a:pPr>
            <a:r>
              <a:rPr lang="it-IT" dirty="0"/>
              <a:t>migliorare le capacità di resistenza specifica che è direttamente correlata con la prestazione</a:t>
            </a:r>
          </a:p>
          <a:p>
            <a:pPr>
              <a:lnSpc>
                <a:spcPct val="150000"/>
              </a:lnSpc>
            </a:pPr>
            <a:r>
              <a:rPr lang="it-IT" dirty="0"/>
              <a:t>facilitare il controllo del peso corporeo per rientrare nei limiti di categoria</a:t>
            </a:r>
          </a:p>
        </p:txBody>
      </p:sp>
      <p:sp>
        <p:nvSpPr>
          <p:cNvPr id="3" name="Segnaposto numero diapositiva 2"/>
          <p:cNvSpPr>
            <a:spLocks noGrp="1"/>
          </p:cNvSpPr>
          <p:nvPr>
            <p:ph type="sldNum" sz="quarter" idx="12"/>
          </p:nvPr>
        </p:nvSpPr>
        <p:spPr/>
        <p:txBody>
          <a:bodyPr/>
          <a:lstStyle/>
          <a:p>
            <a:fld id="{B9B2617A-FCB4-443B-8552-DD3D7CDBFDAD}" type="slidenum">
              <a:rPr lang="it-IT" smtClean="0"/>
              <a:pPr/>
              <a:t>87</a:t>
            </a:fld>
            <a:endParaRPr lang="it-IT"/>
          </a:p>
        </p:txBody>
      </p:sp>
      <p:sp>
        <p:nvSpPr>
          <p:cNvPr id="5" name="CasellaDiTesto 4">
            <a:extLst>
              <a:ext uri="{FF2B5EF4-FFF2-40B4-BE49-F238E27FC236}">
                <a16:creationId xmlns:a16="http://schemas.microsoft.com/office/drawing/2014/main" id="{4FD6FE23-25E8-A454-3BE4-CC6608EDFD68}"/>
              </a:ext>
            </a:extLst>
          </p:cNvPr>
          <p:cNvSpPr txBox="1"/>
          <p:nvPr/>
        </p:nvSpPr>
        <p:spPr>
          <a:xfrm>
            <a:off x="4644008" y="6351711"/>
            <a:ext cx="2515672"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a:ln>
                  <a:noFill/>
                </a:ln>
                <a:solidFill>
                  <a:srgbClr val="002060"/>
                </a:solidFill>
                <a:effectLst/>
                <a:uLnTx/>
                <a:uFillTx/>
                <a:latin typeface="Edwardian Script ITC" panose="030303020407070D0804" pitchFamily="66" charset="0"/>
                <a:ea typeface="+mn-ea"/>
                <a:cs typeface="+mn-cs"/>
              </a:rPr>
              <a:t>Letizia Fioravanti</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pPr algn="ctr"/>
            <a:r>
              <a:rPr lang="it-IT" dirty="0">
                <a:solidFill>
                  <a:srgbClr val="FF0000"/>
                </a:solidFill>
              </a:rPr>
              <a:t>METODI</a:t>
            </a:r>
          </a:p>
        </p:txBody>
      </p:sp>
      <p:sp>
        <p:nvSpPr>
          <p:cNvPr id="2" name="Segnaposto contenuto 1"/>
          <p:cNvSpPr>
            <a:spLocks noGrp="1"/>
          </p:cNvSpPr>
          <p:nvPr>
            <p:ph idx="1"/>
          </p:nvPr>
        </p:nvSpPr>
        <p:spPr>
          <a:xfrm>
            <a:off x="601281" y="1484784"/>
            <a:ext cx="6347714" cy="4124531"/>
          </a:xfrm>
        </p:spPr>
        <p:txBody>
          <a:bodyPr/>
          <a:lstStyle/>
          <a:p>
            <a:pPr>
              <a:buNone/>
            </a:pPr>
            <a:endParaRPr lang="it-IT" b="1" dirty="0"/>
          </a:p>
          <a:p>
            <a:pPr>
              <a:lnSpc>
                <a:spcPct val="150000"/>
              </a:lnSpc>
            </a:pPr>
            <a:r>
              <a:rPr lang="it-IT" b="1" dirty="0"/>
              <a:t>circuit training</a:t>
            </a:r>
          </a:p>
          <a:p>
            <a:pPr>
              <a:lnSpc>
                <a:spcPct val="150000"/>
              </a:lnSpc>
            </a:pPr>
            <a:r>
              <a:rPr lang="it-IT" b="1" dirty="0"/>
              <a:t>l’</a:t>
            </a:r>
            <a:r>
              <a:rPr lang="it-IT" b="1" dirty="0" err="1"/>
              <a:t>interval</a:t>
            </a:r>
            <a:r>
              <a:rPr lang="it-IT" b="1" dirty="0"/>
              <a:t> training </a:t>
            </a:r>
            <a:endParaRPr lang="it-IT" dirty="0"/>
          </a:p>
          <a:p>
            <a:pPr>
              <a:lnSpc>
                <a:spcPct val="150000"/>
              </a:lnSpc>
            </a:pPr>
            <a:r>
              <a:rPr lang="it-IT" b="1" dirty="0"/>
              <a:t>lavoro</a:t>
            </a:r>
            <a:r>
              <a:rPr lang="it-IT" dirty="0"/>
              <a:t> </a:t>
            </a:r>
            <a:r>
              <a:rPr lang="it-IT" b="1" dirty="0"/>
              <a:t>intermittente </a:t>
            </a:r>
            <a:r>
              <a:rPr lang="it-IT" dirty="0"/>
              <a:t>ad alta intensità (con elevata produzione di lattato) la cui specificità varia in relazione al periodo di allenamento (Villani 2002)</a:t>
            </a:r>
          </a:p>
        </p:txBody>
      </p:sp>
      <p:sp>
        <p:nvSpPr>
          <p:cNvPr id="3" name="Segnaposto numero diapositiva 2"/>
          <p:cNvSpPr>
            <a:spLocks noGrp="1"/>
          </p:cNvSpPr>
          <p:nvPr>
            <p:ph type="sldNum" sz="quarter" idx="12"/>
          </p:nvPr>
        </p:nvSpPr>
        <p:spPr/>
        <p:txBody>
          <a:bodyPr/>
          <a:lstStyle/>
          <a:p>
            <a:fld id="{B9B2617A-FCB4-443B-8552-DD3D7CDBFDAD}" type="slidenum">
              <a:rPr lang="it-IT" smtClean="0"/>
              <a:pPr/>
              <a:t>88</a:t>
            </a:fld>
            <a:endParaRPr lang="it-IT"/>
          </a:p>
        </p:txBody>
      </p:sp>
      <p:sp>
        <p:nvSpPr>
          <p:cNvPr id="5" name="CasellaDiTesto 4">
            <a:extLst>
              <a:ext uri="{FF2B5EF4-FFF2-40B4-BE49-F238E27FC236}">
                <a16:creationId xmlns:a16="http://schemas.microsoft.com/office/drawing/2014/main" id="{1240DDCF-46C4-CA7B-A45F-0A63A418D544}"/>
              </a:ext>
            </a:extLst>
          </p:cNvPr>
          <p:cNvSpPr txBox="1"/>
          <p:nvPr/>
        </p:nvSpPr>
        <p:spPr>
          <a:xfrm>
            <a:off x="4644008" y="6351711"/>
            <a:ext cx="2515672"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a:ln>
                  <a:noFill/>
                </a:ln>
                <a:solidFill>
                  <a:srgbClr val="002060"/>
                </a:solidFill>
                <a:effectLst/>
                <a:uLnTx/>
                <a:uFillTx/>
                <a:latin typeface="Edwardian Script ITC" panose="030303020407070D0804" pitchFamily="66" charset="0"/>
                <a:ea typeface="+mn-ea"/>
                <a:cs typeface="+mn-cs"/>
              </a:rPr>
              <a:t>Letizia Fioravanti</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589409" y="260648"/>
            <a:ext cx="6347713" cy="936104"/>
          </a:xfrm>
        </p:spPr>
        <p:txBody>
          <a:bodyPr>
            <a:normAutofit/>
          </a:bodyPr>
          <a:lstStyle/>
          <a:p>
            <a:pPr algn="ctr"/>
            <a:r>
              <a:rPr lang="it-IT" dirty="0">
                <a:solidFill>
                  <a:srgbClr val="FF0000"/>
                </a:solidFill>
              </a:rPr>
              <a:t>Il Circuit training </a:t>
            </a:r>
            <a:endParaRPr lang="it-IT" dirty="0"/>
          </a:p>
        </p:txBody>
      </p:sp>
      <p:sp>
        <p:nvSpPr>
          <p:cNvPr id="2" name="Segnaposto contenuto 1"/>
          <p:cNvSpPr>
            <a:spLocks noGrp="1"/>
          </p:cNvSpPr>
          <p:nvPr>
            <p:ph idx="1"/>
          </p:nvPr>
        </p:nvSpPr>
        <p:spPr>
          <a:xfrm>
            <a:off x="251520" y="1196752"/>
            <a:ext cx="6685602" cy="4608512"/>
          </a:xfrm>
        </p:spPr>
        <p:txBody>
          <a:bodyPr>
            <a:noAutofit/>
          </a:bodyPr>
          <a:lstStyle/>
          <a:p>
            <a:pPr marL="109728" indent="0">
              <a:lnSpc>
                <a:spcPct val="170000"/>
              </a:lnSpc>
              <a:buNone/>
            </a:pPr>
            <a:r>
              <a:rPr lang="it-IT" sz="1600" dirty="0"/>
              <a:t>Costituito da un numero di stazioni che varia </a:t>
            </a:r>
            <a:r>
              <a:rPr lang="it-IT" sz="1600" b="1" dirty="0"/>
              <a:t>da 5 a 20 (oppure 30 secondi di lavoro</a:t>
            </a:r>
            <a:r>
              <a:rPr lang="it-IT" sz="1600" dirty="0"/>
              <a:t>), eseguite una di seguito all’altra con il più breve tempo di recupero possibile (</a:t>
            </a:r>
            <a:r>
              <a:rPr lang="it-IT" sz="1600" b="1" dirty="0"/>
              <a:t>15/20 sec</a:t>
            </a:r>
            <a:r>
              <a:rPr lang="it-IT" sz="1600" dirty="0"/>
              <a:t>); ogni esercizio comprende da </a:t>
            </a:r>
            <a:r>
              <a:rPr lang="it-IT" sz="1600" b="1" dirty="0"/>
              <a:t>10 a 20 ripetizioni</a:t>
            </a:r>
            <a:r>
              <a:rPr lang="it-IT" sz="1600" dirty="0"/>
              <a:t>. Il numero di stazioni, di ripetizioni e l’intensità dipendono dalla condizione del singolo individuo. Ogni esercizio attiva un particolare gruppo muscolare che, tanto più intensamente viene sollecitato, tanto più il lavoro diventa anaerobico, favorendo lo sviluppo di acido lattico a livello muscolare ed ematico. Si ripete l’intero circuito di esercizi da 3 a 6 volte nella stessa seduta di allenamento. Recupero fra i circuiti si potrebbe inserire una pausa più </a:t>
            </a:r>
            <a:r>
              <a:rPr lang="it-IT" sz="1600" b="1" dirty="0"/>
              <a:t>lunga (1-3 minuti</a:t>
            </a:r>
            <a:r>
              <a:rPr lang="it-IT" sz="1600" dirty="0"/>
              <a:t>)</a:t>
            </a:r>
          </a:p>
        </p:txBody>
      </p:sp>
      <p:sp>
        <p:nvSpPr>
          <p:cNvPr id="3" name="Segnaposto numero diapositiva 2"/>
          <p:cNvSpPr>
            <a:spLocks noGrp="1"/>
          </p:cNvSpPr>
          <p:nvPr>
            <p:ph type="sldNum" sz="quarter" idx="12"/>
          </p:nvPr>
        </p:nvSpPr>
        <p:spPr/>
        <p:txBody>
          <a:bodyPr/>
          <a:lstStyle/>
          <a:p>
            <a:fld id="{B9B2617A-FCB4-443B-8552-DD3D7CDBFDAD}" type="slidenum">
              <a:rPr lang="it-IT" smtClean="0"/>
              <a:pPr/>
              <a:t>89</a:t>
            </a:fld>
            <a:endParaRPr lang="it-IT"/>
          </a:p>
        </p:txBody>
      </p:sp>
      <p:sp>
        <p:nvSpPr>
          <p:cNvPr id="5" name="CasellaDiTesto 4">
            <a:extLst>
              <a:ext uri="{FF2B5EF4-FFF2-40B4-BE49-F238E27FC236}">
                <a16:creationId xmlns:a16="http://schemas.microsoft.com/office/drawing/2014/main" id="{7E3BC7D6-2449-0E63-9E7A-34B5F807E57D}"/>
              </a:ext>
            </a:extLst>
          </p:cNvPr>
          <p:cNvSpPr txBox="1"/>
          <p:nvPr/>
        </p:nvSpPr>
        <p:spPr>
          <a:xfrm>
            <a:off x="4644008" y="6351711"/>
            <a:ext cx="2515672"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a:ln>
                  <a:noFill/>
                </a:ln>
                <a:solidFill>
                  <a:srgbClr val="002060"/>
                </a:solidFill>
                <a:effectLst/>
                <a:uLnTx/>
                <a:uFillTx/>
                <a:latin typeface="Edwardian Script ITC" panose="030303020407070D0804" pitchFamily="66" charset="0"/>
                <a:ea typeface="+mn-ea"/>
                <a:cs typeface="+mn-cs"/>
              </a:rPr>
              <a:t>Letizia Fioravanti</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pPr algn="ctr"/>
            <a:r>
              <a:rPr lang="it-IT" dirty="0">
                <a:solidFill>
                  <a:srgbClr val="FF0000"/>
                </a:solidFill>
              </a:rPr>
              <a:t>Mobilità articolare</a:t>
            </a:r>
          </a:p>
        </p:txBody>
      </p:sp>
      <p:sp>
        <p:nvSpPr>
          <p:cNvPr id="2" name="Segnaposto contenuto 1"/>
          <p:cNvSpPr>
            <a:spLocks noGrp="1"/>
          </p:cNvSpPr>
          <p:nvPr>
            <p:ph idx="1"/>
          </p:nvPr>
        </p:nvSpPr>
        <p:spPr/>
        <p:txBody>
          <a:bodyPr/>
          <a:lstStyle/>
          <a:p>
            <a:pPr>
              <a:lnSpc>
                <a:spcPct val="150000"/>
              </a:lnSpc>
            </a:pPr>
            <a:r>
              <a:rPr lang="it-IT" dirty="0"/>
              <a:t>la capacità di compiere gesti con la più ampia escursione articolare</a:t>
            </a:r>
          </a:p>
        </p:txBody>
      </p:sp>
      <p:sp>
        <p:nvSpPr>
          <p:cNvPr id="3" name="Segnaposto numero diapositiva 2"/>
          <p:cNvSpPr>
            <a:spLocks noGrp="1"/>
          </p:cNvSpPr>
          <p:nvPr>
            <p:ph type="sldNum" sz="quarter" idx="12"/>
          </p:nvPr>
        </p:nvSpPr>
        <p:spPr>
          <a:xfrm>
            <a:off x="6444674" y="6088990"/>
            <a:ext cx="512638" cy="365125"/>
          </a:xfrm>
        </p:spPr>
        <p:txBody>
          <a:bodyPr/>
          <a:lstStyle/>
          <a:p>
            <a:fld id="{B9B2617A-FCB4-443B-8552-DD3D7CDBFDAD}" type="slidenum">
              <a:rPr lang="it-IT" smtClean="0"/>
              <a:pPr/>
              <a:t>9</a:t>
            </a:fld>
            <a:endParaRPr lang="it-IT"/>
          </a:p>
        </p:txBody>
      </p:sp>
      <p:sp>
        <p:nvSpPr>
          <p:cNvPr id="6" name="Segnaposto piè di pagina 7"/>
          <p:cNvSpPr txBox="1">
            <a:spLocks/>
          </p:cNvSpPr>
          <p:nvPr/>
        </p:nvSpPr>
        <p:spPr>
          <a:xfrm>
            <a:off x="6178199" y="6388454"/>
            <a:ext cx="2469073" cy="365125"/>
          </a:xfrm>
          <a:prstGeom prst="rect">
            <a:avLst/>
          </a:prstGeom>
        </p:spPr>
        <p:txBody>
          <a:bodyPr vert="horz" anchor="b"/>
          <a:lstStyle>
            <a:defPPr>
              <a:defRPr lang="it-IT"/>
            </a:defPPr>
            <a:lvl1pPr marL="0" algn="r" defTabSz="914400" rtl="0" eaLnBrk="1" latinLnBrk="0" hangingPunct="1">
              <a:defRPr kumimoji="0"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it-IT" sz="600" dirty="0"/>
          </a:p>
        </p:txBody>
      </p:sp>
      <p:sp>
        <p:nvSpPr>
          <p:cNvPr id="7" name="CasellaDiTesto 6">
            <a:extLst>
              <a:ext uri="{FF2B5EF4-FFF2-40B4-BE49-F238E27FC236}">
                <a16:creationId xmlns:a16="http://schemas.microsoft.com/office/drawing/2014/main" id="{4AAFF151-52E5-7561-5DA9-E34CD1A97D4F}"/>
              </a:ext>
            </a:extLst>
          </p:cNvPr>
          <p:cNvSpPr txBox="1"/>
          <p:nvPr/>
        </p:nvSpPr>
        <p:spPr>
          <a:xfrm>
            <a:off x="4742854" y="6351711"/>
            <a:ext cx="2421434"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a:ln>
                  <a:noFill/>
                </a:ln>
                <a:solidFill>
                  <a:srgbClr val="002060"/>
                </a:solidFill>
                <a:effectLst/>
                <a:uLnTx/>
                <a:uFillTx/>
                <a:latin typeface="Edwardian Script ITC" panose="030303020407070D0804" pitchFamily="66" charset="0"/>
                <a:ea typeface="+mn-ea"/>
                <a:cs typeface="+mn-cs"/>
              </a:rPr>
              <a:t>Letizia Fioravanti</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pPr algn="ctr"/>
            <a:r>
              <a:rPr lang="it-IT" dirty="0">
                <a:solidFill>
                  <a:srgbClr val="FF0000"/>
                </a:solidFill>
              </a:rPr>
              <a:t>Costruzione di un circuito</a:t>
            </a:r>
          </a:p>
        </p:txBody>
      </p:sp>
      <p:sp>
        <p:nvSpPr>
          <p:cNvPr id="2" name="Segnaposto contenuto 1"/>
          <p:cNvSpPr>
            <a:spLocks noGrp="1"/>
          </p:cNvSpPr>
          <p:nvPr>
            <p:ph idx="1"/>
          </p:nvPr>
        </p:nvSpPr>
        <p:spPr>
          <a:xfrm>
            <a:off x="323528" y="1556793"/>
            <a:ext cx="6633785" cy="4176464"/>
          </a:xfrm>
        </p:spPr>
        <p:txBody>
          <a:bodyPr>
            <a:normAutofit/>
          </a:bodyPr>
          <a:lstStyle/>
          <a:p>
            <a:pPr>
              <a:lnSpc>
                <a:spcPct val="160000"/>
              </a:lnSpc>
            </a:pPr>
            <a:r>
              <a:rPr lang="it-IT" dirty="0"/>
              <a:t>tre sedute di allenamento nella settimana, a giorni alterni, per almeno sei settimane consecutive. </a:t>
            </a:r>
          </a:p>
          <a:p>
            <a:pPr>
              <a:lnSpc>
                <a:spcPct val="160000"/>
              </a:lnSpc>
            </a:pPr>
            <a:r>
              <a:rPr lang="it-IT" dirty="0"/>
              <a:t>evitare il coinvolgimento dello stesso gruppo muscolare in due stazioni consecutive.</a:t>
            </a:r>
          </a:p>
          <a:p>
            <a:pPr>
              <a:lnSpc>
                <a:spcPct val="160000"/>
              </a:lnSpc>
            </a:pPr>
            <a:r>
              <a:rPr lang="it-IT" dirty="0"/>
              <a:t>piccoli attrezzi ed esercizi a corpo libero, attrezzando un piccolo spazio, anche all’aperto. </a:t>
            </a:r>
          </a:p>
          <a:p>
            <a:pPr>
              <a:lnSpc>
                <a:spcPct val="160000"/>
              </a:lnSpc>
            </a:pPr>
            <a:r>
              <a:rPr lang="it-IT" dirty="0"/>
              <a:t>Più persone possono allenarsi insieme nello stesso circuito, cambiando contemporaneamente stazione</a:t>
            </a:r>
          </a:p>
        </p:txBody>
      </p:sp>
      <p:sp>
        <p:nvSpPr>
          <p:cNvPr id="3" name="Segnaposto numero diapositiva 2"/>
          <p:cNvSpPr>
            <a:spLocks noGrp="1"/>
          </p:cNvSpPr>
          <p:nvPr>
            <p:ph type="sldNum" sz="quarter" idx="12"/>
          </p:nvPr>
        </p:nvSpPr>
        <p:spPr/>
        <p:txBody>
          <a:bodyPr/>
          <a:lstStyle/>
          <a:p>
            <a:fld id="{B9B2617A-FCB4-443B-8552-DD3D7CDBFDAD}" type="slidenum">
              <a:rPr lang="it-IT" smtClean="0"/>
              <a:pPr/>
              <a:t>90</a:t>
            </a:fld>
            <a:endParaRPr lang="it-IT"/>
          </a:p>
        </p:txBody>
      </p:sp>
      <p:sp>
        <p:nvSpPr>
          <p:cNvPr id="5" name="CasellaDiTesto 4">
            <a:extLst>
              <a:ext uri="{FF2B5EF4-FFF2-40B4-BE49-F238E27FC236}">
                <a16:creationId xmlns:a16="http://schemas.microsoft.com/office/drawing/2014/main" id="{3B7C0692-1768-690F-28A0-263A62610691}"/>
              </a:ext>
            </a:extLst>
          </p:cNvPr>
          <p:cNvSpPr txBox="1"/>
          <p:nvPr/>
        </p:nvSpPr>
        <p:spPr>
          <a:xfrm>
            <a:off x="4644008" y="6351711"/>
            <a:ext cx="2515672"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a:ln>
                  <a:noFill/>
                </a:ln>
                <a:solidFill>
                  <a:srgbClr val="002060"/>
                </a:solidFill>
                <a:effectLst/>
                <a:uLnTx/>
                <a:uFillTx/>
                <a:latin typeface="Edwardian Script ITC" panose="030303020407070D0804" pitchFamily="66" charset="0"/>
                <a:ea typeface="+mn-ea"/>
                <a:cs typeface="+mn-cs"/>
              </a:rPr>
              <a:t>Letizia Fioravanti</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323529" y="260648"/>
            <a:ext cx="6633786" cy="1320800"/>
          </a:xfrm>
        </p:spPr>
        <p:txBody>
          <a:bodyPr>
            <a:normAutofit/>
          </a:bodyPr>
          <a:lstStyle/>
          <a:p>
            <a:pPr algn="ctr"/>
            <a:r>
              <a:rPr lang="it-IT" dirty="0">
                <a:solidFill>
                  <a:srgbClr val="FF0000"/>
                </a:solidFill>
              </a:rPr>
              <a:t>Allenamento</a:t>
            </a:r>
            <a:br>
              <a:rPr lang="it-IT" dirty="0">
                <a:solidFill>
                  <a:srgbClr val="FF0000"/>
                </a:solidFill>
              </a:rPr>
            </a:br>
            <a:r>
              <a:rPr lang="it-IT" dirty="0">
                <a:solidFill>
                  <a:srgbClr val="FF0000"/>
                </a:solidFill>
              </a:rPr>
              <a:t>aerobico-anaerobico alternato</a:t>
            </a:r>
          </a:p>
        </p:txBody>
      </p:sp>
      <p:sp>
        <p:nvSpPr>
          <p:cNvPr id="2" name="Segnaposto contenuto 1"/>
          <p:cNvSpPr>
            <a:spLocks noGrp="1"/>
          </p:cNvSpPr>
          <p:nvPr>
            <p:ph idx="1"/>
          </p:nvPr>
        </p:nvSpPr>
        <p:spPr>
          <a:xfrm>
            <a:off x="323529" y="1481328"/>
            <a:ext cx="6912767" cy="3891888"/>
          </a:xfrm>
        </p:spPr>
        <p:txBody>
          <a:bodyPr>
            <a:normAutofit/>
          </a:bodyPr>
          <a:lstStyle/>
          <a:p>
            <a:pPr lvl="0">
              <a:lnSpc>
                <a:spcPct val="150000"/>
              </a:lnSpc>
            </a:pPr>
            <a:r>
              <a:rPr lang="it-IT" dirty="0"/>
              <a:t>Consente di allenare le capacità di resistenza attraverso esercizi ad elevata intensità svolti in successione (circuito) con pause brevi tra gli esercizi e lunghe tra i circuiti</a:t>
            </a:r>
          </a:p>
          <a:p>
            <a:pPr lvl="0">
              <a:lnSpc>
                <a:spcPct val="150000"/>
              </a:lnSpc>
            </a:pPr>
            <a:r>
              <a:rPr lang="it-IT" dirty="0"/>
              <a:t>Coniuga quantità e qualità (controllo qualitativo nelle fasi di lavoro ad alta intensità).	</a:t>
            </a:r>
          </a:p>
          <a:p>
            <a:pPr>
              <a:lnSpc>
                <a:spcPct val="150000"/>
              </a:lnSpc>
            </a:pPr>
            <a:r>
              <a:rPr lang="it-IT" dirty="0"/>
              <a:t>E’ altamente specifico nell’allenamento di discipline </a:t>
            </a:r>
            <a:r>
              <a:rPr lang="it-IT" dirty="0" err="1"/>
              <a:t>aerobico-anaerobico</a:t>
            </a:r>
            <a:r>
              <a:rPr lang="it-IT" dirty="0"/>
              <a:t> alternate come gli sport di combattimento</a:t>
            </a:r>
          </a:p>
        </p:txBody>
      </p:sp>
      <p:sp>
        <p:nvSpPr>
          <p:cNvPr id="3" name="Segnaposto numero diapositiva 2"/>
          <p:cNvSpPr>
            <a:spLocks noGrp="1"/>
          </p:cNvSpPr>
          <p:nvPr>
            <p:ph type="sldNum" sz="quarter" idx="12"/>
          </p:nvPr>
        </p:nvSpPr>
        <p:spPr/>
        <p:txBody>
          <a:bodyPr/>
          <a:lstStyle/>
          <a:p>
            <a:fld id="{B9B2617A-FCB4-443B-8552-DD3D7CDBFDAD}" type="slidenum">
              <a:rPr lang="it-IT" smtClean="0"/>
              <a:pPr/>
              <a:t>91</a:t>
            </a:fld>
            <a:endParaRPr lang="it-IT"/>
          </a:p>
        </p:txBody>
      </p:sp>
      <p:sp>
        <p:nvSpPr>
          <p:cNvPr id="5" name="CasellaDiTesto 4">
            <a:extLst>
              <a:ext uri="{FF2B5EF4-FFF2-40B4-BE49-F238E27FC236}">
                <a16:creationId xmlns:a16="http://schemas.microsoft.com/office/drawing/2014/main" id="{2BBAC074-85F0-AC88-FFFF-4395C388525F}"/>
              </a:ext>
            </a:extLst>
          </p:cNvPr>
          <p:cNvSpPr txBox="1"/>
          <p:nvPr/>
        </p:nvSpPr>
        <p:spPr>
          <a:xfrm>
            <a:off x="4644008" y="6351711"/>
            <a:ext cx="2515672"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a:ln>
                  <a:noFill/>
                </a:ln>
                <a:solidFill>
                  <a:srgbClr val="002060"/>
                </a:solidFill>
                <a:effectLst/>
                <a:uLnTx/>
                <a:uFillTx/>
                <a:latin typeface="Edwardian Script ITC" panose="030303020407070D0804" pitchFamily="66" charset="0"/>
                <a:ea typeface="+mn-ea"/>
                <a:cs typeface="+mn-cs"/>
              </a:rPr>
              <a:t>Letizia Fioravanti</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egnaposto contenuto 4" descr="D:\SFIT\foto sfit\FullSizeRender.jpg"/>
          <p:cNvPicPr>
            <a:picLocks noGrp="1"/>
          </p:cNvPicPr>
          <p:nvPr>
            <p:ph idx="1"/>
          </p:nvPr>
        </p:nvPicPr>
        <p:blipFill>
          <a:blip r:embed="rId2" cstate="print"/>
          <a:srcRect/>
          <a:stretch>
            <a:fillRect/>
          </a:stretch>
        </p:blipFill>
        <p:spPr bwMode="auto">
          <a:xfrm>
            <a:off x="251520" y="548680"/>
            <a:ext cx="6840760" cy="4968552"/>
          </a:xfrm>
          <a:prstGeom prst="rect">
            <a:avLst/>
          </a:prstGeom>
          <a:noFill/>
          <a:ln w="9525">
            <a:noFill/>
            <a:miter lim="800000"/>
            <a:headEnd/>
            <a:tailEnd/>
          </a:ln>
        </p:spPr>
      </p:pic>
      <p:sp>
        <p:nvSpPr>
          <p:cNvPr id="3" name="Segnaposto numero diapositiva 2"/>
          <p:cNvSpPr>
            <a:spLocks noGrp="1"/>
          </p:cNvSpPr>
          <p:nvPr>
            <p:ph type="sldNum" sz="quarter" idx="12"/>
          </p:nvPr>
        </p:nvSpPr>
        <p:spPr/>
        <p:txBody>
          <a:bodyPr/>
          <a:lstStyle/>
          <a:p>
            <a:fld id="{B9B2617A-FCB4-443B-8552-DD3D7CDBFDAD}" type="slidenum">
              <a:rPr lang="it-IT" smtClean="0"/>
              <a:pPr/>
              <a:t>92</a:t>
            </a:fld>
            <a:endParaRPr lang="it-IT"/>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pPr algn="ctr"/>
            <a:r>
              <a:rPr lang="it-IT" dirty="0">
                <a:solidFill>
                  <a:srgbClr val="FF0000"/>
                </a:solidFill>
              </a:rPr>
              <a:t>Considerazioni sul C T</a:t>
            </a:r>
          </a:p>
        </p:txBody>
      </p:sp>
      <p:sp>
        <p:nvSpPr>
          <p:cNvPr id="2" name="Segnaposto contenuto 1"/>
          <p:cNvSpPr>
            <a:spLocks noGrp="1"/>
          </p:cNvSpPr>
          <p:nvPr>
            <p:ph idx="1"/>
          </p:nvPr>
        </p:nvSpPr>
        <p:spPr>
          <a:xfrm>
            <a:off x="609599" y="1412776"/>
            <a:ext cx="6347713" cy="4628587"/>
          </a:xfrm>
        </p:spPr>
        <p:txBody>
          <a:bodyPr>
            <a:normAutofit fontScale="92500"/>
          </a:bodyPr>
          <a:lstStyle/>
          <a:p>
            <a:pPr>
              <a:lnSpc>
                <a:spcPct val="170000"/>
              </a:lnSpc>
            </a:pPr>
            <a:r>
              <a:rPr lang="it-IT" dirty="0"/>
              <a:t>In definitiva, l’allenamento a circuito è una soluzione conveniente quando si desidera </a:t>
            </a:r>
            <a:r>
              <a:rPr lang="it-IT" u="sng" dirty="0"/>
              <a:t>incrementare la forza e la resistenza cardiorespiratoria senza pretendere grandi risultati</a:t>
            </a:r>
            <a:r>
              <a:rPr lang="it-IT" dirty="0"/>
              <a:t>, mentre si possono ottenere notevoli miglioramenti della potenza e specialmente della resistenza muscolare se il programma è impostato in modo corretto  e specifico </a:t>
            </a:r>
          </a:p>
          <a:p>
            <a:pPr>
              <a:lnSpc>
                <a:spcPct val="170000"/>
              </a:lnSpc>
            </a:pPr>
            <a:r>
              <a:rPr lang="it-IT" dirty="0"/>
              <a:t>se l’obiettivo principale è </a:t>
            </a:r>
            <a:r>
              <a:rPr lang="it-IT" u="sng" dirty="0"/>
              <a:t>l’incremento della forza </a:t>
            </a:r>
            <a:r>
              <a:rPr lang="it-IT" dirty="0"/>
              <a:t>muscolare, si deve tener presente che un allenamento simultaneo della forza e della resistenza può contrastare e impedire lo sviluppo della forza.</a:t>
            </a:r>
          </a:p>
        </p:txBody>
      </p:sp>
      <p:sp>
        <p:nvSpPr>
          <p:cNvPr id="3" name="Segnaposto numero diapositiva 2"/>
          <p:cNvSpPr>
            <a:spLocks noGrp="1"/>
          </p:cNvSpPr>
          <p:nvPr>
            <p:ph type="sldNum" sz="quarter" idx="12"/>
          </p:nvPr>
        </p:nvSpPr>
        <p:spPr/>
        <p:txBody>
          <a:bodyPr/>
          <a:lstStyle/>
          <a:p>
            <a:fld id="{B9B2617A-FCB4-443B-8552-DD3D7CDBFDAD}" type="slidenum">
              <a:rPr lang="it-IT" smtClean="0"/>
              <a:pPr/>
              <a:t>93</a:t>
            </a:fld>
            <a:endParaRPr lang="it-IT"/>
          </a:p>
        </p:txBody>
      </p:sp>
      <p:sp>
        <p:nvSpPr>
          <p:cNvPr id="5" name="CasellaDiTesto 4">
            <a:extLst>
              <a:ext uri="{FF2B5EF4-FFF2-40B4-BE49-F238E27FC236}">
                <a16:creationId xmlns:a16="http://schemas.microsoft.com/office/drawing/2014/main" id="{E7BAB26E-F49B-7940-C2DC-7F6B69FEDD96}"/>
              </a:ext>
            </a:extLst>
          </p:cNvPr>
          <p:cNvSpPr txBox="1"/>
          <p:nvPr/>
        </p:nvSpPr>
        <p:spPr>
          <a:xfrm>
            <a:off x="4644008" y="6351711"/>
            <a:ext cx="2515672"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a:ln>
                  <a:noFill/>
                </a:ln>
                <a:solidFill>
                  <a:srgbClr val="002060"/>
                </a:solidFill>
                <a:effectLst/>
                <a:uLnTx/>
                <a:uFillTx/>
                <a:latin typeface="Edwardian Script ITC" panose="030303020407070D0804" pitchFamily="66" charset="0"/>
                <a:ea typeface="+mn-ea"/>
                <a:cs typeface="+mn-cs"/>
              </a:rPr>
              <a:t>Letizia Fioravanti</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normAutofit/>
          </a:bodyPr>
          <a:lstStyle/>
          <a:p>
            <a:pPr algn="ctr"/>
            <a:r>
              <a:rPr lang="it-IT" dirty="0">
                <a:solidFill>
                  <a:srgbClr val="FF0000"/>
                </a:solidFill>
                <a:effectLst/>
              </a:rPr>
              <a:t>Resistenza in ambito aerobico bambini ed adolescenti</a:t>
            </a:r>
          </a:p>
        </p:txBody>
      </p:sp>
      <p:sp>
        <p:nvSpPr>
          <p:cNvPr id="2" name="Segnaposto contenuto 1"/>
          <p:cNvSpPr>
            <a:spLocks noGrp="1"/>
          </p:cNvSpPr>
          <p:nvPr>
            <p:ph idx="1"/>
          </p:nvPr>
        </p:nvSpPr>
        <p:spPr/>
        <p:txBody>
          <a:bodyPr>
            <a:normAutofit fontScale="85000" lnSpcReduction="10000"/>
          </a:bodyPr>
          <a:lstStyle/>
          <a:p>
            <a:pPr>
              <a:lnSpc>
                <a:spcPct val="170000"/>
              </a:lnSpc>
            </a:pPr>
            <a:r>
              <a:rPr lang="it-IT" sz="1800" dirty="0"/>
              <a:t>Sia dal punto di vista </a:t>
            </a:r>
            <a:r>
              <a:rPr lang="it-IT" sz="1800" b="1" dirty="0"/>
              <a:t>cardiocircolatorio</a:t>
            </a:r>
            <a:r>
              <a:rPr lang="it-IT" sz="1800" dirty="0"/>
              <a:t> e </a:t>
            </a:r>
            <a:r>
              <a:rPr lang="it-IT" sz="1800" b="1" dirty="0"/>
              <a:t>polmonare</a:t>
            </a:r>
            <a:r>
              <a:rPr lang="it-IT" sz="1800" dirty="0"/>
              <a:t>, sia dal punto di vista </a:t>
            </a:r>
            <a:r>
              <a:rPr lang="it-IT" sz="1800" b="1" dirty="0"/>
              <a:t>metabolico</a:t>
            </a:r>
            <a:r>
              <a:rPr lang="it-IT" sz="1800" dirty="0"/>
              <a:t> (utilizzo degli zuccheri e dei grassi), sono particolarmente adatti a carichi di resistenza di tipo aerobico: </a:t>
            </a:r>
            <a:r>
              <a:rPr lang="it-IT" sz="1800" u="sng" dirty="0"/>
              <a:t>essi ottengono notevoli miglioramenti</a:t>
            </a:r>
            <a:r>
              <a:rPr lang="it-IT" sz="1800" dirty="0"/>
              <a:t>.</a:t>
            </a:r>
          </a:p>
          <a:p>
            <a:pPr>
              <a:lnSpc>
                <a:spcPct val="170000"/>
              </a:lnSpc>
            </a:pPr>
            <a:r>
              <a:rPr lang="it-IT" sz="1800" dirty="0"/>
              <a:t>per mantenere viva la motivazione nei </a:t>
            </a:r>
            <a:r>
              <a:rPr lang="it-IT" sz="1800" b="1" dirty="0"/>
              <a:t>bambini</a:t>
            </a:r>
            <a:r>
              <a:rPr lang="it-IT" sz="1800" dirty="0"/>
              <a:t> è bene </a:t>
            </a:r>
            <a:r>
              <a:rPr lang="it-IT" sz="1800" b="1" dirty="0"/>
              <a:t>evitare</a:t>
            </a:r>
            <a:r>
              <a:rPr lang="it-IT" sz="1800" dirty="0"/>
              <a:t> sia forme di allenamento troppo ripetitive, monotone e noiose, sia un allenamento che procuri eccessivi momenti di fatica e sofferenza. </a:t>
            </a:r>
          </a:p>
          <a:p>
            <a:pPr>
              <a:lnSpc>
                <a:spcPct val="170000"/>
              </a:lnSpc>
            </a:pPr>
            <a:r>
              <a:rPr lang="it-IT" sz="1800" dirty="0"/>
              <a:t>Nei bambini, </a:t>
            </a:r>
            <a:r>
              <a:rPr lang="it-IT" sz="1800" b="1" u="sng" dirty="0"/>
              <a:t>la capacità anaerobica</a:t>
            </a:r>
            <a:r>
              <a:rPr lang="it-IT" sz="1800" dirty="0"/>
              <a:t> è limitata. Essa aumenta con l’età</a:t>
            </a:r>
          </a:p>
        </p:txBody>
      </p:sp>
      <p:sp>
        <p:nvSpPr>
          <p:cNvPr id="3" name="Segnaposto numero diapositiva 2"/>
          <p:cNvSpPr>
            <a:spLocks noGrp="1"/>
          </p:cNvSpPr>
          <p:nvPr>
            <p:ph type="sldNum" sz="quarter" idx="12"/>
          </p:nvPr>
        </p:nvSpPr>
        <p:spPr/>
        <p:txBody>
          <a:bodyPr/>
          <a:lstStyle/>
          <a:p>
            <a:fld id="{B9B2617A-FCB4-443B-8552-DD3D7CDBFDAD}" type="slidenum">
              <a:rPr lang="it-IT" smtClean="0"/>
              <a:pPr/>
              <a:t>94</a:t>
            </a:fld>
            <a:endParaRPr lang="it-IT"/>
          </a:p>
        </p:txBody>
      </p:sp>
      <p:sp>
        <p:nvSpPr>
          <p:cNvPr id="5" name="CasellaDiTesto 4">
            <a:extLst>
              <a:ext uri="{FF2B5EF4-FFF2-40B4-BE49-F238E27FC236}">
                <a16:creationId xmlns:a16="http://schemas.microsoft.com/office/drawing/2014/main" id="{C61ED41B-51E7-8923-2751-7CB77600A3FA}"/>
              </a:ext>
            </a:extLst>
          </p:cNvPr>
          <p:cNvSpPr txBox="1"/>
          <p:nvPr/>
        </p:nvSpPr>
        <p:spPr>
          <a:xfrm>
            <a:off x="4644008" y="6351711"/>
            <a:ext cx="2515672"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a:ln>
                  <a:noFill/>
                </a:ln>
                <a:solidFill>
                  <a:srgbClr val="002060"/>
                </a:solidFill>
                <a:effectLst/>
                <a:uLnTx/>
                <a:uFillTx/>
                <a:latin typeface="Edwardian Script ITC" panose="030303020407070D0804" pitchFamily="66" charset="0"/>
                <a:ea typeface="+mn-ea"/>
                <a:cs typeface="+mn-cs"/>
              </a:rPr>
              <a:t>Letizia Fioravanti</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normAutofit/>
          </a:bodyPr>
          <a:lstStyle/>
          <a:p>
            <a:pPr algn="ctr"/>
            <a:r>
              <a:rPr lang="it-IT" dirty="0">
                <a:solidFill>
                  <a:srgbClr val="FF0000"/>
                </a:solidFill>
              </a:rPr>
              <a:t>Addestramento</a:t>
            </a:r>
            <a:br>
              <a:rPr lang="it-IT" dirty="0">
                <a:solidFill>
                  <a:srgbClr val="FF0000"/>
                </a:solidFill>
              </a:rPr>
            </a:br>
            <a:r>
              <a:rPr lang="it-IT" dirty="0">
                <a:solidFill>
                  <a:srgbClr val="FF0000"/>
                </a:solidFill>
              </a:rPr>
              <a:t>della resistenza con i bambini</a:t>
            </a:r>
          </a:p>
        </p:txBody>
      </p:sp>
      <p:sp>
        <p:nvSpPr>
          <p:cNvPr id="2" name="Segnaposto contenuto 1"/>
          <p:cNvSpPr>
            <a:spLocks noGrp="1"/>
          </p:cNvSpPr>
          <p:nvPr>
            <p:ph idx="1"/>
          </p:nvPr>
        </p:nvSpPr>
        <p:spPr/>
        <p:txBody>
          <a:bodyPr/>
          <a:lstStyle/>
          <a:p>
            <a:pPr>
              <a:lnSpc>
                <a:spcPct val="150000"/>
              </a:lnSpc>
            </a:pPr>
            <a:r>
              <a:rPr lang="it-IT" dirty="0"/>
              <a:t>carichi aerobici di intensità </a:t>
            </a:r>
            <a:r>
              <a:rPr lang="it-IT" dirty="0" err="1"/>
              <a:t>medio-scarsa</a:t>
            </a:r>
            <a:r>
              <a:rPr lang="it-IT" dirty="0"/>
              <a:t> o carichi anaerobici </a:t>
            </a:r>
            <a:r>
              <a:rPr lang="it-IT" dirty="0" err="1"/>
              <a:t>alattacidi</a:t>
            </a:r>
            <a:r>
              <a:rPr lang="it-IT" dirty="0"/>
              <a:t> di breve durata (fino a 5-6 secondi). </a:t>
            </a:r>
          </a:p>
          <a:p>
            <a:pPr>
              <a:lnSpc>
                <a:spcPct val="150000"/>
              </a:lnSpc>
            </a:pPr>
            <a:r>
              <a:rPr lang="it-IT" dirty="0"/>
              <a:t>In età infantile l’allenamento alla “capacità di soffrire” è inutile perché non risponde ai prerequisiti psicofisici dei soggetti di quest’età. (</a:t>
            </a:r>
            <a:r>
              <a:rPr lang="it-IT" dirty="0" err="1"/>
              <a:t>Weineck</a:t>
            </a:r>
            <a:r>
              <a:rPr lang="it-IT" dirty="0"/>
              <a:t>)</a:t>
            </a:r>
          </a:p>
        </p:txBody>
      </p:sp>
      <p:sp>
        <p:nvSpPr>
          <p:cNvPr id="3" name="Segnaposto numero diapositiva 2"/>
          <p:cNvSpPr>
            <a:spLocks noGrp="1"/>
          </p:cNvSpPr>
          <p:nvPr>
            <p:ph type="sldNum" sz="quarter" idx="12"/>
          </p:nvPr>
        </p:nvSpPr>
        <p:spPr/>
        <p:txBody>
          <a:bodyPr/>
          <a:lstStyle/>
          <a:p>
            <a:fld id="{B9B2617A-FCB4-443B-8552-DD3D7CDBFDAD}" type="slidenum">
              <a:rPr lang="it-IT" smtClean="0"/>
              <a:pPr/>
              <a:t>95</a:t>
            </a:fld>
            <a:endParaRPr lang="it-IT"/>
          </a:p>
        </p:txBody>
      </p:sp>
      <p:sp>
        <p:nvSpPr>
          <p:cNvPr id="5" name="CasellaDiTesto 4">
            <a:extLst>
              <a:ext uri="{FF2B5EF4-FFF2-40B4-BE49-F238E27FC236}">
                <a16:creationId xmlns:a16="http://schemas.microsoft.com/office/drawing/2014/main" id="{ABB19695-8D4C-7FAD-497C-7FA1DE399C3F}"/>
              </a:ext>
            </a:extLst>
          </p:cNvPr>
          <p:cNvSpPr txBox="1"/>
          <p:nvPr/>
        </p:nvSpPr>
        <p:spPr>
          <a:xfrm>
            <a:off x="4644008" y="6351711"/>
            <a:ext cx="2515672"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a:ln>
                  <a:noFill/>
                </a:ln>
                <a:solidFill>
                  <a:srgbClr val="002060"/>
                </a:solidFill>
                <a:effectLst/>
                <a:uLnTx/>
                <a:uFillTx/>
                <a:latin typeface="Edwardian Script ITC" panose="030303020407070D0804" pitchFamily="66" charset="0"/>
                <a:ea typeface="+mn-ea"/>
                <a:cs typeface="+mn-cs"/>
              </a:rPr>
              <a:t>Letizia Fioravanti</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pPr algn="ctr"/>
            <a:r>
              <a:rPr lang="it-IT" dirty="0">
                <a:solidFill>
                  <a:srgbClr val="FF0000"/>
                </a:solidFill>
              </a:rPr>
              <a:t>Periodo puberale</a:t>
            </a:r>
          </a:p>
        </p:txBody>
      </p:sp>
      <p:sp>
        <p:nvSpPr>
          <p:cNvPr id="2" name="Segnaposto contenuto 1"/>
          <p:cNvSpPr>
            <a:spLocks noGrp="1"/>
          </p:cNvSpPr>
          <p:nvPr>
            <p:ph idx="1"/>
          </p:nvPr>
        </p:nvSpPr>
        <p:spPr>
          <a:xfrm>
            <a:off x="609599" y="1484785"/>
            <a:ext cx="6347714" cy="4248472"/>
          </a:xfrm>
        </p:spPr>
        <p:txBody>
          <a:bodyPr>
            <a:normAutofit/>
          </a:bodyPr>
          <a:lstStyle/>
          <a:p>
            <a:pPr marL="109728" indent="0">
              <a:lnSpc>
                <a:spcPct val="150000"/>
              </a:lnSpc>
              <a:buNone/>
            </a:pPr>
            <a:r>
              <a:rPr lang="it-IT" sz="3600" dirty="0"/>
              <a:t>Con l’inizio della pubertà e l’aumento del tasso di testosterone si ha un aumento notevole nella capacità anaerobica</a:t>
            </a:r>
          </a:p>
        </p:txBody>
      </p:sp>
      <p:sp>
        <p:nvSpPr>
          <p:cNvPr id="3" name="Segnaposto numero diapositiva 2"/>
          <p:cNvSpPr>
            <a:spLocks noGrp="1"/>
          </p:cNvSpPr>
          <p:nvPr>
            <p:ph type="sldNum" sz="quarter" idx="12"/>
          </p:nvPr>
        </p:nvSpPr>
        <p:spPr/>
        <p:txBody>
          <a:bodyPr/>
          <a:lstStyle/>
          <a:p>
            <a:fld id="{B9B2617A-FCB4-443B-8552-DD3D7CDBFDAD}" type="slidenum">
              <a:rPr lang="it-IT" smtClean="0"/>
              <a:pPr/>
              <a:t>96</a:t>
            </a:fld>
            <a:endParaRPr lang="it-IT"/>
          </a:p>
        </p:txBody>
      </p:sp>
      <p:sp>
        <p:nvSpPr>
          <p:cNvPr id="5" name="CasellaDiTesto 4">
            <a:extLst>
              <a:ext uri="{FF2B5EF4-FFF2-40B4-BE49-F238E27FC236}">
                <a16:creationId xmlns:a16="http://schemas.microsoft.com/office/drawing/2014/main" id="{B5EA0631-3AC9-C012-C6C3-7D675597461F}"/>
              </a:ext>
            </a:extLst>
          </p:cNvPr>
          <p:cNvSpPr txBox="1"/>
          <p:nvPr/>
        </p:nvSpPr>
        <p:spPr>
          <a:xfrm>
            <a:off x="4644008" y="6351711"/>
            <a:ext cx="2515672"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a:ln>
                  <a:noFill/>
                </a:ln>
                <a:solidFill>
                  <a:srgbClr val="002060"/>
                </a:solidFill>
                <a:effectLst/>
                <a:uLnTx/>
                <a:uFillTx/>
                <a:latin typeface="Edwardian Script ITC" panose="030303020407070D0804" pitchFamily="66" charset="0"/>
                <a:ea typeface="+mn-ea"/>
                <a:cs typeface="+mn-cs"/>
              </a:rPr>
              <a:t>Letizia Fioravanti</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pPr algn="ctr"/>
            <a:r>
              <a:rPr lang="it-IT" dirty="0">
                <a:solidFill>
                  <a:srgbClr val="FF0000"/>
                </a:solidFill>
              </a:rPr>
              <a:t>VELOCITA’</a:t>
            </a:r>
          </a:p>
        </p:txBody>
      </p:sp>
      <p:sp>
        <p:nvSpPr>
          <p:cNvPr id="2" name="Segnaposto contenuto 1"/>
          <p:cNvSpPr>
            <a:spLocks noGrp="1"/>
          </p:cNvSpPr>
          <p:nvPr>
            <p:ph idx="1"/>
          </p:nvPr>
        </p:nvSpPr>
        <p:spPr>
          <a:xfrm>
            <a:off x="609599" y="1412777"/>
            <a:ext cx="6347714" cy="4248472"/>
          </a:xfrm>
        </p:spPr>
        <p:txBody>
          <a:bodyPr>
            <a:normAutofit fontScale="92500" lnSpcReduction="10000"/>
          </a:bodyPr>
          <a:lstStyle/>
          <a:p>
            <a:pPr marL="109728" indent="0">
              <a:lnSpc>
                <a:spcPct val="150000"/>
              </a:lnSpc>
              <a:buNone/>
            </a:pPr>
            <a:r>
              <a:rPr lang="it-IT" b="1" dirty="0"/>
              <a:t>E’ la capacità di compiere azioni motorie nel minor  tempo possibile</a:t>
            </a:r>
            <a:r>
              <a:rPr lang="it-IT" dirty="0"/>
              <a:t>.</a:t>
            </a:r>
            <a:r>
              <a:rPr lang="it-IT" b="1" dirty="0"/>
              <a:t> </a:t>
            </a:r>
            <a:endParaRPr lang="it-IT" dirty="0"/>
          </a:p>
          <a:p>
            <a:pPr>
              <a:lnSpc>
                <a:spcPct val="150000"/>
              </a:lnSpc>
            </a:pPr>
            <a:r>
              <a:rPr lang="it-IT" dirty="0"/>
              <a:t>La velocità è la meno allenabile tra le capacità condizionali, il suo incremento, attraverso l’allenamento, non supera il 20%. </a:t>
            </a:r>
          </a:p>
          <a:p>
            <a:pPr>
              <a:lnSpc>
                <a:spcPct val="150000"/>
              </a:lnSpc>
            </a:pPr>
            <a:r>
              <a:rPr lang="it-IT" dirty="0"/>
              <a:t>E’ determinata geneticamente in quanto dipende dalla </a:t>
            </a:r>
            <a:r>
              <a:rPr lang="it-IT" u="sng" dirty="0"/>
              <a:t>percentuale di fibre muscolari a contrazione rapida (FT) o bianche</a:t>
            </a:r>
            <a:r>
              <a:rPr lang="it-IT" dirty="0"/>
              <a:t>, </a:t>
            </a:r>
          </a:p>
          <a:p>
            <a:pPr>
              <a:lnSpc>
                <a:spcPct val="150000"/>
              </a:lnSpc>
            </a:pPr>
            <a:r>
              <a:rPr lang="it-IT" dirty="0"/>
              <a:t>se le FT possono trasformarsi in ST (fibre lente), non è possibile il contrario</a:t>
            </a:r>
          </a:p>
        </p:txBody>
      </p:sp>
      <p:sp>
        <p:nvSpPr>
          <p:cNvPr id="3" name="Segnaposto numero diapositiva 2"/>
          <p:cNvSpPr>
            <a:spLocks noGrp="1"/>
          </p:cNvSpPr>
          <p:nvPr>
            <p:ph type="sldNum" sz="quarter" idx="12"/>
          </p:nvPr>
        </p:nvSpPr>
        <p:spPr/>
        <p:txBody>
          <a:bodyPr/>
          <a:lstStyle/>
          <a:p>
            <a:fld id="{B9B2617A-FCB4-443B-8552-DD3D7CDBFDAD}" type="slidenum">
              <a:rPr lang="it-IT" smtClean="0"/>
              <a:pPr/>
              <a:t>97</a:t>
            </a:fld>
            <a:endParaRPr lang="it-IT"/>
          </a:p>
        </p:txBody>
      </p:sp>
      <p:sp>
        <p:nvSpPr>
          <p:cNvPr id="5" name="CasellaDiTesto 4">
            <a:extLst>
              <a:ext uri="{FF2B5EF4-FFF2-40B4-BE49-F238E27FC236}">
                <a16:creationId xmlns:a16="http://schemas.microsoft.com/office/drawing/2014/main" id="{E0E958E3-7906-0092-91AA-696882CA76E3}"/>
              </a:ext>
            </a:extLst>
          </p:cNvPr>
          <p:cNvSpPr txBox="1"/>
          <p:nvPr/>
        </p:nvSpPr>
        <p:spPr>
          <a:xfrm>
            <a:off x="4644008" y="6351711"/>
            <a:ext cx="2515672"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a:ln>
                  <a:noFill/>
                </a:ln>
                <a:solidFill>
                  <a:srgbClr val="002060"/>
                </a:solidFill>
                <a:effectLst/>
                <a:uLnTx/>
                <a:uFillTx/>
                <a:latin typeface="Edwardian Script ITC" panose="030303020407070D0804" pitchFamily="66" charset="0"/>
                <a:ea typeface="+mn-ea"/>
                <a:cs typeface="+mn-cs"/>
              </a:rPr>
              <a:t>Letizia Fioravanti</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323529" y="609600"/>
            <a:ext cx="6633784" cy="803176"/>
          </a:xfrm>
        </p:spPr>
        <p:txBody>
          <a:bodyPr/>
          <a:lstStyle/>
          <a:p>
            <a:pPr algn="ctr"/>
            <a:r>
              <a:rPr lang="it-IT" dirty="0">
                <a:solidFill>
                  <a:srgbClr val="FF0000"/>
                </a:solidFill>
              </a:rPr>
              <a:t>La velocità dipende da</a:t>
            </a:r>
          </a:p>
        </p:txBody>
      </p:sp>
      <p:sp>
        <p:nvSpPr>
          <p:cNvPr id="2" name="Segnaposto contenuto 1"/>
          <p:cNvSpPr>
            <a:spLocks noGrp="1"/>
          </p:cNvSpPr>
          <p:nvPr>
            <p:ph idx="1"/>
          </p:nvPr>
        </p:nvSpPr>
        <p:spPr>
          <a:xfrm>
            <a:off x="323528" y="1412776"/>
            <a:ext cx="6912768" cy="4525963"/>
          </a:xfrm>
        </p:spPr>
        <p:txBody>
          <a:bodyPr>
            <a:normAutofit fontScale="85000" lnSpcReduction="10000"/>
          </a:bodyPr>
          <a:lstStyle/>
          <a:p>
            <a:pPr lvl="0">
              <a:lnSpc>
                <a:spcPct val="150000"/>
              </a:lnSpc>
            </a:pPr>
            <a:r>
              <a:rPr lang="it-IT" sz="3200" dirty="0"/>
              <a:t>Frequenza stimoli nervosi inviati ai muscoli</a:t>
            </a:r>
          </a:p>
          <a:p>
            <a:pPr lvl="0">
              <a:lnSpc>
                <a:spcPct val="150000"/>
              </a:lnSpc>
            </a:pPr>
            <a:r>
              <a:rPr lang="it-IT" sz="3200" dirty="0"/>
              <a:t>Dalla coordinazione</a:t>
            </a:r>
          </a:p>
          <a:p>
            <a:pPr lvl="0">
              <a:lnSpc>
                <a:spcPct val="150000"/>
              </a:lnSpc>
            </a:pPr>
            <a:r>
              <a:rPr lang="it-IT" sz="3200" dirty="0"/>
              <a:t>Dall’automazione del gesto motorio</a:t>
            </a:r>
          </a:p>
          <a:p>
            <a:pPr>
              <a:lnSpc>
                <a:spcPct val="150000"/>
              </a:lnSpc>
            </a:pPr>
            <a:r>
              <a:rPr lang="it-IT" sz="3200" dirty="0"/>
              <a:t>Dal grado di contrazione/decontrazione dei muscoli agonisti/antagonisti</a:t>
            </a:r>
          </a:p>
        </p:txBody>
      </p:sp>
      <p:sp>
        <p:nvSpPr>
          <p:cNvPr id="3" name="Segnaposto numero diapositiva 2"/>
          <p:cNvSpPr>
            <a:spLocks noGrp="1"/>
          </p:cNvSpPr>
          <p:nvPr>
            <p:ph type="sldNum" sz="quarter" idx="12"/>
          </p:nvPr>
        </p:nvSpPr>
        <p:spPr/>
        <p:txBody>
          <a:bodyPr/>
          <a:lstStyle/>
          <a:p>
            <a:fld id="{B9B2617A-FCB4-443B-8552-DD3D7CDBFDAD}" type="slidenum">
              <a:rPr lang="it-IT" smtClean="0"/>
              <a:pPr/>
              <a:t>98</a:t>
            </a:fld>
            <a:endParaRPr lang="it-IT"/>
          </a:p>
        </p:txBody>
      </p:sp>
      <p:sp>
        <p:nvSpPr>
          <p:cNvPr id="5" name="CasellaDiTesto 4">
            <a:extLst>
              <a:ext uri="{FF2B5EF4-FFF2-40B4-BE49-F238E27FC236}">
                <a16:creationId xmlns:a16="http://schemas.microsoft.com/office/drawing/2014/main" id="{DD550B19-FBBF-B319-5169-D1DFF7322D2F}"/>
              </a:ext>
            </a:extLst>
          </p:cNvPr>
          <p:cNvSpPr txBox="1"/>
          <p:nvPr/>
        </p:nvSpPr>
        <p:spPr>
          <a:xfrm>
            <a:off x="4644008" y="6351711"/>
            <a:ext cx="2515672"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a:ln>
                  <a:noFill/>
                </a:ln>
                <a:solidFill>
                  <a:srgbClr val="002060"/>
                </a:solidFill>
                <a:effectLst/>
                <a:uLnTx/>
                <a:uFillTx/>
                <a:latin typeface="Edwardian Script ITC" panose="030303020407070D0804" pitchFamily="66" charset="0"/>
                <a:ea typeface="+mn-ea"/>
                <a:cs typeface="+mn-cs"/>
              </a:rPr>
              <a:t>Letizia Fioravanti</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pPr algn="ctr"/>
            <a:r>
              <a:rPr lang="it-IT" dirty="0">
                <a:solidFill>
                  <a:srgbClr val="FF0000"/>
                </a:solidFill>
              </a:rPr>
              <a:t>RAPIDITA’ – VELOCITA’</a:t>
            </a:r>
          </a:p>
        </p:txBody>
      </p:sp>
      <p:sp>
        <p:nvSpPr>
          <p:cNvPr id="2" name="Segnaposto contenuto 1"/>
          <p:cNvSpPr>
            <a:spLocks noGrp="1"/>
          </p:cNvSpPr>
          <p:nvPr>
            <p:ph idx="1"/>
          </p:nvPr>
        </p:nvSpPr>
        <p:spPr/>
        <p:txBody>
          <a:bodyPr/>
          <a:lstStyle/>
          <a:p>
            <a:pPr>
              <a:lnSpc>
                <a:spcPct val="150000"/>
              </a:lnSpc>
            </a:pPr>
            <a:r>
              <a:rPr lang="it-IT" b="1" dirty="0"/>
              <a:t>RAPIDITA</a:t>
            </a:r>
            <a:r>
              <a:rPr lang="it-IT" dirty="0"/>
              <a:t>’ indica la capacità di muovere nel più breve tempo possibile una parte del corpo.  </a:t>
            </a:r>
          </a:p>
          <a:p>
            <a:pPr>
              <a:lnSpc>
                <a:spcPct val="150000"/>
              </a:lnSpc>
            </a:pPr>
            <a:r>
              <a:rPr lang="it-IT" b="1" dirty="0"/>
              <a:t>VELOCITA</a:t>
            </a:r>
            <a:r>
              <a:rPr lang="it-IT" dirty="0"/>
              <a:t>’ indica lo spostamento dell’intero corpo</a:t>
            </a:r>
          </a:p>
        </p:txBody>
      </p:sp>
      <p:sp>
        <p:nvSpPr>
          <p:cNvPr id="3" name="Segnaposto numero diapositiva 2"/>
          <p:cNvSpPr>
            <a:spLocks noGrp="1"/>
          </p:cNvSpPr>
          <p:nvPr>
            <p:ph type="sldNum" sz="quarter" idx="12"/>
          </p:nvPr>
        </p:nvSpPr>
        <p:spPr/>
        <p:txBody>
          <a:bodyPr/>
          <a:lstStyle/>
          <a:p>
            <a:fld id="{B9B2617A-FCB4-443B-8552-DD3D7CDBFDAD}" type="slidenum">
              <a:rPr lang="it-IT" smtClean="0"/>
              <a:pPr/>
              <a:t>99</a:t>
            </a:fld>
            <a:endParaRPr lang="it-IT"/>
          </a:p>
        </p:txBody>
      </p:sp>
      <p:sp>
        <p:nvSpPr>
          <p:cNvPr id="5" name="CasellaDiTesto 4">
            <a:extLst>
              <a:ext uri="{FF2B5EF4-FFF2-40B4-BE49-F238E27FC236}">
                <a16:creationId xmlns:a16="http://schemas.microsoft.com/office/drawing/2014/main" id="{031E41D1-8FF2-682A-79CE-BABCAA657D1D}"/>
              </a:ext>
            </a:extLst>
          </p:cNvPr>
          <p:cNvSpPr txBox="1"/>
          <p:nvPr/>
        </p:nvSpPr>
        <p:spPr>
          <a:xfrm>
            <a:off x="4644008" y="6351711"/>
            <a:ext cx="2515672"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0" normalizeH="0" baseline="0" noProof="0" dirty="0">
                <a:ln>
                  <a:noFill/>
                </a:ln>
                <a:solidFill>
                  <a:srgbClr val="002060"/>
                </a:solidFill>
                <a:effectLst/>
                <a:uLnTx/>
                <a:uFillTx/>
                <a:latin typeface="Edwardian Script ITC" panose="030303020407070D0804" pitchFamily="66" charset="0"/>
                <a:ea typeface="+mn-ea"/>
                <a:cs typeface="+mn-cs"/>
              </a:rPr>
              <a:t>Letizia Fioravanti</a:t>
            </a:r>
          </a:p>
        </p:txBody>
      </p:sp>
    </p:spTree>
  </p:cSld>
  <p:clrMapOvr>
    <a:masterClrMapping/>
  </p:clrMapOvr>
</p:sld>
</file>

<file path=ppt/theme/theme1.xml><?xml version="1.0" encoding="utf-8"?>
<a:theme xmlns:a="http://schemas.openxmlformats.org/drawingml/2006/main" name="Sfaccettatura">
  <a:themeElements>
    <a:clrScheme name="Elica">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faccettatur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faccettatur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6418</TotalTime>
  <Words>7114</Words>
  <Application>Microsoft Office PowerPoint</Application>
  <PresentationFormat>Presentazione su schermo (4:3)</PresentationFormat>
  <Paragraphs>867</Paragraphs>
  <Slides>132</Slides>
  <Notes>11</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132</vt:i4>
      </vt:variant>
    </vt:vector>
  </HeadingPairs>
  <TitlesOfParts>
    <vt:vector size="140" baseType="lpstr">
      <vt:lpstr>Arial</vt:lpstr>
      <vt:lpstr>Calibri</vt:lpstr>
      <vt:lpstr>Edwardian Script ITC</vt:lpstr>
      <vt:lpstr>Kunstler Script</vt:lpstr>
      <vt:lpstr>Palace Script MT</vt:lpstr>
      <vt:lpstr>Trebuchet MS</vt:lpstr>
      <vt:lpstr>Wingdings 3</vt:lpstr>
      <vt:lpstr>Sfaccettatura</vt:lpstr>
      <vt:lpstr>Presentazione standard di PowerPoint</vt:lpstr>
      <vt:lpstr>Presentazione standard di PowerPoint</vt:lpstr>
      <vt:lpstr>Le capacità motorie</vt:lpstr>
      <vt:lpstr>Le capacità motorie</vt:lpstr>
      <vt:lpstr>Capacità psichiche</vt:lpstr>
      <vt:lpstr>Le capacità motorie condizionali o fisiche</vt:lpstr>
      <vt:lpstr>Capacità condizionali</vt:lpstr>
      <vt:lpstr>Capacità coordinative</vt:lpstr>
      <vt:lpstr>Mobilità articolare</vt:lpstr>
      <vt:lpstr>Presentazione standard di PowerPoint</vt:lpstr>
      <vt:lpstr>Le capacità motorie</vt:lpstr>
      <vt:lpstr>Costruire dall’inizio</vt:lpstr>
      <vt:lpstr>FORZA</vt:lpstr>
      <vt:lpstr>VELOCITA’</vt:lpstr>
      <vt:lpstr>RESISTENZA</vt:lpstr>
      <vt:lpstr>Presentazione standard di PowerPoint</vt:lpstr>
      <vt:lpstr>ATTIVITA AEROBICA</vt:lpstr>
      <vt:lpstr>ATTIVITA’ ANAEROBICA</vt:lpstr>
      <vt:lpstr>COME CLASSIFICHIAMO GLI SPORT DI COMBATTIMENTO</vt:lpstr>
      <vt:lpstr>1. Sport di forza e/o velocità</vt:lpstr>
      <vt:lpstr>2. Sport di resistenza</vt:lpstr>
      <vt:lpstr>3. Sport di significato qualitativo</vt:lpstr>
      <vt:lpstr>4. Sport di situazione</vt:lpstr>
      <vt:lpstr>Presentazione standard di PowerPoint</vt:lpstr>
      <vt:lpstr>Closed skill</vt:lpstr>
      <vt:lpstr>Open skill</vt:lpstr>
      <vt:lpstr>Open skill</vt:lpstr>
      <vt:lpstr>Presentazione standard di PowerPoint</vt:lpstr>
      <vt:lpstr>L’obiettivo dell’allenamento nel combattimento</vt:lpstr>
      <vt:lpstr>LA FORZA</vt:lpstr>
      <vt:lpstr>Fattori strutturali</vt:lpstr>
      <vt:lpstr>I fattori nervosi</vt:lpstr>
      <vt:lpstr>La forza sviluppata da un muscolo dipende: </vt:lpstr>
      <vt:lpstr>Modalità di produzione di tensione muscolare</vt:lpstr>
      <vt:lpstr>Presentazione standard di PowerPoint</vt:lpstr>
      <vt:lpstr>LA CONTRAZIONE MUSCOLARE</vt:lpstr>
      <vt:lpstr>Tipi di forza</vt:lpstr>
      <vt:lpstr>Presentazione standard di PowerPoint</vt:lpstr>
      <vt:lpstr>Metodiche di allenamento per lo sviluppo della forza</vt:lpstr>
      <vt:lpstr>Variabili</vt:lpstr>
      <vt:lpstr>Presentazione standard di PowerPoint</vt:lpstr>
      <vt:lpstr>Metodo degli sforzi massimali</vt:lpstr>
      <vt:lpstr>Obiettivo allenamenti di forza</vt:lpstr>
      <vt:lpstr>Il carico allenante</vt:lpstr>
      <vt:lpstr>Il carico allenante</vt:lpstr>
      <vt:lpstr>L’ ALLENAMENTO DELLA F MAX</vt:lpstr>
      <vt:lpstr>Requisiti di base per affrontare il lavoro sulla f max</vt:lpstr>
      <vt:lpstr>MEZZI E METODI</vt:lpstr>
      <vt:lpstr>F max</vt:lpstr>
      <vt:lpstr>RITMO RESPIRATORIO</vt:lpstr>
      <vt:lpstr>L’ALLENAMENTO DELLA FORZA RAPIDA</vt:lpstr>
      <vt:lpstr>MEZZI E METODI</vt:lpstr>
      <vt:lpstr>RESISTENZA ALLA FORZA</vt:lpstr>
      <vt:lpstr>MEZZI E METODI</vt:lpstr>
      <vt:lpstr>Esercizi con i pesi</vt:lpstr>
      <vt:lpstr>Presentazione standard di PowerPoint</vt:lpstr>
      <vt:lpstr>Esercizi a carico naturale</vt:lpstr>
      <vt:lpstr>ESERCIZI PLIOMETRICI</vt:lpstr>
      <vt:lpstr>Ciclo allungamento-accorciamento</vt:lpstr>
      <vt:lpstr>Presentazione standard di PowerPoint</vt:lpstr>
      <vt:lpstr>Presentazione standard di PowerPoint</vt:lpstr>
      <vt:lpstr>Presentazione standard di PowerPoint</vt:lpstr>
      <vt:lpstr>Presentazione standard di PowerPoint</vt:lpstr>
      <vt:lpstr>BULGARO MISTO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ETA' E SVILUPPO DELLA FORZA</vt:lpstr>
      <vt:lpstr>COSA EVITARE</vt:lpstr>
      <vt:lpstr>6/10 anni</vt:lpstr>
      <vt:lpstr>10/12 anni</vt:lpstr>
      <vt:lpstr>RESISTENZA</vt:lpstr>
      <vt:lpstr>Resistenza e prestazione</vt:lpstr>
      <vt:lpstr>TIPI DI RESISTENZA</vt:lpstr>
      <vt:lpstr>ADATTAMENTI AGLI ALLENAMENTI DI RESISTENZA</vt:lpstr>
      <vt:lpstr>Allenamento Resistenza  Corse Continue</vt:lpstr>
      <vt:lpstr>Prove ripetute</vt:lpstr>
      <vt:lpstr>Resistenza generale e speciale</vt:lpstr>
      <vt:lpstr>Calcolo della frequenza cardiaca massima</vt:lpstr>
      <vt:lpstr>Presentazione standard di PowerPoint</vt:lpstr>
      <vt:lpstr>Calcolo della frequenza cardiaca in relazione all’allenamento</vt:lpstr>
      <vt:lpstr>CARATTERISTICHE DELLE ESERCITAZIONI DI FORZA NELLE ATTIVITÀ DI RESISTENZA</vt:lpstr>
      <vt:lpstr>Resistenza e sport di combattimento</vt:lpstr>
      <vt:lpstr>Resistenza alla rapidità/potenza</vt:lpstr>
      <vt:lpstr>METODI</vt:lpstr>
      <vt:lpstr>Il Circuit training </vt:lpstr>
      <vt:lpstr>Costruzione di un circuito</vt:lpstr>
      <vt:lpstr>Allenamento aerobico-anaerobico alternato</vt:lpstr>
      <vt:lpstr>Presentazione standard di PowerPoint</vt:lpstr>
      <vt:lpstr>Considerazioni sul C T</vt:lpstr>
      <vt:lpstr>Resistenza in ambito aerobico bambini ed adolescenti</vt:lpstr>
      <vt:lpstr>Addestramento della resistenza con i bambini</vt:lpstr>
      <vt:lpstr>Periodo puberale</vt:lpstr>
      <vt:lpstr>VELOCITA’</vt:lpstr>
      <vt:lpstr>La velocità dipende da</vt:lpstr>
      <vt:lpstr>RAPIDITA’ – VELOCITA’</vt:lpstr>
      <vt:lpstr>Possiamo dividere la velocità in</vt:lpstr>
      <vt:lpstr>Capacità di reazione</vt:lpstr>
      <vt:lpstr>Componenti della velocità</vt:lpstr>
      <vt:lpstr>La conoscenza tecnica migliora la velocità</vt:lpstr>
      <vt:lpstr>SPORT DI COMBATTIMENTO </vt:lpstr>
      <vt:lpstr>Modalità di allenamento della velocità</vt:lpstr>
      <vt:lpstr>Modalità dirette</vt:lpstr>
      <vt:lpstr>Presentazione standard di PowerPoint</vt:lpstr>
      <vt:lpstr>Tappe di sviluppo e contenuti dell’allenamento della velocità e della rapidità</vt:lpstr>
      <vt:lpstr>I° tappa o della formazione</vt:lpstr>
      <vt:lpstr>II° tappa o dello sviluppo</vt:lpstr>
      <vt:lpstr>III° tappa o della sintesi</vt:lpstr>
      <vt:lpstr>Allenamento alla velocità 5/6 anni</vt:lpstr>
      <vt:lpstr>L’allenamento infantile e degli adolescenti dovrebbe porre al centro lo sviluppo della velocità</vt:lpstr>
      <vt:lpstr>Fasi sensibili per lo sviluppo della velocità</vt:lpstr>
      <vt:lpstr>La mobilità articolare</vt:lpstr>
      <vt:lpstr>Effetti positivi di una buona mobilità articolare</vt:lpstr>
      <vt:lpstr>Presentazione standard di PowerPoint</vt:lpstr>
      <vt:lpstr>Strategie per rendere favorevole l’esperienza di apprendimento</vt:lpstr>
      <vt:lpstr>Inizio e prosecuzione programma di allenamento</vt:lpstr>
      <vt:lpstr>Gli schemi motori di base </vt:lpstr>
      <vt:lpstr>L’allenamento infantile e giovanile non è l’allenamento degli adulti in scala ridotta </vt:lpstr>
      <vt:lpstr>Il gioco</vt:lpstr>
      <vt:lpstr>Obiettivi dell’allenamento infantile</vt:lpstr>
      <vt:lpstr>Metodi e mezzi</vt:lpstr>
      <vt:lpstr>Presentazione standard di PowerPoint</vt:lpstr>
      <vt:lpstr>6/10 anni</vt:lpstr>
      <vt:lpstr>11/13 anni</vt:lpstr>
      <vt:lpstr>11/13 anni</vt:lpstr>
      <vt:lpstr>14/16 ANNI  scelta della disciplina sportiva</vt:lpstr>
      <vt:lpstr>LA TECNICA NELLE FASCE DI ETA’</vt:lpstr>
      <vt:lpstr>SIGNIFICATO DI DIVERTIMENTO CAMBIAMENTI CON L’ETA’</vt:lpstr>
      <vt:lpstr>ALLENAMENTO RIVOLTO AGLI ANZIANI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Allenamento</dc:title>
  <dc:creator>letizia Fioravanti</dc:creator>
  <cp:lastModifiedBy>leonardo</cp:lastModifiedBy>
  <cp:revision>434</cp:revision>
  <cp:lastPrinted>2023-09-05T17:56:58Z</cp:lastPrinted>
  <dcterms:created xsi:type="dcterms:W3CDTF">2014-05-23T09:30:57Z</dcterms:created>
  <dcterms:modified xsi:type="dcterms:W3CDTF">2024-05-10T19:27:58Z</dcterms:modified>
</cp:coreProperties>
</file>