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4.jpg" ContentType="image/jpeg"/>
  <Override PartName="/ppt/media/image28.jpg" ContentType="image/jpeg"/>
  <Override PartName="/ppt/media/image4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6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5" r:id="rId27"/>
    <p:sldId id="280" r:id="rId28"/>
    <p:sldId id="281" r:id="rId29"/>
    <p:sldId id="282" r:id="rId30"/>
    <p:sldId id="283" r:id="rId31"/>
    <p:sldId id="284" r:id="rId32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24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16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56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846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972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626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38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649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8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268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33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19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11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83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4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52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85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2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pc="-50"/>
              <a:t>COMMISSIONE</a:t>
            </a:r>
            <a:r>
              <a:rPr lang="it-IT" spc="-100"/>
              <a:t> </a:t>
            </a:r>
            <a:r>
              <a:rPr lang="it-IT" spc="-60"/>
              <a:t>NAZIONALE</a:t>
            </a:r>
            <a:r>
              <a:rPr lang="it-IT" spc="-145"/>
              <a:t> </a:t>
            </a:r>
            <a:r>
              <a:rPr lang="it-IT" spc="-105"/>
              <a:t>UFFICIALI </a:t>
            </a:r>
            <a:r>
              <a:rPr lang="it-IT" spc="-140"/>
              <a:t>DI</a:t>
            </a:r>
            <a:r>
              <a:rPr lang="it-IT" spc="-85"/>
              <a:t> </a:t>
            </a:r>
            <a:r>
              <a:rPr lang="it-IT" spc="30"/>
              <a:t>GARA</a:t>
            </a:r>
            <a:endParaRPr lang="it-IT" spc="3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it-IT" smtClean="0"/>
              <a:t>‹#›</a:t>
            </a:fld>
            <a:endParaRPr lang="it-IT"/>
          </a:p>
        </p:txBody>
      </p:sp>
      <p:sp>
        <p:nvSpPr>
          <p:cNvPr id="7" name="MSIPCMContentMarking" descr="{&quot;HashCode&quot;:-1421341466,&quot;Placement&quot;:&quot;Footer&quot;,&quot;Top&quot;:521.96,&quot;Left&quot;:396.590637,&quot;SlideWidth&quot;:960,&quot;SlideHeight&quot;:540}">
            <a:extLst>
              <a:ext uri="{FF2B5EF4-FFF2-40B4-BE49-F238E27FC236}">
                <a16:creationId xmlns:a16="http://schemas.microsoft.com/office/drawing/2014/main" id="{E5607EDC-A310-4CA5-A123-F5BC145B646C}"/>
              </a:ext>
            </a:extLst>
          </p:cNvPr>
          <p:cNvSpPr txBox="1"/>
          <p:nvPr userDrawn="1"/>
        </p:nvSpPr>
        <p:spPr>
          <a:xfrm>
            <a:off x="5036701" y="6628892"/>
            <a:ext cx="2118597" cy="22910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800">
                <a:solidFill>
                  <a:srgbClr val="4472C4"/>
                </a:solidFill>
                <a:latin typeface="TIM Sans" panose="02020503040602060503" pitchFamily="18" charset="0"/>
              </a:rPr>
              <a:t>TIM - Uso Interno - Tutti i diritti riservati.</a:t>
            </a:r>
          </a:p>
        </p:txBody>
      </p:sp>
    </p:spTree>
    <p:extLst>
      <p:ext uri="{BB962C8B-B14F-4D97-AF65-F5344CB8AC3E}">
        <p14:creationId xmlns:p14="http://schemas.microsoft.com/office/powerpoint/2010/main" val="412112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f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5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6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6.wdp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822" y="1358810"/>
            <a:ext cx="6894577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4800" spc="-740" dirty="0">
                <a:solidFill>
                  <a:srgbClr val="002060"/>
                </a:solidFill>
              </a:rPr>
              <a:t>LOTTA GRECO-ROMANA</a:t>
            </a:r>
            <a:br>
              <a:rPr lang="it-IT" sz="4800" spc="-740" dirty="0">
                <a:solidFill>
                  <a:srgbClr val="002060"/>
                </a:solidFill>
              </a:rPr>
            </a:br>
            <a:r>
              <a:rPr sz="4800" spc="-740" dirty="0">
                <a:solidFill>
                  <a:srgbClr val="002060"/>
                </a:solidFill>
              </a:rPr>
              <a:t>LOTTA</a:t>
            </a:r>
            <a:r>
              <a:rPr sz="4800" spc="-330" dirty="0">
                <a:solidFill>
                  <a:srgbClr val="002060"/>
                </a:solidFill>
              </a:rPr>
              <a:t> </a:t>
            </a:r>
            <a:r>
              <a:rPr lang="it-IT" sz="4800" spc="-565" dirty="0">
                <a:solidFill>
                  <a:srgbClr val="002060"/>
                </a:solidFill>
              </a:rPr>
              <a:t>LIBERA</a:t>
            </a:r>
            <a:br>
              <a:rPr lang="it-IT" sz="4800" spc="-565" dirty="0">
                <a:solidFill>
                  <a:srgbClr val="002060"/>
                </a:solidFill>
              </a:rPr>
            </a:br>
            <a:r>
              <a:rPr lang="it-IT" sz="4800" spc="-565" dirty="0">
                <a:solidFill>
                  <a:srgbClr val="002060"/>
                </a:solidFill>
              </a:rPr>
              <a:t>LOTTA FEMMINILE</a:t>
            </a:r>
            <a:br>
              <a:rPr lang="it-IT" sz="4800" spc="-565" dirty="0">
                <a:solidFill>
                  <a:srgbClr val="C7F0FA"/>
                </a:solidFill>
              </a:rPr>
            </a:br>
            <a:endParaRPr sz="48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96823" y="473963"/>
            <a:ext cx="2647315" cy="833755"/>
            <a:chOff x="496823" y="473963"/>
            <a:chExt cx="2647315" cy="8337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823" y="473963"/>
              <a:ext cx="2647188" cy="8336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735" y="499783"/>
              <a:ext cx="2539238" cy="72703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04800" y="6124134"/>
            <a:ext cx="4041775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839"/>
              </a:lnSpc>
              <a:spcBef>
                <a:spcPts val="875"/>
              </a:spcBef>
            </a:pPr>
            <a:r>
              <a:rPr lang="it-IT" sz="1700" b="1" i="1" spc="95" dirty="0">
                <a:solidFill>
                  <a:srgbClr val="042248"/>
                </a:solidFill>
                <a:latin typeface="Verdana"/>
                <a:cs typeface="Verdana"/>
              </a:rPr>
              <a:t>SETTORE LOTTA</a:t>
            </a:r>
          </a:p>
          <a:p>
            <a:pPr marL="12700" marR="5080">
              <a:lnSpc>
                <a:spcPts val="1839"/>
              </a:lnSpc>
              <a:spcBef>
                <a:spcPts val="875"/>
              </a:spcBef>
            </a:pPr>
            <a:r>
              <a:rPr lang="it-IT" sz="1700" b="1" i="1" spc="95" dirty="0">
                <a:solidFill>
                  <a:srgbClr val="042248"/>
                </a:solidFill>
                <a:latin typeface="Verdana"/>
                <a:cs typeface="Verdana"/>
              </a:rPr>
              <a:t>2022</a:t>
            </a:r>
            <a:endParaRPr sz="1700" dirty="0">
              <a:latin typeface="Verdana"/>
              <a:cs typeface="Verdana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6480"/>
            <a:ext cx="6985866" cy="4191520"/>
          </a:xfrm>
          <a:prstGeom prst="rect">
            <a:avLst/>
          </a:prstGeom>
        </p:spPr>
      </p:pic>
      <p:sp>
        <p:nvSpPr>
          <p:cNvPr id="18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9786" y="581935"/>
            <a:ext cx="5761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80" dirty="0">
                <a:solidFill>
                  <a:schemeClr val="accent2"/>
                </a:solidFill>
              </a:rPr>
              <a:t>ABBIGLIAMENTO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360" dirty="0">
                <a:solidFill>
                  <a:schemeClr val="accent2"/>
                </a:solidFill>
              </a:rPr>
              <a:t>TECNICO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2373" y="1392980"/>
            <a:ext cx="7486650" cy="3510576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455"/>
              </a:spcBef>
            </a:pPr>
            <a:r>
              <a:rPr sz="2800" b="1" i="1" u="heavy" spc="-33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Li</a:t>
            </a:r>
            <a:r>
              <a:rPr sz="2800" b="1" i="1" u="heavy" spc="-484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n</a:t>
            </a:r>
            <a:r>
              <a:rPr sz="2800" b="1" i="1" u="heavy" spc="-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</a:t>
            </a:r>
            <a:r>
              <a:rPr sz="2800" b="1" i="1" u="heavy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r>
              <a:rPr sz="2800" b="1" i="1" u="heavy" spc="-17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204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gui</a:t>
            </a:r>
            <a:r>
              <a:rPr sz="2800" b="1" i="1" u="heavy" spc="-23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d</a:t>
            </a:r>
            <a:r>
              <a:rPr sz="2800" b="1" i="1" u="heavy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endParaRPr sz="2800" dirty="0">
              <a:latin typeface="Verdana"/>
              <a:cs typeface="Verdana"/>
            </a:endParaRPr>
          </a:p>
          <a:p>
            <a:pPr marL="12700" marR="6985" algn="just">
              <a:lnSpc>
                <a:spcPct val="100000"/>
              </a:lnSpc>
              <a:spcBef>
                <a:spcPts val="1170"/>
              </a:spcBef>
            </a:pPr>
            <a:r>
              <a:rPr sz="2400" spc="-85" dirty="0">
                <a:solidFill>
                  <a:srgbClr val="0E486E"/>
                </a:solidFill>
                <a:latin typeface="Tahoma"/>
                <a:cs typeface="Tahoma"/>
              </a:rPr>
              <a:t>La </a:t>
            </a:r>
            <a:r>
              <a:rPr sz="2400" spc="-290" dirty="0">
                <a:solidFill>
                  <a:srgbClr val="0E486E"/>
                </a:solidFill>
                <a:latin typeface="Tahoma"/>
                <a:cs typeface="Tahoma"/>
              </a:rPr>
              <a:t>UWW</a:t>
            </a:r>
            <a:r>
              <a:rPr sz="2400" spc="-28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solidFill>
                  <a:srgbClr val="0E486E"/>
                </a:solidFill>
                <a:latin typeface="Tahoma"/>
                <a:cs typeface="Tahoma"/>
              </a:rPr>
              <a:t>durante 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le 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operazioni </a:t>
            </a:r>
            <a:r>
              <a:rPr sz="2400" spc="5" dirty="0">
                <a:solidFill>
                  <a:srgbClr val="0E486E"/>
                </a:solidFill>
                <a:latin typeface="Tahoma"/>
                <a:cs typeface="Tahoma"/>
              </a:rPr>
              <a:t>del </a:t>
            </a:r>
            <a:r>
              <a:rPr sz="2400" spc="10" dirty="0">
                <a:solidFill>
                  <a:srgbClr val="0E486E"/>
                </a:solidFill>
                <a:latin typeface="Tahoma"/>
                <a:cs typeface="Tahoma"/>
              </a:rPr>
              <a:t>peso </a:t>
            </a:r>
            <a:r>
              <a:rPr sz="2400" spc="-65" dirty="0">
                <a:solidFill>
                  <a:srgbClr val="0E486E"/>
                </a:solidFill>
                <a:latin typeface="Tahoma"/>
                <a:cs typeface="Tahoma"/>
              </a:rPr>
              <a:t>ufficiale 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eseguirà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00" dirty="0">
                <a:solidFill>
                  <a:srgbClr val="0E486E"/>
                </a:solidFill>
                <a:latin typeface="Tahoma"/>
                <a:cs typeface="Tahoma"/>
              </a:rPr>
              <a:t>un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controllo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70" dirty="0">
                <a:solidFill>
                  <a:srgbClr val="0E486E"/>
                </a:solidFill>
                <a:latin typeface="Verdana"/>
                <a:cs typeface="Verdana"/>
              </a:rPr>
              <a:t>dell’abbigliamento</a:t>
            </a:r>
            <a:r>
              <a:rPr sz="2400" spc="-12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0E486E"/>
                </a:solidFill>
                <a:latin typeface="Tahoma"/>
                <a:cs typeface="Tahoma"/>
              </a:rPr>
              <a:t>tecnico.</a:t>
            </a:r>
            <a:endParaRPr sz="2400" dirty="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1175"/>
              </a:spcBef>
            </a:pPr>
            <a:r>
              <a:rPr sz="2400" spc="-85" dirty="0">
                <a:solidFill>
                  <a:srgbClr val="0E486E"/>
                </a:solidFill>
                <a:latin typeface="Tahoma"/>
                <a:cs typeface="Tahoma"/>
              </a:rPr>
              <a:t>Se </a:t>
            </a:r>
            <a:r>
              <a:rPr sz="2400" spc="-204" dirty="0">
                <a:solidFill>
                  <a:srgbClr val="0E486E"/>
                </a:solidFill>
                <a:latin typeface="Verdana"/>
                <a:cs typeface="Verdana"/>
              </a:rPr>
              <a:t>all’esito</a:t>
            </a:r>
            <a:r>
              <a:rPr sz="2400" spc="-20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0E486E"/>
                </a:solidFill>
                <a:latin typeface="Tahoma"/>
                <a:cs typeface="Tahoma"/>
              </a:rPr>
              <a:t>del 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controllo </a:t>
            </a:r>
            <a:r>
              <a:rPr sz="2400" spc="-150" dirty="0">
                <a:solidFill>
                  <a:srgbClr val="0E486E"/>
                </a:solidFill>
                <a:latin typeface="Tahoma"/>
                <a:cs typeface="Tahoma"/>
              </a:rPr>
              <a:t>il</a:t>
            </a:r>
            <a:r>
              <a:rPr sz="2400" spc="-1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00" dirty="0">
                <a:solidFill>
                  <a:srgbClr val="0E486E"/>
                </a:solidFill>
                <a:latin typeface="Tahoma"/>
                <a:cs typeface="Tahoma"/>
              </a:rPr>
              <a:t>lottatore</a:t>
            </a:r>
            <a:r>
              <a:rPr sz="2400" spc="-9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non 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dovesse </a:t>
            </a:r>
            <a:r>
              <a:rPr sz="2400" spc="-1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essere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conforme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E486E"/>
                </a:solidFill>
                <a:latin typeface="Tahoma"/>
                <a:cs typeface="Tahoma"/>
              </a:rPr>
              <a:t>alla</a:t>
            </a:r>
            <a:r>
              <a:rPr sz="240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solidFill>
                  <a:srgbClr val="0E486E"/>
                </a:solidFill>
                <a:latin typeface="Tahoma"/>
                <a:cs typeface="Tahoma"/>
              </a:rPr>
              <a:t>normativa</a:t>
            </a:r>
            <a:r>
              <a:rPr sz="2400" spc="57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vigente,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0E486E"/>
                </a:solidFill>
                <a:latin typeface="Tahoma"/>
                <a:cs typeface="Tahoma"/>
              </a:rPr>
              <a:t>la </a:t>
            </a:r>
            <a:r>
              <a:rPr sz="2400" spc="1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Federazione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0E486E"/>
                </a:solidFill>
                <a:latin typeface="Tahoma"/>
                <a:cs typeface="Tahoma"/>
              </a:rPr>
              <a:t>Nazionale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di</a:t>
            </a:r>
            <a:r>
              <a:rPr sz="2400" spc="6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0E486E"/>
                </a:solidFill>
                <a:latin typeface="Tahoma"/>
                <a:cs typeface="Tahoma"/>
              </a:rPr>
              <a:t>appartenenza</a:t>
            </a:r>
            <a:r>
              <a:rPr sz="2400" spc="-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sarà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sanzionata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70" dirty="0">
                <a:solidFill>
                  <a:srgbClr val="0E486E"/>
                </a:solidFill>
                <a:latin typeface="Tahoma"/>
                <a:cs typeface="Tahoma"/>
              </a:rPr>
              <a:t>con</a:t>
            </a:r>
            <a:r>
              <a:rPr sz="2400" spc="7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0E486E"/>
                </a:solidFill>
                <a:latin typeface="Tahoma"/>
                <a:cs typeface="Tahoma"/>
              </a:rPr>
              <a:t>una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85" dirty="0">
                <a:solidFill>
                  <a:srgbClr val="0E486E"/>
                </a:solidFill>
                <a:latin typeface="Tahoma"/>
                <a:cs typeface="Tahoma"/>
              </a:rPr>
              <a:t>multa</a:t>
            </a:r>
            <a:r>
              <a:rPr sz="2400" spc="-8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di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C00000"/>
                </a:solidFill>
                <a:latin typeface="Tahoma"/>
                <a:cs typeface="Tahoma"/>
              </a:rPr>
              <a:t>CHF</a:t>
            </a:r>
            <a:r>
              <a:rPr sz="2400" spc="-5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spc="-190" dirty="0">
                <a:solidFill>
                  <a:srgbClr val="C00000"/>
                </a:solidFill>
                <a:latin typeface="Tahoma"/>
                <a:cs typeface="Tahoma"/>
              </a:rPr>
              <a:t>2000</a:t>
            </a:r>
            <a:r>
              <a:rPr sz="2400" spc="-18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per</a:t>
            </a:r>
            <a:r>
              <a:rPr sz="2400" spc="6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E486E"/>
                </a:solidFill>
                <a:latin typeface="Tahoma"/>
                <a:cs typeface="Tahoma"/>
              </a:rPr>
              <a:t>la </a:t>
            </a:r>
            <a:r>
              <a:rPr sz="240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prima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solidFill>
                  <a:srgbClr val="0E486E"/>
                </a:solidFill>
                <a:latin typeface="Tahoma"/>
                <a:cs typeface="Tahoma"/>
              </a:rPr>
              <a:t>volta,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C00000"/>
                </a:solidFill>
                <a:latin typeface="Tahoma"/>
                <a:cs typeface="Tahoma"/>
              </a:rPr>
              <a:t>CHF</a:t>
            </a:r>
            <a:r>
              <a:rPr sz="2400" spc="-5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spc="-190" dirty="0">
                <a:solidFill>
                  <a:srgbClr val="C00000"/>
                </a:solidFill>
                <a:latin typeface="Tahoma"/>
                <a:cs typeface="Tahoma"/>
              </a:rPr>
              <a:t>4000</a:t>
            </a:r>
            <a:r>
              <a:rPr sz="2400" spc="-18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per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E486E"/>
                </a:solidFill>
                <a:latin typeface="Tahoma"/>
                <a:cs typeface="Tahoma"/>
              </a:rPr>
              <a:t>la</a:t>
            </a:r>
            <a:r>
              <a:rPr sz="240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0E486E"/>
                </a:solidFill>
                <a:latin typeface="Tahoma"/>
                <a:cs typeface="Tahoma"/>
              </a:rPr>
              <a:t>seconda</a:t>
            </a:r>
            <a:r>
              <a:rPr sz="2400" spc="5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volta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110" dirty="0">
                <a:solidFill>
                  <a:srgbClr val="0E486E"/>
                </a:solidFill>
                <a:latin typeface="Tahoma"/>
                <a:cs typeface="Tahoma"/>
              </a:rPr>
              <a:t>e </a:t>
            </a:r>
            <a:r>
              <a:rPr sz="2400" spc="114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successivamente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70" dirty="0">
                <a:solidFill>
                  <a:srgbClr val="0E486E"/>
                </a:solidFill>
                <a:latin typeface="Tahoma"/>
                <a:cs typeface="Tahoma"/>
              </a:rPr>
              <a:t>con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C00000"/>
                </a:solidFill>
                <a:latin typeface="Tahoma"/>
                <a:cs typeface="Tahoma"/>
              </a:rPr>
              <a:t>CHF</a:t>
            </a:r>
            <a:r>
              <a:rPr sz="2400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spc="-170" dirty="0">
                <a:solidFill>
                  <a:srgbClr val="C00000"/>
                </a:solidFill>
                <a:latin typeface="Tahoma"/>
                <a:cs typeface="Tahoma"/>
              </a:rPr>
              <a:t>6000.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02395" y="2561844"/>
            <a:ext cx="3432048" cy="2225039"/>
          </a:xfrm>
          <a:prstGeom prst="rect">
            <a:avLst/>
          </a:prstGeom>
        </p:spPr>
      </p:pic>
      <p:sp>
        <p:nvSpPr>
          <p:cNvPr id="12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496823" y="473963"/>
            <a:ext cx="2647315" cy="833755"/>
            <a:chOff x="496823" y="473963"/>
            <a:chExt cx="2647315" cy="8337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823" y="473963"/>
              <a:ext cx="2647188" cy="8336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735" y="499783"/>
              <a:ext cx="2539238" cy="72703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75937" y="3739092"/>
            <a:ext cx="4736147" cy="1605568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lang="it-IT" sz="2400" b="1" i="1" spc="-140" dirty="0">
                <a:solidFill>
                  <a:srgbClr val="002060"/>
                </a:solidFill>
                <a:latin typeface="Verdana"/>
                <a:cs typeface="Verdana"/>
              </a:rPr>
              <a:t>LOTTA GRECO ROMANA</a:t>
            </a: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lang="it-IT" sz="2400" b="1" i="1" spc="-140" dirty="0">
                <a:solidFill>
                  <a:srgbClr val="002060"/>
                </a:solidFill>
                <a:latin typeface="Verdana"/>
                <a:cs typeface="Verdana"/>
              </a:rPr>
              <a:t>LOTTA LIBERA</a:t>
            </a: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lang="it-IT" sz="2400" b="1" i="1" spc="-140" dirty="0">
                <a:solidFill>
                  <a:srgbClr val="002060"/>
                </a:solidFill>
                <a:latin typeface="Verdana"/>
                <a:cs typeface="Verdana"/>
              </a:rPr>
              <a:t>LOTTA FEMMINILE</a:t>
            </a:r>
            <a:endParaRPr sz="2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1040" y="3624071"/>
            <a:ext cx="3713988" cy="2474976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96823" y="1754674"/>
            <a:ext cx="9613900" cy="1453515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835"/>
              </a:spcBef>
            </a:pPr>
            <a:r>
              <a:rPr sz="4800" spc="-740" dirty="0">
                <a:solidFill>
                  <a:schemeClr val="accent2"/>
                </a:solidFill>
              </a:rPr>
              <a:t>LOTTA</a:t>
            </a:r>
            <a:r>
              <a:rPr sz="4800" spc="-330" dirty="0">
                <a:solidFill>
                  <a:schemeClr val="accent2"/>
                </a:solidFill>
              </a:rPr>
              <a:t> </a:t>
            </a:r>
            <a:r>
              <a:rPr sz="4800" spc="-565" dirty="0">
                <a:solidFill>
                  <a:schemeClr val="accent2"/>
                </a:solidFill>
              </a:rPr>
              <a:t>OLIMPICA</a:t>
            </a:r>
            <a:endParaRPr sz="4800" dirty="0">
              <a:solidFill>
                <a:schemeClr val="accent2"/>
              </a:solidFill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400" spc="-310" dirty="0">
                <a:solidFill>
                  <a:srgbClr val="0E486E"/>
                </a:solidFill>
              </a:rPr>
              <a:t>MODIFICHE</a:t>
            </a:r>
            <a:r>
              <a:rPr sz="2400" spc="-145" dirty="0">
                <a:solidFill>
                  <a:srgbClr val="0E486E"/>
                </a:solidFill>
              </a:rPr>
              <a:t> </a:t>
            </a:r>
            <a:r>
              <a:rPr sz="2400" spc="-285" dirty="0">
                <a:solidFill>
                  <a:srgbClr val="0E486E"/>
                </a:solidFill>
              </a:rPr>
              <a:t>AL</a:t>
            </a:r>
            <a:r>
              <a:rPr sz="2400" spc="-140" dirty="0">
                <a:solidFill>
                  <a:srgbClr val="0E486E"/>
                </a:solidFill>
              </a:rPr>
              <a:t> </a:t>
            </a:r>
            <a:r>
              <a:rPr sz="2400" spc="-260" dirty="0">
                <a:solidFill>
                  <a:srgbClr val="0E486E"/>
                </a:solidFill>
              </a:rPr>
              <a:t>REGOLAMENTO</a:t>
            </a:r>
            <a:r>
              <a:rPr sz="2400" spc="-160" dirty="0">
                <a:solidFill>
                  <a:srgbClr val="0E486E"/>
                </a:solidFill>
              </a:rPr>
              <a:t> </a:t>
            </a:r>
            <a:r>
              <a:rPr sz="2400" spc="-350" dirty="0">
                <a:solidFill>
                  <a:srgbClr val="0E486E"/>
                </a:solidFill>
              </a:rPr>
              <a:t>NAZIONALE/INTERNAZIONALE</a:t>
            </a:r>
            <a:r>
              <a:rPr sz="2400" spc="-150" dirty="0">
                <a:solidFill>
                  <a:srgbClr val="0E486E"/>
                </a:solidFill>
              </a:rPr>
              <a:t> </a:t>
            </a:r>
            <a:r>
              <a:rPr lang="it-IT" sz="2400" spc="-370" dirty="0">
                <a:solidFill>
                  <a:srgbClr val="0E486E"/>
                </a:solidFill>
              </a:rPr>
              <a:t>2022</a:t>
            </a:r>
            <a:endParaRPr sz="2400" dirty="0"/>
          </a:p>
        </p:txBody>
      </p:sp>
      <p:sp>
        <p:nvSpPr>
          <p:cNvPr id="23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489267"/>
            <a:ext cx="3911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chemeClr val="accent2"/>
                </a:solidFill>
              </a:rPr>
              <a:t>TAPPETO DI GARA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229600" y="855174"/>
            <a:ext cx="258860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2000" b="1" i="1" spc="-265" dirty="0">
                <a:solidFill>
                  <a:srgbClr val="0E486E"/>
                </a:solidFill>
                <a:latin typeface="Verdana"/>
                <a:cs typeface="Verdana"/>
              </a:rPr>
              <a:t>La materassina</a:t>
            </a:r>
            <a:r>
              <a:rPr sz="2000" b="1" i="1" spc="-285" dirty="0">
                <a:solidFill>
                  <a:srgbClr val="0E486E"/>
                </a:solidFill>
                <a:latin typeface="Verdana"/>
                <a:cs typeface="Verdana"/>
              </a:rPr>
              <a:t>(Ar</a:t>
            </a:r>
            <a:r>
              <a:rPr sz="2000" b="1" i="1" spc="-225" dirty="0">
                <a:solidFill>
                  <a:srgbClr val="0E486E"/>
                </a:solidFill>
                <a:latin typeface="Verdana"/>
                <a:cs typeface="Verdana"/>
              </a:rPr>
              <a:t>t</a:t>
            </a:r>
            <a:r>
              <a:rPr sz="2000" b="1" i="1" spc="-165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r>
              <a:rPr sz="2000" b="1" i="1" spc="-12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i="1" spc="-295" dirty="0">
                <a:solidFill>
                  <a:srgbClr val="0E486E"/>
                </a:solidFill>
                <a:latin typeface="Verdana"/>
                <a:cs typeface="Verdana"/>
              </a:rPr>
              <a:t>4</a:t>
            </a:r>
            <a:r>
              <a:rPr sz="2000" b="1" i="1" spc="-330" dirty="0">
                <a:solidFill>
                  <a:srgbClr val="0E486E"/>
                </a:solidFill>
                <a:latin typeface="Verdana"/>
                <a:cs typeface="Verdana"/>
              </a:rPr>
              <a:t>)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1848" y="1251203"/>
            <a:ext cx="8487156" cy="510844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470400" y="1453591"/>
            <a:ext cx="1277620" cy="307975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340"/>
              </a:spcBef>
            </a:pPr>
            <a:r>
              <a:rPr sz="1400" b="1" spc="25" dirty="0">
                <a:solidFill>
                  <a:srgbClr val="FFFFFF"/>
                </a:solidFill>
                <a:latin typeface="Tahoma"/>
                <a:cs typeface="Tahoma"/>
              </a:rPr>
              <a:t>ANGOLO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02804" y="1446098"/>
            <a:ext cx="1277620" cy="307975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340"/>
              </a:spcBef>
            </a:pPr>
            <a:r>
              <a:rPr sz="1400" b="1" spc="25" dirty="0">
                <a:solidFill>
                  <a:srgbClr val="FFFFFF"/>
                </a:solidFill>
                <a:latin typeface="Tahoma"/>
                <a:cs typeface="Tahoma"/>
              </a:rPr>
              <a:t>ANGOLO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7696" y="2111222"/>
            <a:ext cx="2765425" cy="646430"/>
          </a:xfrm>
          <a:prstGeom prst="rect">
            <a:avLst/>
          </a:prstGeom>
          <a:solidFill>
            <a:srgbClr val="001F5F"/>
          </a:solidFill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AREA</a:t>
            </a:r>
            <a:r>
              <a:rPr sz="18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CE</a:t>
            </a:r>
            <a:r>
              <a:rPr sz="1800" b="1" spc="-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b="1" spc="-185" dirty="0">
                <a:solidFill>
                  <a:srgbClr val="FFFFFF"/>
                </a:solidFill>
                <a:latin typeface="Tahoma"/>
                <a:cs typeface="Tahoma"/>
              </a:rPr>
              <a:t>TRALE</a:t>
            </a:r>
            <a:r>
              <a:rPr sz="18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40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800" b="1" spc="-145" dirty="0">
                <a:solidFill>
                  <a:srgbClr val="FFFFFF"/>
                </a:solidFill>
                <a:latin typeface="Tahoma"/>
                <a:cs typeface="Tahoma"/>
              </a:rPr>
              <a:t>LOTTA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4148" y="4234751"/>
            <a:ext cx="2765425" cy="400685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335"/>
              </a:spcBef>
            </a:pPr>
            <a:r>
              <a:rPr sz="2000" b="1" spc="-90" dirty="0">
                <a:solidFill>
                  <a:srgbClr val="FFFFFF"/>
                </a:solidFill>
                <a:latin typeface="Tahoma"/>
                <a:cs typeface="Tahoma"/>
              </a:rPr>
              <a:t>AR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EA</a:t>
            </a: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000" b="1" spc="-204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PROTEZ</a:t>
            </a:r>
            <a:r>
              <a:rPr sz="2000" b="1" spc="-16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ONE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77696" y="5296801"/>
            <a:ext cx="2765425" cy="708025"/>
          </a:xfrm>
          <a:prstGeom prst="rect">
            <a:avLst/>
          </a:prstGeom>
          <a:solidFill>
            <a:srgbClr val="EB912B"/>
          </a:solidFill>
          <a:ln w="38100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31775" marR="158115" indent="-68580">
              <a:lnSpc>
                <a:spcPct val="100000"/>
              </a:lnSpc>
              <a:spcBef>
                <a:spcPts val="335"/>
              </a:spcBef>
            </a:pPr>
            <a:r>
              <a:rPr sz="2000" b="1" spc="-55" dirty="0">
                <a:solidFill>
                  <a:srgbClr val="FFFFFF"/>
                </a:solidFill>
                <a:latin typeface="Tahoma"/>
                <a:cs typeface="Tahoma"/>
              </a:rPr>
              <a:t>ZON</a:t>
            </a:r>
            <a:r>
              <a:rPr sz="2000" b="1" spc="1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000" b="1" spc="-204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Tahoma"/>
                <a:cs typeface="Tahoma"/>
              </a:rPr>
              <a:t>PA</a:t>
            </a:r>
            <a:r>
              <a:rPr sz="2000" b="1" spc="-9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b="1" spc="-260" dirty="0">
                <a:solidFill>
                  <a:srgbClr val="FFFFFF"/>
                </a:solidFill>
                <a:latin typeface="Tahoma"/>
                <a:cs typeface="Tahoma"/>
              </a:rPr>
              <a:t>SIV</a:t>
            </a:r>
            <a:r>
              <a:rPr sz="2000" b="1" spc="-204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-135" dirty="0">
                <a:solidFill>
                  <a:srgbClr val="FFFFFF"/>
                </a:solidFill>
                <a:latin typeface="Tahoma"/>
                <a:cs typeface="Tahoma"/>
              </a:rPr>
              <a:t>TÀ/  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ZONA</a:t>
            </a:r>
            <a:r>
              <a:rPr sz="2000" b="1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Tahoma"/>
                <a:cs typeface="Tahoma"/>
              </a:rPr>
              <a:t>ARANCIONE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220200" y="349270"/>
            <a:ext cx="22332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7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i="1" spc="-285" dirty="0">
                <a:solidFill>
                  <a:srgbClr val="0E486E"/>
                </a:solidFill>
                <a:latin typeface="Verdana"/>
                <a:cs typeface="Verdana"/>
              </a:rPr>
              <a:t>(Ar</a:t>
            </a:r>
            <a:r>
              <a:rPr sz="2000" b="1" i="1" spc="-225" dirty="0">
                <a:solidFill>
                  <a:srgbClr val="0E486E"/>
                </a:solidFill>
                <a:latin typeface="Verdana"/>
                <a:cs typeface="Verdana"/>
              </a:rPr>
              <a:t>t</a:t>
            </a:r>
            <a:r>
              <a:rPr sz="2000" b="1" i="1" spc="-165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r>
              <a:rPr sz="2000" b="1" i="1" spc="-12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i="1" spc="-295" dirty="0">
                <a:solidFill>
                  <a:srgbClr val="0E486E"/>
                </a:solidFill>
                <a:latin typeface="Verdana"/>
                <a:cs typeface="Verdana"/>
              </a:rPr>
              <a:t>7</a:t>
            </a:r>
            <a:r>
              <a:rPr sz="2000" b="1" i="1" spc="-330" dirty="0">
                <a:solidFill>
                  <a:srgbClr val="0E486E"/>
                </a:solidFill>
                <a:latin typeface="Verdana"/>
                <a:cs typeface="Verdana"/>
              </a:rPr>
              <a:t>)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3914" y="2539873"/>
            <a:ext cx="3282061" cy="22908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75017" y="4227779"/>
            <a:ext cx="4630038" cy="212852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274485" y="1590370"/>
            <a:ext cx="3400425" cy="2400300"/>
            <a:chOff x="274485" y="1590370"/>
            <a:chExt cx="3400425" cy="240030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485" y="1937892"/>
              <a:ext cx="3400425" cy="20525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41550" y="1609420"/>
              <a:ext cx="1911350" cy="307975"/>
            </a:xfrm>
            <a:custGeom>
              <a:avLst/>
              <a:gdLst/>
              <a:ahLst/>
              <a:cxnLst/>
              <a:rect l="l" t="t" r="r" b="b"/>
              <a:pathLst>
                <a:path w="1911350" h="307975">
                  <a:moveTo>
                    <a:pt x="0" y="307771"/>
                  </a:moveTo>
                  <a:lnTo>
                    <a:pt x="1910842" y="307771"/>
                  </a:lnTo>
                  <a:lnTo>
                    <a:pt x="1910842" y="0"/>
                  </a:lnTo>
                  <a:lnTo>
                    <a:pt x="0" y="0"/>
                  </a:lnTo>
                  <a:lnTo>
                    <a:pt x="0" y="3077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407443" y="862772"/>
            <a:ext cx="3065780" cy="7839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 marR="5080" indent="-44450">
              <a:lnSpc>
                <a:spcPct val="136900"/>
              </a:lnSpc>
              <a:spcBef>
                <a:spcPts val="95"/>
              </a:spcBef>
            </a:pPr>
            <a:r>
              <a:rPr sz="1800" b="1" i="1" spc="-150" dirty="0">
                <a:solidFill>
                  <a:srgbClr val="001F5F"/>
                </a:solidFill>
                <a:latin typeface="Verdana"/>
                <a:cs typeface="Verdana"/>
              </a:rPr>
              <a:t>GRECO-ROMAN</a:t>
            </a:r>
            <a:r>
              <a:rPr lang="it-IT" sz="1800" b="1" i="1" spc="-150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1800" b="1" i="1" spc="-15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endParaRPr lang="it-IT" sz="1800" b="1" i="1" spc="-150" dirty="0">
              <a:solidFill>
                <a:srgbClr val="001F5F"/>
              </a:solidFill>
              <a:latin typeface="Verdana"/>
              <a:cs typeface="Verdana"/>
            </a:endParaRPr>
          </a:p>
          <a:p>
            <a:pPr marL="56515" marR="5080" indent="-44450">
              <a:lnSpc>
                <a:spcPct val="136900"/>
              </a:lnSpc>
              <a:spcBef>
                <a:spcPts val="95"/>
              </a:spcBef>
            </a:pPr>
            <a:r>
              <a:rPr lang="it-IT" sz="1800" b="1" i="1" spc="-150" dirty="0">
                <a:solidFill>
                  <a:srgbClr val="001F5F"/>
                </a:solidFill>
                <a:latin typeface="Verdana"/>
                <a:cs typeface="Verdana"/>
              </a:rPr>
              <a:t>LOTTA LIBERA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26428" y="1127442"/>
            <a:ext cx="3293745" cy="350096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330"/>
              </a:spcBef>
            </a:pP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2000" b="1" spc="-17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000" b="1" spc="-185" dirty="0">
                <a:solidFill>
                  <a:srgbClr val="FFFFFF"/>
                </a:solidFill>
                <a:latin typeface="Tahoma"/>
                <a:cs typeface="Tahoma"/>
              </a:rPr>
              <a:t>IOR</a:t>
            </a: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2000" b="1" spc="-19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000" b="1" spc="-16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000" b="1" spc="-15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it-IT" sz="2000" b="1" spc="-2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it-IT" sz="2000" b="1" spc="-190" dirty="0">
                <a:solidFill>
                  <a:srgbClr val="FFFFFF"/>
                </a:solidFill>
                <a:latin typeface="Tahoma"/>
                <a:cs typeface="Tahoma"/>
              </a:rPr>
              <a:t>U20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60600" y="1635125"/>
            <a:ext cx="1873250" cy="26987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22860" rIns="0" bIns="0" rtlCol="0">
            <a:spAutoFit/>
          </a:bodyPr>
          <a:lstStyle/>
          <a:p>
            <a:pPr marL="189865">
              <a:lnSpc>
                <a:spcPct val="100000"/>
              </a:lnSpc>
              <a:spcBef>
                <a:spcPts val="180"/>
              </a:spcBef>
            </a:pP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GRECO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ROMANA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5628" y="1612087"/>
            <a:ext cx="1434465" cy="307975"/>
          </a:xfrm>
          <a:custGeom>
            <a:avLst/>
            <a:gdLst/>
            <a:ahLst/>
            <a:cxnLst/>
            <a:rect l="l" t="t" r="r" b="b"/>
            <a:pathLst>
              <a:path w="1434464" h="307975">
                <a:moveTo>
                  <a:pt x="0" y="307771"/>
                </a:moveTo>
                <a:lnTo>
                  <a:pt x="1433957" y="307771"/>
                </a:lnTo>
                <a:lnTo>
                  <a:pt x="1433957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94678" y="1629803"/>
            <a:ext cx="1396365" cy="26987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254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200"/>
              </a:spcBef>
            </a:pPr>
            <a:r>
              <a:rPr sz="1400" b="1" spc="-210" dirty="0">
                <a:solidFill>
                  <a:srgbClr val="FFFFFF"/>
                </a:solidFill>
                <a:latin typeface="Tahoma"/>
                <a:cs typeface="Tahoma"/>
              </a:rPr>
              <a:t>STIL</a:t>
            </a:r>
            <a:r>
              <a:rPr sz="1400" b="1" spc="-2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9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215" dirty="0">
                <a:solidFill>
                  <a:srgbClr val="FFFFFF"/>
                </a:solidFill>
                <a:latin typeface="Tahoma"/>
                <a:cs typeface="Tahoma"/>
              </a:rPr>
              <a:t>IB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ERO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83914" y="2012124"/>
            <a:ext cx="1577340" cy="400685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0"/>
              </a:spcBef>
            </a:pPr>
            <a:r>
              <a:rPr sz="2000" b="1" spc="-170" dirty="0">
                <a:solidFill>
                  <a:srgbClr val="FFFFFF"/>
                </a:solidFill>
                <a:latin typeface="Tahoma"/>
                <a:cs typeface="Tahoma"/>
              </a:rPr>
              <a:t>U15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89015" y="2012060"/>
            <a:ext cx="1577340" cy="350096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97815">
              <a:lnSpc>
                <a:spcPct val="100000"/>
              </a:lnSpc>
              <a:spcBef>
                <a:spcPts val="330"/>
              </a:spcBef>
            </a:pPr>
            <a:r>
              <a:rPr lang="it-IT" sz="2000" b="1" spc="-165" dirty="0">
                <a:solidFill>
                  <a:srgbClr val="FFFFFF"/>
                </a:solidFill>
                <a:latin typeface="Tahoma"/>
                <a:cs typeface="Tahoma"/>
              </a:rPr>
              <a:t>U17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31404" y="3700462"/>
            <a:ext cx="3293745" cy="400685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40029">
              <a:lnSpc>
                <a:spcPct val="100000"/>
              </a:lnSpc>
              <a:spcBef>
                <a:spcPts val="335"/>
              </a:spcBef>
            </a:pPr>
            <a:r>
              <a:rPr sz="2000" b="1" spc="-90" dirty="0">
                <a:solidFill>
                  <a:srgbClr val="FFFFFF"/>
                </a:solidFill>
                <a:latin typeface="Tahoma"/>
                <a:cs typeface="Tahoma"/>
              </a:rPr>
              <a:t>CATEGORIE</a:t>
            </a: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 O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000" b="1" spc="-270" dirty="0">
                <a:solidFill>
                  <a:srgbClr val="FFFFFF"/>
                </a:solidFill>
                <a:latin typeface="Tahoma"/>
                <a:cs typeface="Tahoma"/>
              </a:rPr>
              <a:t>IMP</a:t>
            </a:r>
            <a:r>
              <a:rPr sz="2000" b="1" spc="-18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CHE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47381" y="5798515"/>
            <a:ext cx="4206875" cy="307975"/>
          </a:xfrm>
          <a:prstGeom prst="rect">
            <a:avLst/>
          </a:prstGeom>
          <a:solidFill>
            <a:srgbClr val="001F5F"/>
          </a:solidFill>
          <a:ln w="381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350"/>
              </a:spcBef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55" dirty="0">
                <a:solidFill>
                  <a:srgbClr val="FFFFFF"/>
                </a:solidFill>
                <a:latin typeface="Tahoma"/>
                <a:cs typeface="Tahoma"/>
              </a:rPr>
              <a:t>US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210" dirty="0">
                <a:solidFill>
                  <a:srgbClr val="FFFFFF"/>
                </a:solidFill>
                <a:latin typeface="Tahoma"/>
                <a:cs typeface="Tahoma"/>
              </a:rPr>
              <a:t>EI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QUALIFICA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ZI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OL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IMP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ICA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209800" y="218113"/>
            <a:ext cx="958278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60" dirty="0">
                <a:solidFill>
                  <a:schemeClr val="accent2"/>
                </a:solidFill>
              </a:rPr>
              <a:t>CATEGORIE</a:t>
            </a:r>
            <a:r>
              <a:rPr sz="3200" spc="-225" dirty="0">
                <a:solidFill>
                  <a:schemeClr val="accent2"/>
                </a:solidFill>
              </a:rPr>
              <a:t> </a:t>
            </a:r>
            <a:r>
              <a:rPr sz="3200" spc="-635" dirty="0">
                <a:solidFill>
                  <a:schemeClr val="accent2"/>
                </a:solidFill>
              </a:rPr>
              <a:t>DI</a:t>
            </a:r>
            <a:r>
              <a:rPr sz="3200" spc="-200" dirty="0">
                <a:solidFill>
                  <a:schemeClr val="accent2"/>
                </a:solidFill>
              </a:rPr>
              <a:t> </a:t>
            </a:r>
            <a:r>
              <a:rPr sz="3200" spc="-430" dirty="0">
                <a:solidFill>
                  <a:schemeClr val="accent2"/>
                </a:solidFill>
              </a:rPr>
              <a:t>COMPETIZIONE</a:t>
            </a:r>
            <a:r>
              <a:rPr sz="3200" spc="220" dirty="0">
                <a:solidFill>
                  <a:schemeClr val="accent2"/>
                </a:solidFill>
              </a:rPr>
              <a:t> </a:t>
            </a:r>
            <a:r>
              <a:rPr lang="it-IT" sz="2000" spc="-90" dirty="0">
                <a:solidFill>
                  <a:srgbClr val="0E486E"/>
                </a:solidFill>
              </a:rPr>
              <a:t>Età, peso, competizione…</a:t>
            </a:r>
            <a:endParaRPr sz="2000" dirty="0"/>
          </a:p>
        </p:txBody>
      </p:sp>
      <p:sp>
        <p:nvSpPr>
          <p:cNvPr id="32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2" y="4122393"/>
            <a:ext cx="3701462" cy="2467641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571240" y="2012060"/>
            <a:ext cx="1577340" cy="400685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0"/>
              </a:spcBef>
            </a:pPr>
            <a:r>
              <a:rPr sz="2000" b="1" spc="-170" dirty="0">
                <a:solidFill>
                  <a:srgbClr val="FFFFFF"/>
                </a:solidFill>
                <a:latin typeface="Tahoma"/>
                <a:cs typeface="Tahoma"/>
              </a:rPr>
              <a:t>U15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7606" y="2005392"/>
            <a:ext cx="1577340" cy="350096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330"/>
              </a:spcBef>
            </a:pPr>
            <a:r>
              <a:rPr lang="it-IT" sz="2000" b="1" spc="-135" dirty="0">
                <a:solidFill>
                  <a:srgbClr val="FFFFFF"/>
                </a:solidFill>
                <a:latin typeface="Tahoma"/>
                <a:cs typeface="Tahoma"/>
              </a:rPr>
              <a:t>     U17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161" y="1543303"/>
            <a:ext cx="1664970" cy="229019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26211" y="1219200"/>
            <a:ext cx="3293745" cy="350096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330"/>
              </a:spcBef>
            </a:pPr>
            <a:r>
              <a:rPr sz="2000" b="1" spc="-220" dirty="0">
                <a:solidFill>
                  <a:srgbClr val="FFFFFF"/>
                </a:solidFill>
                <a:latin typeface="Tahoma"/>
                <a:cs typeface="Tahoma"/>
              </a:rPr>
              <a:t>SENI</a:t>
            </a:r>
            <a:r>
              <a:rPr sz="2000" b="1" spc="-75" dirty="0">
                <a:solidFill>
                  <a:srgbClr val="FFFFFF"/>
                </a:solidFill>
                <a:latin typeface="Tahoma"/>
                <a:cs typeface="Tahoma"/>
              </a:rPr>
              <a:t>OR 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75" dirty="0">
                <a:solidFill>
                  <a:srgbClr val="FFFFFF"/>
                </a:solidFill>
                <a:latin typeface="Tahoma"/>
                <a:cs typeface="Tahoma"/>
              </a:rPr>
              <a:t>U2</a:t>
            </a:r>
            <a:r>
              <a:rPr sz="2000" b="1" spc="-16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it-IT" sz="2000" b="1" spc="-2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it-IT" sz="2000" b="1" spc="-140" dirty="0">
                <a:solidFill>
                  <a:srgbClr val="FFFFFF"/>
                </a:solidFill>
                <a:latin typeface="Tahoma"/>
                <a:cs typeface="Tahoma"/>
              </a:rPr>
              <a:t>U20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66355" y="4087012"/>
            <a:ext cx="4140200" cy="172567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20110" y="2495459"/>
            <a:ext cx="3746245" cy="194589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391400" y="3730451"/>
            <a:ext cx="3293745" cy="400685"/>
          </a:xfrm>
          <a:prstGeom prst="rect">
            <a:avLst/>
          </a:prstGeom>
          <a:solidFill>
            <a:srgbClr val="006FC0"/>
          </a:solidFill>
          <a:ln w="38100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40029">
              <a:lnSpc>
                <a:spcPct val="100000"/>
              </a:lnSpc>
              <a:spcBef>
                <a:spcPts val="335"/>
              </a:spcBef>
            </a:pP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CATE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000" b="1" spc="-185" dirty="0">
                <a:solidFill>
                  <a:srgbClr val="FFFFFF"/>
                </a:solidFill>
                <a:latin typeface="Tahoma"/>
                <a:cs typeface="Tahoma"/>
              </a:rPr>
              <a:t>ORIE</a:t>
            </a:r>
            <a:r>
              <a:rPr sz="20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000" b="1" spc="-160" dirty="0">
                <a:solidFill>
                  <a:srgbClr val="FFFFFF"/>
                </a:solidFill>
                <a:latin typeface="Tahoma"/>
                <a:cs typeface="Tahoma"/>
              </a:rPr>
              <a:t>IMPICHE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91400" y="5552360"/>
            <a:ext cx="4206875" cy="260328"/>
          </a:xfrm>
          <a:prstGeom prst="rect">
            <a:avLst/>
          </a:prstGeom>
          <a:solidFill>
            <a:srgbClr val="001F5F"/>
          </a:solidFill>
          <a:ln w="381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350"/>
              </a:spcBef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1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b="1" spc="-155" dirty="0">
                <a:solidFill>
                  <a:srgbClr val="FFFFFF"/>
                </a:solidFill>
                <a:latin typeface="Tahoma"/>
                <a:cs typeface="Tahoma"/>
              </a:rPr>
              <a:t>US</a:t>
            </a:r>
            <a:r>
              <a:rPr lang="it-IT" sz="1400" b="1" spc="-1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0" b="1" spc="-1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210" dirty="0">
                <a:solidFill>
                  <a:srgbClr val="FFFFFF"/>
                </a:solidFill>
                <a:latin typeface="Tahoma"/>
                <a:cs typeface="Tahoma"/>
              </a:rPr>
              <a:t>EI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QUALIFICA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ZI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OL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IMP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ICA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215515" y="384102"/>
            <a:ext cx="95446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spc="-540" baseline="1736" dirty="0">
                <a:solidFill>
                  <a:schemeClr val="accent2"/>
                </a:solidFill>
              </a:rPr>
              <a:t>CATEGORIE</a:t>
            </a:r>
            <a:r>
              <a:rPr sz="4800" spc="-337" baseline="1736" dirty="0">
                <a:solidFill>
                  <a:schemeClr val="accent2"/>
                </a:solidFill>
              </a:rPr>
              <a:t> </a:t>
            </a:r>
            <a:r>
              <a:rPr sz="4800" spc="-952" baseline="1736" dirty="0">
                <a:solidFill>
                  <a:schemeClr val="accent2"/>
                </a:solidFill>
              </a:rPr>
              <a:t>DI</a:t>
            </a:r>
            <a:r>
              <a:rPr sz="4800" spc="-300" baseline="1736" dirty="0">
                <a:solidFill>
                  <a:schemeClr val="accent2"/>
                </a:solidFill>
              </a:rPr>
              <a:t> </a:t>
            </a:r>
            <a:r>
              <a:rPr sz="4800" spc="-644" baseline="1736" dirty="0">
                <a:solidFill>
                  <a:schemeClr val="accent2"/>
                </a:solidFill>
              </a:rPr>
              <a:t>COMPETIZIONE</a:t>
            </a:r>
            <a:r>
              <a:rPr sz="4800" spc="-120" baseline="1736" dirty="0">
                <a:solidFill>
                  <a:schemeClr val="accent2"/>
                </a:solidFill>
              </a:rPr>
              <a:t> </a:t>
            </a:r>
            <a:r>
              <a:rPr lang="it-IT" sz="2000" spc="-90" dirty="0">
                <a:solidFill>
                  <a:srgbClr val="0E486E"/>
                </a:solidFill>
              </a:rPr>
              <a:t>Età, peso, competizione…</a:t>
            </a:r>
            <a:endParaRPr sz="2000" dirty="0"/>
          </a:p>
        </p:txBody>
      </p:sp>
      <p:sp>
        <p:nvSpPr>
          <p:cNvPr id="19" name="object 19"/>
          <p:cNvSpPr txBox="1"/>
          <p:nvPr/>
        </p:nvSpPr>
        <p:spPr>
          <a:xfrm>
            <a:off x="7407613" y="912389"/>
            <a:ext cx="2715260" cy="7777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4665">
              <a:lnSpc>
                <a:spcPct val="100000"/>
              </a:lnSpc>
              <a:spcBef>
                <a:spcPts val="105"/>
              </a:spcBef>
            </a:pPr>
            <a:r>
              <a:rPr lang="it-IT" sz="2000" b="1" i="1" spc="-85" dirty="0">
                <a:solidFill>
                  <a:srgbClr val="0E486E"/>
                </a:solidFill>
                <a:latin typeface="Verdana"/>
                <a:cs typeface="Verdana"/>
              </a:rPr>
              <a:t>C</a:t>
            </a:r>
            <a:r>
              <a:rPr sz="2000" b="1" i="1" spc="-85" dirty="0" err="1">
                <a:solidFill>
                  <a:srgbClr val="0E486E"/>
                </a:solidFill>
                <a:latin typeface="Verdana"/>
                <a:cs typeface="Verdana"/>
              </a:rPr>
              <a:t>a</a:t>
            </a:r>
            <a:r>
              <a:rPr sz="2000" b="1" i="1" spc="-70" dirty="0" err="1">
                <a:solidFill>
                  <a:srgbClr val="0E486E"/>
                </a:solidFill>
                <a:latin typeface="Verdana"/>
                <a:cs typeface="Verdana"/>
              </a:rPr>
              <a:t>t</a:t>
            </a:r>
            <a:r>
              <a:rPr sz="2000" b="1" i="1" spc="-155" dirty="0" err="1">
                <a:solidFill>
                  <a:srgbClr val="0E486E"/>
                </a:solidFill>
                <a:latin typeface="Verdana"/>
                <a:cs typeface="Verdana"/>
              </a:rPr>
              <a:t>ego</a:t>
            </a:r>
            <a:r>
              <a:rPr sz="2000" b="1" i="1" spc="-125" dirty="0" err="1">
                <a:solidFill>
                  <a:srgbClr val="0E486E"/>
                </a:solidFill>
                <a:latin typeface="Verdana"/>
                <a:cs typeface="Verdana"/>
              </a:rPr>
              <a:t>r</a:t>
            </a:r>
            <a:r>
              <a:rPr sz="2000" b="1" i="1" spc="-185" dirty="0" err="1">
                <a:solidFill>
                  <a:srgbClr val="0E486E"/>
                </a:solidFill>
                <a:latin typeface="Verdana"/>
                <a:cs typeface="Verdana"/>
              </a:rPr>
              <a:t>ie</a:t>
            </a:r>
            <a:r>
              <a:rPr lang="it-IT" sz="2000" b="1" i="1" spc="-18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i="1" spc="-335" dirty="0">
                <a:solidFill>
                  <a:srgbClr val="0E486E"/>
                </a:solidFill>
                <a:latin typeface="Verdana"/>
                <a:cs typeface="Verdana"/>
              </a:rPr>
              <a:t>(</a:t>
            </a:r>
            <a:r>
              <a:rPr sz="2000" b="1" i="1" spc="-225" dirty="0">
                <a:solidFill>
                  <a:srgbClr val="0E486E"/>
                </a:solidFill>
                <a:latin typeface="Verdana"/>
                <a:cs typeface="Verdana"/>
              </a:rPr>
              <a:t>Art.</a:t>
            </a:r>
            <a:r>
              <a:rPr sz="2000" b="1" i="1" spc="-12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i="1" spc="-320" dirty="0">
                <a:solidFill>
                  <a:srgbClr val="0E486E"/>
                </a:solidFill>
                <a:latin typeface="Verdana"/>
                <a:cs typeface="Verdana"/>
              </a:rPr>
              <a:t>7)</a:t>
            </a:r>
            <a:endParaRPr sz="2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lang="it-IT" sz="1800" b="1" i="1" spc="-175" dirty="0">
                <a:solidFill>
                  <a:srgbClr val="001F5F"/>
                </a:solidFill>
                <a:latin typeface="Verdana"/>
                <a:cs typeface="Verdana"/>
              </a:rPr>
              <a:t>LOTTA FEMMINILE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21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" y="3889691"/>
            <a:ext cx="3580964" cy="2383579"/>
          </a:xfrm>
          <a:prstGeom prst="rect">
            <a:avLst/>
          </a:prstGeom>
          <a:effectLst>
            <a:softEdge rad="1524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6533" y="796380"/>
            <a:ext cx="6179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5" dirty="0">
                <a:solidFill>
                  <a:schemeClr val="accent2"/>
                </a:solidFill>
              </a:rPr>
              <a:t>VALUTAZION</a:t>
            </a:r>
            <a:r>
              <a:rPr spc="-459" dirty="0">
                <a:solidFill>
                  <a:schemeClr val="accent2"/>
                </a:solidFill>
              </a:rPr>
              <a:t>E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745" dirty="0">
                <a:solidFill>
                  <a:schemeClr val="accent2"/>
                </a:solidFill>
              </a:rPr>
              <a:t>DE</a:t>
            </a:r>
            <a:r>
              <a:rPr spc="-535" dirty="0">
                <a:solidFill>
                  <a:schemeClr val="accent2"/>
                </a:solidFill>
              </a:rPr>
              <a:t>I</a:t>
            </a:r>
            <a:r>
              <a:rPr spc="-204" dirty="0">
                <a:solidFill>
                  <a:schemeClr val="accent2"/>
                </a:solidFill>
              </a:rPr>
              <a:t> </a:t>
            </a:r>
            <a:r>
              <a:rPr spc="-495" dirty="0">
                <a:solidFill>
                  <a:schemeClr val="accent2"/>
                </a:solidFill>
              </a:rPr>
              <a:t>PUNTEGGI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251192" y="1586483"/>
            <a:ext cx="1813560" cy="1330960"/>
            <a:chOff x="7251192" y="1586483"/>
            <a:chExt cx="1813560" cy="13309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1192" y="1586483"/>
              <a:ext cx="1813559" cy="13304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288784" y="1623059"/>
              <a:ext cx="1685925" cy="1200150"/>
            </a:xfrm>
            <a:custGeom>
              <a:avLst/>
              <a:gdLst/>
              <a:ahLst/>
              <a:cxnLst/>
              <a:rect l="l" t="t" r="r" b="b"/>
              <a:pathLst>
                <a:path w="1685925" h="1200150">
                  <a:moveTo>
                    <a:pt x="277495" y="55879"/>
                  </a:moveTo>
                  <a:lnTo>
                    <a:pt x="98425" y="371093"/>
                  </a:lnTo>
                  <a:lnTo>
                    <a:pt x="1280922" y="1042542"/>
                  </a:lnTo>
                  <a:lnTo>
                    <a:pt x="1191387" y="1200150"/>
                  </a:lnTo>
                  <a:lnTo>
                    <a:pt x="1685544" y="1064005"/>
                  </a:lnTo>
                  <a:lnTo>
                    <a:pt x="1592821" y="727455"/>
                  </a:lnTo>
                  <a:lnTo>
                    <a:pt x="1459865" y="727455"/>
                  </a:lnTo>
                  <a:lnTo>
                    <a:pt x="277495" y="55879"/>
                  </a:lnTo>
                  <a:close/>
                </a:path>
                <a:path w="1685925" h="1200150">
                  <a:moveTo>
                    <a:pt x="1549400" y="569849"/>
                  </a:moveTo>
                  <a:lnTo>
                    <a:pt x="1459865" y="727455"/>
                  </a:lnTo>
                  <a:lnTo>
                    <a:pt x="1592821" y="727455"/>
                  </a:lnTo>
                  <a:lnTo>
                    <a:pt x="1549400" y="569849"/>
                  </a:lnTo>
                  <a:close/>
                </a:path>
                <a:path w="1685925" h="1200150">
                  <a:moveTo>
                    <a:pt x="218313" y="22351"/>
                  </a:moveTo>
                  <a:lnTo>
                    <a:pt x="39370" y="337565"/>
                  </a:lnTo>
                  <a:lnTo>
                    <a:pt x="78740" y="359917"/>
                  </a:lnTo>
                  <a:lnTo>
                    <a:pt x="257810" y="44703"/>
                  </a:lnTo>
                  <a:lnTo>
                    <a:pt x="218313" y="22351"/>
                  </a:lnTo>
                  <a:close/>
                </a:path>
                <a:path w="1685925" h="1200150">
                  <a:moveTo>
                    <a:pt x="178943" y="0"/>
                  </a:moveTo>
                  <a:lnTo>
                    <a:pt x="0" y="315213"/>
                  </a:lnTo>
                  <a:lnTo>
                    <a:pt x="19685" y="326389"/>
                  </a:lnTo>
                  <a:lnTo>
                    <a:pt x="198627" y="11175"/>
                  </a:lnTo>
                  <a:lnTo>
                    <a:pt x="178943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88784" y="1623059"/>
              <a:ext cx="1685925" cy="1200150"/>
            </a:xfrm>
            <a:custGeom>
              <a:avLst/>
              <a:gdLst/>
              <a:ahLst/>
              <a:cxnLst/>
              <a:rect l="l" t="t" r="r" b="b"/>
              <a:pathLst>
                <a:path w="1685925" h="1200150">
                  <a:moveTo>
                    <a:pt x="178943" y="0"/>
                  </a:moveTo>
                  <a:lnTo>
                    <a:pt x="198627" y="11175"/>
                  </a:lnTo>
                  <a:lnTo>
                    <a:pt x="19685" y="326389"/>
                  </a:lnTo>
                  <a:lnTo>
                    <a:pt x="0" y="315213"/>
                  </a:lnTo>
                  <a:lnTo>
                    <a:pt x="178943" y="0"/>
                  </a:lnTo>
                  <a:close/>
                </a:path>
                <a:path w="1685925" h="1200150">
                  <a:moveTo>
                    <a:pt x="218313" y="22351"/>
                  </a:moveTo>
                  <a:lnTo>
                    <a:pt x="257810" y="44703"/>
                  </a:lnTo>
                  <a:lnTo>
                    <a:pt x="78740" y="359917"/>
                  </a:lnTo>
                  <a:lnTo>
                    <a:pt x="39370" y="337565"/>
                  </a:lnTo>
                  <a:lnTo>
                    <a:pt x="218313" y="22351"/>
                  </a:lnTo>
                  <a:close/>
                </a:path>
                <a:path w="1685925" h="1200150">
                  <a:moveTo>
                    <a:pt x="277495" y="55879"/>
                  </a:moveTo>
                  <a:lnTo>
                    <a:pt x="1459865" y="727455"/>
                  </a:lnTo>
                  <a:lnTo>
                    <a:pt x="1549400" y="569849"/>
                  </a:lnTo>
                  <a:lnTo>
                    <a:pt x="1685544" y="1064005"/>
                  </a:lnTo>
                  <a:lnTo>
                    <a:pt x="1191387" y="1200150"/>
                  </a:lnTo>
                  <a:lnTo>
                    <a:pt x="1280922" y="1042542"/>
                  </a:lnTo>
                  <a:lnTo>
                    <a:pt x="98425" y="371093"/>
                  </a:lnTo>
                  <a:lnTo>
                    <a:pt x="277495" y="55879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634740" y="1505711"/>
            <a:ext cx="1767839" cy="1385570"/>
            <a:chOff x="3634740" y="1505711"/>
            <a:chExt cx="1767839" cy="13855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4740" y="1505711"/>
              <a:ext cx="1767839" cy="13853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70554" y="1543430"/>
              <a:ext cx="1640839" cy="1255395"/>
            </a:xfrm>
            <a:custGeom>
              <a:avLst/>
              <a:gdLst/>
              <a:ahLst/>
              <a:cxnLst/>
              <a:rect l="l" t="t" r="r" b="b"/>
              <a:pathLst>
                <a:path w="1640839" h="1255395">
                  <a:moveTo>
                    <a:pt x="108076" y="646176"/>
                  </a:moveTo>
                  <a:lnTo>
                    <a:pt x="0" y="1147191"/>
                  </a:lnTo>
                  <a:lnTo>
                    <a:pt x="501015" y="1255395"/>
                  </a:lnTo>
                  <a:lnTo>
                    <a:pt x="402844" y="1102995"/>
                  </a:lnTo>
                  <a:lnTo>
                    <a:pt x="875013" y="798449"/>
                  </a:lnTo>
                  <a:lnTo>
                    <a:pt x="206375" y="798449"/>
                  </a:lnTo>
                  <a:lnTo>
                    <a:pt x="108076" y="646176"/>
                  </a:lnTo>
                  <a:close/>
                </a:path>
                <a:path w="1640839" h="1255395">
                  <a:moveTo>
                    <a:pt x="1348994" y="61341"/>
                  </a:moveTo>
                  <a:lnTo>
                    <a:pt x="206375" y="798449"/>
                  </a:lnTo>
                  <a:lnTo>
                    <a:pt x="875013" y="798449"/>
                  </a:lnTo>
                  <a:lnTo>
                    <a:pt x="1545463" y="366014"/>
                  </a:lnTo>
                  <a:lnTo>
                    <a:pt x="1348994" y="61341"/>
                  </a:lnTo>
                  <a:close/>
                </a:path>
                <a:path w="1640839" h="1255395">
                  <a:moveTo>
                    <a:pt x="1406144" y="24511"/>
                  </a:moveTo>
                  <a:lnTo>
                    <a:pt x="1368044" y="49149"/>
                  </a:lnTo>
                  <a:lnTo>
                    <a:pt x="1564513" y="353695"/>
                  </a:lnTo>
                  <a:lnTo>
                    <a:pt x="1602613" y="329184"/>
                  </a:lnTo>
                  <a:lnTo>
                    <a:pt x="1406144" y="24511"/>
                  </a:lnTo>
                  <a:close/>
                </a:path>
                <a:path w="1640839" h="1255395">
                  <a:moveTo>
                    <a:pt x="1444244" y="0"/>
                  </a:moveTo>
                  <a:lnTo>
                    <a:pt x="1425194" y="12319"/>
                  </a:lnTo>
                  <a:lnTo>
                    <a:pt x="1621663" y="316865"/>
                  </a:lnTo>
                  <a:lnTo>
                    <a:pt x="1640713" y="304546"/>
                  </a:lnTo>
                  <a:lnTo>
                    <a:pt x="1444244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0554" y="1543430"/>
              <a:ext cx="1640839" cy="1255395"/>
            </a:xfrm>
            <a:custGeom>
              <a:avLst/>
              <a:gdLst/>
              <a:ahLst/>
              <a:cxnLst/>
              <a:rect l="l" t="t" r="r" b="b"/>
              <a:pathLst>
                <a:path w="1640839" h="1255395">
                  <a:moveTo>
                    <a:pt x="1640713" y="304546"/>
                  </a:moveTo>
                  <a:lnTo>
                    <a:pt x="1621663" y="316865"/>
                  </a:lnTo>
                  <a:lnTo>
                    <a:pt x="1425194" y="12319"/>
                  </a:lnTo>
                  <a:lnTo>
                    <a:pt x="1444244" y="0"/>
                  </a:lnTo>
                  <a:lnTo>
                    <a:pt x="1640713" y="304546"/>
                  </a:lnTo>
                  <a:close/>
                </a:path>
                <a:path w="1640839" h="1255395">
                  <a:moveTo>
                    <a:pt x="1602613" y="329184"/>
                  </a:moveTo>
                  <a:lnTo>
                    <a:pt x="1564513" y="353695"/>
                  </a:lnTo>
                  <a:lnTo>
                    <a:pt x="1368044" y="49149"/>
                  </a:lnTo>
                  <a:lnTo>
                    <a:pt x="1406144" y="24511"/>
                  </a:lnTo>
                  <a:lnTo>
                    <a:pt x="1602613" y="329184"/>
                  </a:lnTo>
                  <a:close/>
                </a:path>
                <a:path w="1640839" h="1255395">
                  <a:moveTo>
                    <a:pt x="1545463" y="366014"/>
                  </a:moveTo>
                  <a:lnTo>
                    <a:pt x="402844" y="1102995"/>
                  </a:lnTo>
                  <a:lnTo>
                    <a:pt x="501015" y="1255395"/>
                  </a:lnTo>
                  <a:lnTo>
                    <a:pt x="0" y="1147191"/>
                  </a:lnTo>
                  <a:lnTo>
                    <a:pt x="108076" y="646176"/>
                  </a:lnTo>
                  <a:lnTo>
                    <a:pt x="206375" y="798449"/>
                  </a:lnTo>
                  <a:lnTo>
                    <a:pt x="1348994" y="61341"/>
                  </a:lnTo>
                  <a:lnTo>
                    <a:pt x="1545463" y="366014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2992422"/>
            <a:ext cx="2866643" cy="317906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00" y="3173778"/>
            <a:ext cx="3986784" cy="2816352"/>
          </a:xfrm>
          <a:prstGeom prst="rect">
            <a:avLst/>
          </a:prstGeom>
        </p:spPr>
      </p:pic>
      <p:sp>
        <p:nvSpPr>
          <p:cNvPr id="19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 l="7500" r="20000"/>
          <a:stretch/>
        </p:blipFill>
        <p:spPr>
          <a:xfrm>
            <a:off x="3866751" y="3224264"/>
            <a:ext cx="3422033" cy="2581275"/>
          </a:xfrm>
          <a:prstGeom prst="rect">
            <a:avLst/>
          </a:prstGeom>
          <a:effectLst>
            <a:softEdge rad="165100"/>
          </a:effectLst>
        </p:spPr>
      </p:pic>
      <p:grpSp>
        <p:nvGrpSpPr>
          <p:cNvPr id="21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22" name="object 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23" name="object 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3471" y="3436620"/>
            <a:ext cx="4710683" cy="313791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53436" y="303813"/>
            <a:ext cx="818007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i="1" spc="-260" dirty="0">
                <a:solidFill>
                  <a:schemeClr val="accent2"/>
                </a:solidFill>
                <a:latin typeface="Verdana"/>
                <a:cs typeface="Verdana"/>
              </a:rPr>
              <a:t>Valutazione</a:t>
            </a:r>
            <a:r>
              <a:rPr sz="3200" b="1" i="1" spc="-225" dirty="0">
                <a:solidFill>
                  <a:schemeClr val="accent2"/>
                </a:solidFill>
                <a:latin typeface="Verdana"/>
                <a:cs typeface="Verdana"/>
              </a:rPr>
              <a:t> </a:t>
            </a:r>
            <a:r>
              <a:rPr sz="3200" b="1" i="1" spc="-265" dirty="0">
                <a:solidFill>
                  <a:schemeClr val="accent2"/>
                </a:solidFill>
                <a:latin typeface="Verdana"/>
                <a:cs typeface="Verdana"/>
              </a:rPr>
              <a:t>dell’importanza</a:t>
            </a:r>
            <a:r>
              <a:rPr sz="3200" b="1" i="1" spc="-195" dirty="0">
                <a:solidFill>
                  <a:schemeClr val="accent2"/>
                </a:solidFill>
                <a:latin typeface="Verdana"/>
                <a:cs typeface="Verdana"/>
              </a:rPr>
              <a:t> </a:t>
            </a:r>
            <a:r>
              <a:rPr sz="3200" b="1" i="1" spc="-220" dirty="0">
                <a:solidFill>
                  <a:schemeClr val="accent2"/>
                </a:solidFill>
                <a:latin typeface="Verdana"/>
                <a:cs typeface="Verdana"/>
              </a:rPr>
              <a:t>dell’azione </a:t>
            </a:r>
            <a:r>
              <a:rPr sz="3200" b="1" i="1" spc="-75" dirty="0">
                <a:solidFill>
                  <a:schemeClr val="accent2"/>
                </a:solidFill>
                <a:latin typeface="Verdana"/>
                <a:cs typeface="Verdana"/>
              </a:rPr>
              <a:t>e </a:t>
            </a:r>
            <a:r>
              <a:rPr sz="3200" b="1" i="1" spc="-1080" dirty="0">
                <a:solidFill>
                  <a:schemeClr val="accent2"/>
                </a:solidFill>
                <a:latin typeface="Verdana"/>
                <a:cs typeface="Verdana"/>
              </a:rPr>
              <a:t> </a:t>
            </a:r>
            <a:r>
              <a:rPr sz="3200" b="1" i="1" spc="-170" dirty="0">
                <a:solidFill>
                  <a:schemeClr val="accent2"/>
                </a:solidFill>
                <a:latin typeface="Verdana"/>
                <a:cs typeface="Verdana"/>
              </a:rPr>
              <a:t>dell</a:t>
            </a:r>
            <a:r>
              <a:rPr sz="3200" b="1" i="1" spc="-215" dirty="0">
                <a:solidFill>
                  <a:schemeClr val="accent2"/>
                </a:solidFill>
                <a:latin typeface="Verdana"/>
                <a:cs typeface="Verdana"/>
              </a:rPr>
              <a:t>a</a:t>
            </a:r>
            <a:r>
              <a:rPr sz="3200" b="1" i="1" spc="-225" dirty="0">
                <a:solidFill>
                  <a:schemeClr val="accent2"/>
                </a:solidFill>
                <a:latin typeface="Verdana"/>
                <a:cs typeface="Verdana"/>
              </a:rPr>
              <a:t> </a:t>
            </a:r>
            <a:r>
              <a:rPr sz="3200" b="1" i="1" spc="-325" dirty="0">
                <a:solidFill>
                  <a:schemeClr val="accent2"/>
                </a:solidFill>
                <a:latin typeface="Verdana"/>
                <a:cs typeface="Verdana"/>
              </a:rPr>
              <a:t>pre</a:t>
            </a:r>
            <a:r>
              <a:rPr sz="3200" b="1" i="1" spc="-320" dirty="0">
                <a:solidFill>
                  <a:schemeClr val="accent2"/>
                </a:solidFill>
                <a:latin typeface="Verdana"/>
                <a:cs typeface="Verdana"/>
              </a:rPr>
              <a:t>s</a:t>
            </a:r>
            <a:r>
              <a:rPr sz="3200" b="1" i="1" spc="-25" dirty="0">
                <a:solidFill>
                  <a:schemeClr val="accent2"/>
                </a:solidFill>
                <a:latin typeface="Verdana"/>
                <a:cs typeface="Verdana"/>
              </a:rPr>
              <a:t>a</a:t>
            </a:r>
            <a:endParaRPr sz="32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73807" y="1491996"/>
            <a:ext cx="7644383" cy="172364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287949" y="1594635"/>
            <a:ext cx="7641590" cy="1518364"/>
          </a:xfrm>
          <a:prstGeom prst="rect">
            <a:avLst/>
          </a:prstGeom>
          <a:ln w="9525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283845" marR="274320" algn="ctr">
              <a:lnSpc>
                <a:spcPct val="100000"/>
              </a:lnSpc>
              <a:spcBef>
                <a:spcPts val="320"/>
              </a:spcBef>
            </a:pPr>
            <a:r>
              <a:rPr sz="3200" b="1" i="1" spc="-3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200" b="1" i="1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i="1" spc="-265" dirty="0">
                <a:solidFill>
                  <a:srgbClr val="FFFFFF"/>
                </a:solidFill>
                <a:latin typeface="Verdana"/>
                <a:cs typeface="Verdana"/>
              </a:rPr>
              <a:t>valutazi</a:t>
            </a:r>
            <a:r>
              <a:rPr sz="3200" b="1" i="1" spc="-3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200" b="1" i="1" spc="-22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200" b="1" i="1" spc="-210" dirty="0">
                <a:solidFill>
                  <a:srgbClr val="FFFFFF"/>
                </a:solidFill>
                <a:latin typeface="Verdana"/>
                <a:cs typeface="Verdana"/>
              </a:rPr>
              <a:t>e </a:t>
            </a:r>
            <a:r>
              <a:rPr sz="3200" b="1" i="1" spc="-240" dirty="0">
                <a:solidFill>
                  <a:srgbClr val="FFFFFF"/>
                </a:solidFill>
                <a:latin typeface="Verdana"/>
                <a:cs typeface="Verdana"/>
              </a:rPr>
              <a:t>dell’az</a:t>
            </a:r>
            <a:r>
              <a:rPr sz="3200" b="1" i="1" spc="-1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200" b="1" i="1" spc="-20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3200" b="1" i="1" spc="-1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200" b="1" i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i="1" spc="-75" dirty="0">
                <a:solidFill>
                  <a:srgbClr val="FFFFFF"/>
                </a:solidFill>
                <a:latin typeface="Verdana"/>
                <a:cs typeface="Verdana"/>
              </a:rPr>
              <a:t>è</a:t>
            </a:r>
            <a:r>
              <a:rPr sz="3200" b="1" i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i="1" spc="-270" dirty="0">
                <a:solidFill>
                  <a:srgbClr val="FFFFFF"/>
                </a:solidFill>
                <a:latin typeface="Verdana"/>
                <a:cs typeface="Verdana"/>
              </a:rPr>
              <a:t>sem</a:t>
            </a:r>
            <a:r>
              <a:rPr sz="3200" b="1" i="1" spc="-254" dirty="0">
                <a:solidFill>
                  <a:srgbClr val="FFFFFF"/>
                </a:solidFill>
                <a:latin typeface="Verdana"/>
                <a:cs typeface="Verdana"/>
              </a:rPr>
              <a:t>pre  </a:t>
            </a:r>
            <a:r>
              <a:rPr sz="3200" b="1" i="1" spc="-275" dirty="0">
                <a:solidFill>
                  <a:srgbClr val="FFFFFF"/>
                </a:solidFill>
                <a:latin typeface="Verdana"/>
                <a:cs typeface="Verdana"/>
              </a:rPr>
              <a:t>determin</a:t>
            </a:r>
            <a:r>
              <a:rPr sz="3200" b="1" i="1" spc="-2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200" b="1" i="1" spc="-260" dirty="0">
                <a:solidFill>
                  <a:srgbClr val="FFFFFF"/>
                </a:solidFill>
                <a:latin typeface="Verdana"/>
                <a:cs typeface="Verdana"/>
              </a:rPr>
              <a:t>ta</a:t>
            </a:r>
            <a:r>
              <a:rPr sz="3200" b="1" i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i="1" spc="-160" dirty="0">
                <a:solidFill>
                  <a:srgbClr val="FFFFFF"/>
                </a:solidFill>
                <a:latin typeface="Verdana"/>
                <a:cs typeface="Verdana"/>
              </a:rPr>
              <a:t>dall</a:t>
            </a:r>
            <a:r>
              <a:rPr sz="3200" b="1" i="1" spc="-20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200" b="1" i="1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i="1" spc="-14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200" b="1" i="1" spc="-290" dirty="0">
                <a:solidFill>
                  <a:srgbClr val="FFFFFF"/>
                </a:solidFill>
                <a:latin typeface="Verdana"/>
                <a:cs typeface="Verdana"/>
              </a:rPr>
              <a:t>osizion</a:t>
            </a:r>
            <a:r>
              <a:rPr sz="3200" b="1" i="1" spc="-3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200" b="1" i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b="1" i="1" spc="-155" dirty="0">
                <a:solidFill>
                  <a:srgbClr val="FFFFFF"/>
                </a:solidFill>
                <a:latin typeface="Verdana"/>
                <a:cs typeface="Verdana"/>
              </a:rPr>
              <a:t>del  </a:t>
            </a:r>
            <a:r>
              <a:rPr sz="3200" b="1" i="1" spc="-280" dirty="0" err="1">
                <a:solidFill>
                  <a:srgbClr val="FFFFFF"/>
                </a:solidFill>
                <a:latin typeface="Verdana"/>
                <a:cs typeface="Verdana"/>
              </a:rPr>
              <a:t>lott</a:t>
            </a:r>
            <a:r>
              <a:rPr sz="3200" b="1" i="1" spc="-390" dirty="0" err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200" b="1" i="1" spc="-320" dirty="0" err="1">
                <a:solidFill>
                  <a:srgbClr val="FFFFFF"/>
                </a:solidFill>
                <a:latin typeface="Verdana"/>
                <a:cs typeface="Verdana"/>
              </a:rPr>
              <a:t>tore</a:t>
            </a:r>
            <a:r>
              <a:rPr sz="3200" b="1" i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it-IT" sz="32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ATTACCATO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3476815"/>
            <a:ext cx="5162453" cy="3000185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8" name="object 17"/>
          <p:cNvSpPr txBox="1"/>
          <p:nvPr/>
        </p:nvSpPr>
        <p:spPr>
          <a:xfrm>
            <a:off x="8534400" y="6574536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43492" y="242451"/>
            <a:ext cx="780605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50" dirty="0">
                <a:solidFill>
                  <a:schemeClr val="accent2"/>
                </a:solidFill>
              </a:rPr>
              <a:t>Valutazione dell’importanza dell’azione  e </a:t>
            </a:r>
            <a:r>
              <a:rPr sz="3200" spc="-150" dirty="0" err="1">
                <a:solidFill>
                  <a:schemeClr val="accent2"/>
                </a:solidFill>
              </a:rPr>
              <a:t>della</a:t>
            </a:r>
            <a:r>
              <a:rPr sz="3200" spc="-150" dirty="0">
                <a:solidFill>
                  <a:schemeClr val="accent2"/>
                </a:solidFill>
              </a:rPr>
              <a:t> </a:t>
            </a:r>
            <a:r>
              <a:rPr sz="3200" spc="-150" dirty="0" err="1">
                <a:solidFill>
                  <a:schemeClr val="accent2"/>
                </a:solidFill>
              </a:rPr>
              <a:t>presa</a:t>
            </a:r>
            <a:r>
              <a:rPr lang="it-IT" sz="3200" spc="-150" dirty="0">
                <a:solidFill>
                  <a:schemeClr val="accent2"/>
                </a:solidFill>
              </a:rPr>
              <a:t> (parte1)</a:t>
            </a:r>
            <a:endParaRPr sz="3200" spc="-150" dirty="0">
              <a:solidFill>
                <a:schemeClr val="accent2"/>
              </a:solidFill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568" y="2458780"/>
            <a:ext cx="7709916" cy="109880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47497" y="2612750"/>
            <a:ext cx="7706359" cy="742126"/>
          </a:xfrm>
          <a:prstGeom prst="rect">
            <a:avLst/>
          </a:prstGeom>
          <a:ln w="9525">
            <a:noFill/>
          </a:ln>
        </p:spPr>
        <p:txBody>
          <a:bodyPr vert="horz" wrap="square" lIns="0" tIns="20955" rIns="0" bIns="0" rtlCol="0">
            <a:spAutoFit/>
          </a:bodyPr>
          <a:lstStyle/>
          <a:p>
            <a:pPr marL="194945" marR="387350" indent="202565">
              <a:lnSpc>
                <a:spcPct val="100600"/>
              </a:lnSpc>
              <a:spcBef>
                <a:spcPts val="165"/>
              </a:spcBef>
            </a:pPr>
            <a:r>
              <a:rPr sz="2800" b="1" spc="-335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80" dirty="0">
                <a:solidFill>
                  <a:srgbClr val="ACE9F8"/>
                </a:solidFill>
                <a:latin typeface="Tahoma"/>
                <a:cs typeface="Tahoma"/>
              </a:rPr>
              <a:t>CASO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455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290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370" dirty="0">
                <a:solidFill>
                  <a:srgbClr val="ACE9F8"/>
                </a:solidFill>
                <a:latin typeface="Tahoma"/>
                <a:cs typeface="Tahoma"/>
              </a:rPr>
              <a:t>L</a:t>
            </a:r>
            <a:r>
              <a:rPr sz="2800" b="1" spc="-185" dirty="0">
                <a:solidFill>
                  <a:srgbClr val="ACE9F8"/>
                </a:solidFill>
                <a:latin typeface="Tahoma"/>
                <a:cs typeface="Tahoma"/>
              </a:rPr>
              <a:t>OTTA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10" dirty="0">
                <a:solidFill>
                  <a:srgbClr val="ACE9F8"/>
                </a:solidFill>
                <a:latin typeface="Tahoma"/>
                <a:cs typeface="Tahoma"/>
              </a:rPr>
              <a:t>NEG</a:t>
            </a:r>
            <a:r>
              <a:rPr sz="2800" b="1" dirty="0">
                <a:solidFill>
                  <a:srgbClr val="ACE9F8"/>
                </a:solidFill>
                <a:latin typeface="Tahoma"/>
                <a:cs typeface="Tahoma"/>
              </a:rPr>
              <a:t>A</a:t>
            </a:r>
            <a:r>
              <a:rPr sz="2800" b="1" spc="-225" dirty="0">
                <a:solidFill>
                  <a:srgbClr val="ACE9F8"/>
                </a:solidFill>
                <a:latin typeface="Tahoma"/>
                <a:cs typeface="Tahoma"/>
              </a:rPr>
              <a:t>TIVA</a:t>
            </a:r>
            <a:r>
              <a:rPr sz="2000" b="1" spc="-17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20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ut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-85" dirty="0">
                <a:solidFill>
                  <a:srgbClr val="FFFFFF"/>
                </a:solidFill>
                <a:latin typeface="Tahoma"/>
                <a:cs typeface="Tahoma"/>
              </a:rPr>
              <a:t>lità,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10" dirty="0">
                <a:solidFill>
                  <a:srgbClr val="FFFFFF"/>
                </a:solidFill>
                <a:latin typeface="Tahoma"/>
                <a:cs typeface="Tahoma"/>
              </a:rPr>
              <a:t>esa 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illegale,</a:t>
            </a: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65" dirty="0" err="1">
                <a:solidFill>
                  <a:srgbClr val="FFFFFF"/>
                </a:solidFill>
                <a:latin typeface="Tahoma"/>
                <a:cs typeface="Tahoma"/>
              </a:rPr>
              <a:t>scorrettezza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608" y="1482749"/>
            <a:ext cx="4876192" cy="428322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940"/>
              </a:spcBef>
            </a:pPr>
            <a:r>
              <a:rPr sz="2000" b="1" spc="-125" dirty="0">
                <a:solidFill>
                  <a:srgbClr val="FFC000"/>
                </a:solidFill>
                <a:latin typeface="Tahoma"/>
                <a:cs typeface="Tahoma"/>
              </a:rPr>
              <a:t>SO</a:t>
            </a:r>
            <a:r>
              <a:rPr sz="2000" b="1" spc="-110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14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6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204" dirty="0">
                <a:solidFill>
                  <a:srgbClr val="FFC000"/>
                </a:solidFill>
                <a:latin typeface="Tahoma"/>
                <a:cs typeface="Tahoma"/>
              </a:rPr>
              <a:t>P</a:t>
            </a:r>
            <a:r>
              <a:rPr sz="2000" b="1" spc="-18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000" b="1" spc="-290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-8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220" dirty="0">
                <a:solidFill>
                  <a:srgbClr val="FFC000"/>
                </a:solidFill>
                <a:latin typeface="Tahoma"/>
                <a:cs typeface="Tahoma"/>
              </a:rPr>
              <a:t>TTA</a:t>
            </a:r>
            <a:r>
              <a:rPr sz="2000" b="1" spc="-4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FFC000"/>
                </a:solidFill>
                <a:latin typeface="Tahoma"/>
                <a:cs typeface="Tahoma"/>
              </a:rPr>
              <a:t>GRECO</a:t>
            </a:r>
            <a:r>
              <a:rPr sz="2000" b="1" spc="-30" dirty="0">
                <a:solidFill>
                  <a:srgbClr val="FFC000"/>
                </a:solidFill>
                <a:latin typeface="Tahoma"/>
                <a:cs typeface="Tahoma"/>
              </a:rPr>
              <a:t>-</a:t>
            </a:r>
            <a:r>
              <a:rPr sz="2000" b="1" dirty="0">
                <a:solidFill>
                  <a:srgbClr val="FFC000"/>
                </a:solidFill>
                <a:latin typeface="Tahoma"/>
                <a:cs typeface="Tahoma"/>
              </a:rPr>
              <a:t>ROMANA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42019" y="4401311"/>
            <a:ext cx="3459479" cy="1956815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33400" y="3766128"/>
            <a:ext cx="6009677" cy="3022974"/>
            <a:chOff x="677334" y="3659446"/>
            <a:chExt cx="6009677" cy="3022974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334" y="3659446"/>
              <a:ext cx="3140964" cy="2305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8699" y="4152580"/>
              <a:ext cx="3258312" cy="252984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543925" y="4403039"/>
            <a:ext cx="3456304" cy="195326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396240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3120"/>
              </a:spcBef>
            </a:pPr>
            <a:r>
              <a:rPr sz="3200" b="1" spc="-24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3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240" dirty="0">
                <a:solidFill>
                  <a:srgbClr val="FFFFFF"/>
                </a:solidFill>
                <a:latin typeface="Tahoma"/>
                <a:cs typeface="Tahoma"/>
              </a:rPr>
              <a:t>PU</a:t>
            </a:r>
            <a:r>
              <a:rPr sz="3200" b="1" spc="-254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spc="-635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sz="3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700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endParaRPr sz="3200">
              <a:latin typeface="Tahoma"/>
              <a:cs typeface="Tahoma"/>
            </a:endParaRPr>
          </a:p>
          <a:p>
            <a:pPr marL="15875" algn="ctr">
              <a:lnSpc>
                <a:spcPct val="100000"/>
              </a:lnSpc>
              <a:spcBef>
                <a:spcPts val="1370"/>
              </a:spcBef>
            </a:pPr>
            <a:r>
              <a:rPr sz="3200" b="1" spc="-90" dirty="0">
                <a:solidFill>
                  <a:srgbClr val="FFFFFF"/>
                </a:solidFill>
                <a:latin typeface="Tahoma"/>
                <a:cs typeface="Tahoma"/>
              </a:rPr>
              <a:t>avvertimento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245919" y="2881645"/>
            <a:ext cx="1961514" cy="1490980"/>
            <a:chOff x="8245919" y="2881645"/>
            <a:chExt cx="1961514" cy="1490980"/>
          </a:xfrm>
        </p:grpSpPr>
        <p:sp>
          <p:nvSpPr>
            <p:cNvPr id="20" name="object 20"/>
            <p:cNvSpPr/>
            <p:nvPr/>
          </p:nvSpPr>
          <p:spPr>
            <a:xfrm>
              <a:off x="8253856" y="2889583"/>
              <a:ext cx="1945639" cy="1475105"/>
            </a:xfrm>
            <a:custGeom>
              <a:avLst/>
              <a:gdLst/>
              <a:ahLst/>
              <a:cxnLst/>
              <a:rect l="l" t="t" r="r" b="b"/>
              <a:pathLst>
                <a:path w="1945640" h="1475104">
                  <a:moveTo>
                    <a:pt x="1043304" y="951785"/>
                  </a:moveTo>
                  <a:lnTo>
                    <a:pt x="1518920" y="1475025"/>
                  </a:lnTo>
                  <a:lnTo>
                    <a:pt x="1945386" y="1204642"/>
                  </a:lnTo>
                  <a:lnTo>
                    <a:pt x="1589659" y="1104947"/>
                  </a:lnTo>
                  <a:lnTo>
                    <a:pt x="1584061" y="1080873"/>
                  </a:lnTo>
                  <a:lnTo>
                    <a:pt x="1577927" y="1056846"/>
                  </a:lnTo>
                  <a:lnTo>
                    <a:pt x="1576219" y="1050718"/>
                  </a:lnTo>
                  <a:lnTo>
                    <a:pt x="1396492" y="1050718"/>
                  </a:lnTo>
                  <a:lnTo>
                    <a:pt x="1043304" y="951785"/>
                  </a:lnTo>
                  <a:close/>
                </a:path>
                <a:path w="1945640" h="1475104">
                  <a:moveTo>
                    <a:pt x="835242" y="172587"/>
                  </a:moveTo>
                  <a:lnTo>
                    <a:pt x="148049" y="172587"/>
                  </a:lnTo>
                  <a:lnTo>
                    <a:pt x="195832" y="173480"/>
                  </a:lnTo>
                  <a:lnTo>
                    <a:pt x="243568" y="176289"/>
                  </a:lnTo>
                  <a:lnTo>
                    <a:pt x="291199" y="180978"/>
                  </a:lnTo>
                  <a:lnTo>
                    <a:pt x="338667" y="187506"/>
                  </a:lnTo>
                  <a:lnTo>
                    <a:pt x="385912" y="195838"/>
                  </a:lnTo>
                  <a:lnTo>
                    <a:pt x="432876" y="205934"/>
                  </a:lnTo>
                  <a:lnTo>
                    <a:pt x="479502" y="217757"/>
                  </a:lnTo>
                  <a:lnTo>
                    <a:pt x="525730" y="231269"/>
                  </a:lnTo>
                  <a:lnTo>
                    <a:pt x="571501" y="246431"/>
                  </a:lnTo>
                  <a:lnTo>
                    <a:pt x="616759" y="263206"/>
                  </a:lnTo>
                  <a:lnTo>
                    <a:pt x="661443" y="281555"/>
                  </a:lnTo>
                  <a:lnTo>
                    <a:pt x="705495" y="301441"/>
                  </a:lnTo>
                  <a:lnTo>
                    <a:pt x="748858" y="322825"/>
                  </a:lnTo>
                  <a:lnTo>
                    <a:pt x="791472" y="345670"/>
                  </a:lnTo>
                  <a:lnTo>
                    <a:pt x="833278" y="369937"/>
                  </a:lnTo>
                  <a:lnTo>
                    <a:pt x="874220" y="395589"/>
                  </a:lnTo>
                  <a:lnTo>
                    <a:pt x="914237" y="422587"/>
                  </a:lnTo>
                  <a:lnTo>
                    <a:pt x="953272" y="450894"/>
                  </a:lnTo>
                  <a:lnTo>
                    <a:pt x="991266" y="480471"/>
                  </a:lnTo>
                  <a:lnTo>
                    <a:pt x="1028161" y="511280"/>
                  </a:lnTo>
                  <a:lnTo>
                    <a:pt x="1063898" y="543284"/>
                  </a:lnTo>
                  <a:lnTo>
                    <a:pt x="1098418" y="576444"/>
                  </a:lnTo>
                  <a:lnTo>
                    <a:pt x="1131663" y="610722"/>
                  </a:lnTo>
                  <a:lnTo>
                    <a:pt x="1163575" y="646081"/>
                  </a:lnTo>
                  <a:lnTo>
                    <a:pt x="1194095" y="682482"/>
                  </a:lnTo>
                  <a:lnTo>
                    <a:pt x="1223165" y="719887"/>
                  </a:lnTo>
                  <a:lnTo>
                    <a:pt x="1250726" y="758258"/>
                  </a:lnTo>
                  <a:lnTo>
                    <a:pt x="1276719" y="797558"/>
                  </a:lnTo>
                  <a:lnTo>
                    <a:pt x="1301087" y="837748"/>
                  </a:lnTo>
                  <a:lnTo>
                    <a:pt x="1323770" y="878790"/>
                  </a:lnTo>
                  <a:lnTo>
                    <a:pt x="1344711" y="920646"/>
                  </a:lnTo>
                  <a:lnTo>
                    <a:pt x="1363851" y="963278"/>
                  </a:lnTo>
                  <a:lnTo>
                    <a:pt x="1381130" y="1006648"/>
                  </a:lnTo>
                  <a:lnTo>
                    <a:pt x="1396492" y="1050718"/>
                  </a:lnTo>
                  <a:lnTo>
                    <a:pt x="1576219" y="1050718"/>
                  </a:lnTo>
                  <a:lnTo>
                    <a:pt x="1564004" y="1008935"/>
                  </a:lnTo>
                  <a:lnTo>
                    <a:pt x="1549444" y="965287"/>
                  </a:lnTo>
                  <a:lnTo>
                    <a:pt x="1533291" y="922255"/>
                  </a:lnTo>
                  <a:lnTo>
                    <a:pt x="1515587" y="879866"/>
                  </a:lnTo>
                  <a:lnTo>
                    <a:pt x="1496371" y="838145"/>
                  </a:lnTo>
                  <a:lnTo>
                    <a:pt x="1475686" y="797118"/>
                  </a:lnTo>
                  <a:lnTo>
                    <a:pt x="1453570" y="756811"/>
                  </a:lnTo>
                  <a:lnTo>
                    <a:pt x="1430065" y="717251"/>
                  </a:lnTo>
                  <a:lnTo>
                    <a:pt x="1405211" y="678462"/>
                  </a:lnTo>
                  <a:lnTo>
                    <a:pt x="1379049" y="640472"/>
                  </a:lnTo>
                  <a:lnTo>
                    <a:pt x="1351618" y="603305"/>
                  </a:lnTo>
                  <a:lnTo>
                    <a:pt x="1322960" y="566988"/>
                  </a:lnTo>
                  <a:lnTo>
                    <a:pt x="1293115" y="531547"/>
                  </a:lnTo>
                  <a:lnTo>
                    <a:pt x="1262123" y="497008"/>
                  </a:lnTo>
                  <a:lnTo>
                    <a:pt x="1230025" y="463396"/>
                  </a:lnTo>
                  <a:lnTo>
                    <a:pt x="1196861" y="430738"/>
                  </a:lnTo>
                  <a:lnTo>
                    <a:pt x="1162672" y="399059"/>
                  </a:lnTo>
                  <a:lnTo>
                    <a:pt x="1127499" y="368385"/>
                  </a:lnTo>
                  <a:lnTo>
                    <a:pt x="1091382" y="338743"/>
                  </a:lnTo>
                  <a:lnTo>
                    <a:pt x="1054360" y="310158"/>
                  </a:lnTo>
                  <a:lnTo>
                    <a:pt x="1016476" y="282656"/>
                  </a:lnTo>
                  <a:lnTo>
                    <a:pt x="977769" y="256263"/>
                  </a:lnTo>
                  <a:lnTo>
                    <a:pt x="938279" y="231005"/>
                  </a:lnTo>
                  <a:lnTo>
                    <a:pt x="898048" y="206908"/>
                  </a:lnTo>
                  <a:lnTo>
                    <a:pt x="857116" y="183998"/>
                  </a:lnTo>
                  <a:lnTo>
                    <a:pt x="835242" y="172587"/>
                  </a:lnTo>
                  <a:close/>
                </a:path>
                <a:path w="1945640" h="1475104">
                  <a:moveTo>
                    <a:pt x="139857" y="0"/>
                  </a:moveTo>
                  <a:lnTo>
                    <a:pt x="93197" y="1232"/>
                  </a:lnTo>
                  <a:lnTo>
                    <a:pt x="46564" y="4118"/>
                  </a:lnTo>
                  <a:lnTo>
                    <a:pt x="0" y="8683"/>
                  </a:lnTo>
                  <a:lnTo>
                    <a:pt x="52577" y="176704"/>
                  </a:lnTo>
                  <a:lnTo>
                    <a:pt x="100278" y="173649"/>
                  </a:lnTo>
                  <a:lnTo>
                    <a:pt x="148049" y="172587"/>
                  </a:lnTo>
                  <a:lnTo>
                    <a:pt x="835242" y="172587"/>
                  </a:lnTo>
                  <a:lnTo>
                    <a:pt x="815522" y="162301"/>
                  </a:lnTo>
                  <a:lnTo>
                    <a:pt x="773309" y="141842"/>
                  </a:lnTo>
                  <a:lnTo>
                    <a:pt x="730516" y="122648"/>
                  </a:lnTo>
                  <a:lnTo>
                    <a:pt x="687183" y="104744"/>
                  </a:lnTo>
                  <a:lnTo>
                    <a:pt x="643351" y="88157"/>
                  </a:lnTo>
                  <a:lnTo>
                    <a:pt x="599061" y="72912"/>
                  </a:lnTo>
                  <a:lnTo>
                    <a:pt x="554353" y="59036"/>
                  </a:lnTo>
                  <a:lnTo>
                    <a:pt x="509268" y="46554"/>
                  </a:lnTo>
                  <a:lnTo>
                    <a:pt x="463846" y="35492"/>
                  </a:lnTo>
                  <a:lnTo>
                    <a:pt x="418127" y="25876"/>
                  </a:lnTo>
                  <a:lnTo>
                    <a:pt x="372153" y="17732"/>
                  </a:lnTo>
                  <a:lnTo>
                    <a:pt x="325963" y="11086"/>
                  </a:lnTo>
                  <a:lnTo>
                    <a:pt x="279598" y="5964"/>
                  </a:lnTo>
                  <a:lnTo>
                    <a:pt x="233098" y="2391"/>
                  </a:lnTo>
                  <a:lnTo>
                    <a:pt x="186505" y="395"/>
                  </a:lnTo>
                  <a:lnTo>
                    <a:pt x="139857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53856" y="2889583"/>
              <a:ext cx="1945639" cy="1475105"/>
            </a:xfrm>
            <a:custGeom>
              <a:avLst/>
              <a:gdLst/>
              <a:ahLst/>
              <a:cxnLst/>
              <a:rect l="l" t="t" r="r" b="b"/>
              <a:pathLst>
                <a:path w="1945640" h="1475104">
                  <a:moveTo>
                    <a:pt x="0" y="8683"/>
                  </a:moveTo>
                  <a:lnTo>
                    <a:pt x="46564" y="4118"/>
                  </a:lnTo>
                  <a:lnTo>
                    <a:pt x="93197" y="1232"/>
                  </a:lnTo>
                  <a:lnTo>
                    <a:pt x="139857" y="0"/>
                  </a:lnTo>
                  <a:lnTo>
                    <a:pt x="186505" y="395"/>
                  </a:lnTo>
                  <a:lnTo>
                    <a:pt x="233098" y="2391"/>
                  </a:lnTo>
                  <a:lnTo>
                    <a:pt x="279598" y="5964"/>
                  </a:lnTo>
                  <a:lnTo>
                    <a:pt x="325963" y="11086"/>
                  </a:lnTo>
                  <a:lnTo>
                    <a:pt x="372153" y="17732"/>
                  </a:lnTo>
                  <a:lnTo>
                    <a:pt x="418127" y="25876"/>
                  </a:lnTo>
                  <a:lnTo>
                    <a:pt x="463846" y="35492"/>
                  </a:lnTo>
                  <a:lnTo>
                    <a:pt x="509268" y="46554"/>
                  </a:lnTo>
                  <a:lnTo>
                    <a:pt x="554353" y="59036"/>
                  </a:lnTo>
                  <a:lnTo>
                    <a:pt x="599061" y="72912"/>
                  </a:lnTo>
                  <a:lnTo>
                    <a:pt x="643351" y="88157"/>
                  </a:lnTo>
                  <a:lnTo>
                    <a:pt x="687183" y="104744"/>
                  </a:lnTo>
                  <a:lnTo>
                    <a:pt x="730516" y="122648"/>
                  </a:lnTo>
                  <a:lnTo>
                    <a:pt x="773309" y="141842"/>
                  </a:lnTo>
                  <a:lnTo>
                    <a:pt x="815522" y="162301"/>
                  </a:lnTo>
                  <a:lnTo>
                    <a:pt x="857116" y="183998"/>
                  </a:lnTo>
                  <a:lnTo>
                    <a:pt x="898048" y="206908"/>
                  </a:lnTo>
                  <a:lnTo>
                    <a:pt x="938279" y="231005"/>
                  </a:lnTo>
                  <a:lnTo>
                    <a:pt x="977769" y="256263"/>
                  </a:lnTo>
                  <a:lnTo>
                    <a:pt x="1016476" y="282656"/>
                  </a:lnTo>
                  <a:lnTo>
                    <a:pt x="1054360" y="310158"/>
                  </a:lnTo>
                  <a:lnTo>
                    <a:pt x="1091382" y="338743"/>
                  </a:lnTo>
                  <a:lnTo>
                    <a:pt x="1127499" y="368385"/>
                  </a:lnTo>
                  <a:lnTo>
                    <a:pt x="1162672" y="399059"/>
                  </a:lnTo>
                  <a:lnTo>
                    <a:pt x="1196861" y="430738"/>
                  </a:lnTo>
                  <a:lnTo>
                    <a:pt x="1230025" y="463396"/>
                  </a:lnTo>
                  <a:lnTo>
                    <a:pt x="1262123" y="497008"/>
                  </a:lnTo>
                  <a:lnTo>
                    <a:pt x="1293115" y="531547"/>
                  </a:lnTo>
                  <a:lnTo>
                    <a:pt x="1322960" y="566988"/>
                  </a:lnTo>
                  <a:lnTo>
                    <a:pt x="1351618" y="603305"/>
                  </a:lnTo>
                  <a:lnTo>
                    <a:pt x="1379049" y="640472"/>
                  </a:lnTo>
                  <a:lnTo>
                    <a:pt x="1405211" y="678462"/>
                  </a:lnTo>
                  <a:lnTo>
                    <a:pt x="1430065" y="717251"/>
                  </a:lnTo>
                  <a:lnTo>
                    <a:pt x="1453570" y="756811"/>
                  </a:lnTo>
                  <a:lnTo>
                    <a:pt x="1475686" y="797118"/>
                  </a:lnTo>
                  <a:lnTo>
                    <a:pt x="1496371" y="838145"/>
                  </a:lnTo>
                  <a:lnTo>
                    <a:pt x="1515587" y="879866"/>
                  </a:lnTo>
                  <a:lnTo>
                    <a:pt x="1533291" y="922255"/>
                  </a:lnTo>
                  <a:lnTo>
                    <a:pt x="1549444" y="965287"/>
                  </a:lnTo>
                  <a:lnTo>
                    <a:pt x="1564004" y="1008935"/>
                  </a:lnTo>
                  <a:lnTo>
                    <a:pt x="1577927" y="1056846"/>
                  </a:lnTo>
                  <a:lnTo>
                    <a:pt x="1589659" y="1104947"/>
                  </a:lnTo>
                  <a:lnTo>
                    <a:pt x="1945386" y="1204642"/>
                  </a:lnTo>
                  <a:lnTo>
                    <a:pt x="1518920" y="1475025"/>
                  </a:lnTo>
                  <a:lnTo>
                    <a:pt x="1043304" y="951785"/>
                  </a:lnTo>
                  <a:lnTo>
                    <a:pt x="1396492" y="1050718"/>
                  </a:lnTo>
                  <a:lnTo>
                    <a:pt x="1381130" y="1006648"/>
                  </a:lnTo>
                  <a:lnTo>
                    <a:pt x="1363851" y="963278"/>
                  </a:lnTo>
                  <a:lnTo>
                    <a:pt x="1344711" y="920646"/>
                  </a:lnTo>
                  <a:lnTo>
                    <a:pt x="1323770" y="878790"/>
                  </a:lnTo>
                  <a:lnTo>
                    <a:pt x="1301087" y="837748"/>
                  </a:lnTo>
                  <a:lnTo>
                    <a:pt x="1276719" y="797558"/>
                  </a:lnTo>
                  <a:lnTo>
                    <a:pt x="1250726" y="758258"/>
                  </a:lnTo>
                  <a:lnTo>
                    <a:pt x="1223165" y="719887"/>
                  </a:lnTo>
                  <a:lnTo>
                    <a:pt x="1194095" y="682482"/>
                  </a:lnTo>
                  <a:lnTo>
                    <a:pt x="1163575" y="646081"/>
                  </a:lnTo>
                  <a:lnTo>
                    <a:pt x="1131663" y="610722"/>
                  </a:lnTo>
                  <a:lnTo>
                    <a:pt x="1098418" y="576444"/>
                  </a:lnTo>
                  <a:lnTo>
                    <a:pt x="1063898" y="543284"/>
                  </a:lnTo>
                  <a:lnTo>
                    <a:pt x="1028161" y="511280"/>
                  </a:lnTo>
                  <a:lnTo>
                    <a:pt x="991266" y="480471"/>
                  </a:lnTo>
                  <a:lnTo>
                    <a:pt x="953272" y="450894"/>
                  </a:lnTo>
                  <a:lnTo>
                    <a:pt x="914237" y="422587"/>
                  </a:lnTo>
                  <a:lnTo>
                    <a:pt x="874220" y="395589"/>
                  </a:lnTo>
                  <a:lnTo>
                    <a:pt x="833278" y="369937"/>
                  </a:lnTo>
                  <a:lnTo>
                    <a:pt x="791472" y="345670"/>
                  </a:lnTo>
                  <a:lnTo>
                    <a:pt x="748858" y="322825"/>
                  </a:lnTo>
                  <a:lnTo>
                    <a:pt x="705495" y="301441"/>
                  </a:lnTo>
                  <a:lnTo>
                    <a:pt x="661443" y="281555"/>
                  </a:lnTo>
                  <a:lnTo>
                    <a:pt x="616759" y="263206"/>
                  </a:lnTo>
                  <a:lnTo>
                    <a:pt x="571501" y="246431"/>
                  </a:lnTo>
                  <a:lnTo>
                    <a:pt x="525730" y="231269"/>
                  </a:lnTo>
                  <a:lnTo>
                    <a:pt x="479502" y="217757"/>
                  </a:lnTo>
                  <a:lnTo>
                    <a:pt x="432876" y="205934"/>
                  </a:lnTo>
                  <a:lnTo>
                    <a:pt x="385912" y="195838"/>
                  </a:lnTo>
                  <a:lnTo>
                    <a:pt x="338667" y="187506"/>
                  </a:lnTo>
                  <a:lnTo>
                    <a:pt x="291199" y="180978"/>
                  </a:lnTo>
                  <a:lnTo>
                    <a:pt x="243568" y="176289"/>
                  </a:lnTo>
                  <a:lnTo>
                    <a:pt x="195832" y="173480"/>
                  </a:lnTo>
                  <a:lnTo>
                    <a:pt x="148049" y="172587"/>
                  </a:lnTo>
                  <a:lnTo>
                    <a:pt x="100278" y="173649"/>
                  </a:lnTo>
                  <a:lnTo>
                    <a:pt x="52577" y="176704"/>
                  </a:lnTo>
                  <a:lnTo>
                    <a:pt x="0" y="8683"/>
                  </a:lnTo>
                  <a:close/>
                </a:path>
              </a:pathLst>
            </a:custGeom>
            <a:ln w="15874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43492" y="242451"/>
            <a:ext cx="780605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50" dirty="0">
                <a:solidFill>
                  <a:schemeClr val="accent2"/>
                </a:solidFill>
              </a:rPr>
              <a:t>Valutazione dell’importanza dell’azione  e </a:t>
            </a:r>
            <a:r>
              <a:rPr sz="3200" spc="-150" dirty="0" err="1">
                <a:solidFill>
                  <a:schemeClr val="accent2"/>
                </a:solidFill>
              </a:rPr>
              <a:t>della</a:t>
            </a:r>
            <a:r>
              <a:rPr sz="3200" spc="-150" dirty="0">
                <a:solidFill>
                  <a:schemeClr val="accent2"/>
                </a:solidFill>
              </a:rPr>
              <a:t> </a:t>
            </a:r>
            <a:r>
              <a:rPr sz="3200" spc="-150" dirty="0" err="1">
                <a:solidFill>
                  <a:schemeClr val="accent2"/>
                </a:solidFill>
              </a:rPr>
              <a:t>presa</a:t>
            </a:r>
            <a:r>
              <a:rPr lang="it-IT" sz="3200" spc="-150" dirty="0">
                <a:solidFill>
                  <a:schemeClr val="accent2"/>
                </a:solidFill>
              </a:rPr>
              <a:t> (parte2)</a:t>
            </a:r>
            <a:endParaRPr sz="3200" spc="-150" dirty="0">
              <a:solidFill>
                <a:schemeClr val="accent2"/>
              </a:solidFill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003" y="2296140"/>
            <a:ext cx="7709916" cy="6004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92401" y="2365438"/>
            <a:ext cx="7706359" cy="421334"/>
          </a:xfrm>
          <a:prstGeom prst="rect">
            <a:avLst/>
          </a:prstGeom>
          <a:ln w="9525">
            <a:noFill/>
          </a:ln>
        </p:spPr>
        <p:txBody>
          <a:bodyPr vert="horz" wrap="square" lIns="0" tIns="20955" rIns="0" bIns="0" rtlCol="0">
            <a:spAutoFit/>
          </a:bodyPr>
          <a:lstStyle/>
          <a:p>
            <a:pPr marL="194945" marR="387350" indent="202565">
              <a:lnSpc>
                <a:spcPct val="100600"/>
              </a:lnSpc>
              <a:spcBef>
                <a:spcPts val="165"/>
              </a:spcBef>
            </a:pPr>
            <a:r>
              <a:rPr sz="2800" b="1" spc="-335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80" dirty="0">
                <a:solidFill>
                  <a:srgbClr val="ACE9F8"/>
                </a:solidFill>
                <a:latin typeface="Tahoma"/>
                <a:cs typeface="Tahoma"/>
              </a:rPr>
              <a:t>CASO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17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20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it-IT" sz="2000" b="1" spc="-105" dirty="0">
                <a:solidFill>
                  <a:srgbClr val="FFFFFF"/>
                </a:solidFill>
                <a:latin typeface="Tahoma"/>
                <a:cs typeface="Tahoma"/>
              </a:rPr>
              <a:t>Fuga dal tappeto o fuga dalla presa.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098" y="1638710"/>
            <a:ext cx="4876192" cy="428322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940"/>
              </a:spcBef>
            </a:pPr>
            <a:r>
              <a:rPr lang="it-IT" sz="2000" b="1" spc="-125" dirty="0">
                <a:solidFill>
                  <a:srgbClr val="FFC000"/>
                </a:solidFill>
                <a:latin typeface="Tahoma"/>
                <a:cs typeface="Tahoma"/>
              </a:rPr>
              <a:t>VALIDO PER TUTTI GLI STILI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42019" y="4401311"/>
            <a:ext cx="3459479" cy="195681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543925" y="4403039"/>
            <a:ext cx="3456304" cy="1564531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396240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3120"/>
              </a:spcBef>
            </a:pPr>
            <a:r>
              <a:rPr lang="it-IT" sz="3200" b="1" spc="-24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3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240" dirty="0">
                <a:solidFill>
                  <a:srgbClr val="FFFFFF"/>
                </a:solidFill>
                <a:latin typeface="Tahoma"/>
                <a:cs typeface="Tahoma"/>
              </a:rPr>
              <a:t>PU</a:t>
            </a:r>
            <a:r>
              <a:rPr sz="3200" b="1" spc="-254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spc="-635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sz="3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700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endParaRPr sz="3200" dirty="0">
              <a:latin typeface="Tahoma"/>
              <a:cs typeface="Tahoma"/>
            </a:endParaRPr>
          </a:p>
          <a:p>
            <a:pPr marL="15875" algn="ctr">
              <a:lnSpc>
                <a:spcPct val="100000"/>
              </a:lnSpc>
              <a:spcBef>
                <a:spcPts val="1370"/>
              </a:spcBef>
            </a:pPr>
            <a:r>
              <a:rPr sz="3200" b="1" spc="-90" dirty="0">
                <a:solidFill>
                  <a:srgbClr val="FFFFFF"/>
                </a:solidFill>
                <a:latin typeface="Tahoma"/>
                <a:cs typeface="Tahoma"/>
              </a:rPr>
              <a:t>avvertimento</a:t>
            </a:r>
            <a:endParaRPr sz="3200" dirty="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245919" y="2881645"/>
            <a:ext cx="1961514" cy="1490980"/>
            <a:chOff x="8245919" y="2881645"/>
            <a:chExt cx="1961514" cy="1490980"/>
          </a:xfrm>
        </p:grpSpPr>
        <p:sp>
          <p:nvSpPr>
            <p:cNvPr id="20" name="object 20"/>
            <p:cNvSpPr/>
            <p:nvPr/>
          </p:nvSpPr>
          <p:spPr>
            <a:xfrm>
              <a:off x="8253856" y="2889583"/>
              <a:ext cx="1945639" cy="1475105"/>
            </a:xfrm>
            <a:custGeom>
              <a:avLst/>
              <a:gdLst/>
              <a:ahLst/>
              <a:cxnLst/>
              <a:rect l="l" t="t" r="r" b="b"/>
              <a:pathLst>
                <a:path w="1945640" h="1475104">
                  <a:moveTo>
                    <a:pt x="1043304" y="951785"/>
                  </a:moveTo>
                  <a:lnTo>
                    <a:pt x="1518920" y="1475025"/>
                  </a:lnTo>
                  <a:lnTo>
                    <a:pt x="1945386" y="1204642"/>
                  </a:lnTo>
                  <a:lnTo>
                    <a:pt x="1589659" y="1104947"/>
                  </a:lnTo>
                  <a:lnTo>
                    <a:pt x="1584061" y="1080873"/>
                  </a:lnTo>
                  <a:lnTo>
                    <a:pt x="1577927" y="1056846"/>
                  </a:lnTo>
                  <a:lnTo>
                    <a:pt x="1576219" y="1050718"/>
                  </a:lnTo>
                  <a:lnTo>
                    <a:pt x="1396492" y="1050718"/>
                  </a:lnTo>
                  <a:lnTo>
                    <a:pt x="1043304" y="951785"/>
                  </a:lnTo>
                  <a:close/>
                </a:path>
                <a:path w="1945640" h="1475104">
                  <a:moveTo>
                    <a:pt x="835242" y="172587"/>
                  </a:moveTo>
                  <a:lnTo>
                    <a:pt x="148049" y="172587"/>
                  </a:lnTo>
                  <a:lnTo>
                    <a:pt x="195832" y="173480"/>
                  </a:lnTo>
                  <a:lnTo>
                    <a:pt x="243568" y="176289"/>
                  </a:lnTo>
                  <a:lnTo>
                    <a:pt x="291199" y="180978"/>
                  </a:lnTo>
                  <a:lnTo>
                    <a:pt x="338667" y="187506"/>
                  </a:lnTo>
                  <a:lnTo>
                    <a:pt x="385912" y="195838"/>
                  </a:lnTo>
                  <a:lnTo>
                    <a:pt x="432876" y="205934"/>
                  </a:lnTo>
                  <a:lnTo>
                    <a:pt x="479502" y="217757"/>
                  </a:lnTo>
                  <a:lnTo>
                    <a:pt x="525730" y="231269"/>
                  </a:lnTo>
                  <a:lnTo>
                    <a:pt x="571501" y="246431"/>
                  </a:lnTo>
                  <a:lnTo>
                    <a:pt x="616759" y="263206"/>
                  </a:lnTo>
                  <a:lnTo>
                    <a:pt x="661443" y="281555"/>
                  </a:lnTo>
                  <a:lnTo>
                    <a:pt x="705495" y="301441"/>
                  </a:lnTo>
                  <a:lnTo>
                    <a:pt x="748858" y="322825"/>
                  </a:lnTo>
                  <a:lnTo>
                    <a:pt x="791472" y="345670"/>
                  </a:lnTo>
                  <a:lnTo>
                    <a:pt x="833278" y="369937"/>
                  </a:lnTo>
                  <a:lnTo>
                    <a:pt x="874220" y="395589"/>
                  </a:lnTo>
                  <a:lnTo>
                    <a:pt x="914237" y="422587"/>
                  </a:lnTo>
                  <a:lnTo>
                    <a:pt x="953272" y="450894"/>
                  </a:lnTo>
                  <a:lnTo>
                    <a:pt x="991266" y="480471"/>
                  </a:lnTo>
                  <a:lnTo>
                    <a:pt x="1028161" y="511280"/>
                  </a:lnTo>
                  <a:lnTo>
                    <a:pt x="1063898" y="543284"/>
                  </a:lnTo>
                  <a:lnTo>
                    <a:pt x="1098418" y="576444"/>
                  </a:lnTo>
                  <a:lnTo>
                    <a:pt x="1131663" y="610722"/>
                  </a:lnTo>
                  <a:lnTo>
                    <a:pt x="1163575" y="646081"/>
                  </a:lnTo>
                  <a:lnTo>
                    <a:pt x="1194095" y="682482"/>
                  </a:lnTo>
                  <a:lnTo>
                    <a:pt x="1223165" y="719887"/>
                  </a:lnTo>
                  <a:lnTo>
                    <a:pt x="1250726" y="758258"/>
                  </a:lnTo>
                  <a:lnTo>
                    <a:pt x="1276719" y="797558"/>
                  </a:lnTo>
                  <a:lnTo>
                    <a:pt x="1301087" y="837748"/>
                  </a:lnTo>
                  <a:lnTo>
                    <a:pt x="1323770" y="878790"/>
                  </a:lnTo>
                  <a:lnTo>
                    <a:pt x="1344711" y="920646"/>
                  </a:lnTo>
                  <a:lnTo>
                    <a:pt x="1363851" y="963278"/>
                  </a:lnTo>
                  <a:lnTo>
                    <a:pt x="1381130" y="1006648"/>
                  </a:lnTo>
                  <a:lnTo>
                    <a:pt x="1396492" y="1050718"/>
                  </a:lnTo>
                  <a:lnTo>
                    <a:pt x="1576219" y="1050718"/>
                  </a:lnTo>
                  <a:lnTo>
                    <a:pt x="1564004" y="1008935"/>
                  </a:lnTo>
                  <a:lnTo>
                    <a:pt x="1549444" y="965287"/>
                  </a:lnTo>
                  <a:lnTo>
                    <a:pt x="1533291" y="922255"/>
                  </a:lnTo>
                  <a:lnTo>
                    <a:pt x="1515587" y="879866"/>
                  </a:lnTo>
                  <a:lnTo>
                    <a:pt x="1496371" y="838145"/>
                  </a:lnTo>
                  <a:lnTo>
                    <a:pt x="1475686" y="797118"/>
                  </a:lnTo>
                  <a:lnTo>
                    <a:pt x="1453570" y="756811"/>
                  </a:lnTo>
                  <a:lnTo>
                    <a:pt x="1430065" y="717251"/>
                  </a:lnTo>
                  <a:lnTo>
                    <a:pt x="1405211" y="678462"/>
                  </a:lnTo>
                  <a:lnTo>
                    <a:pt x="1379049" y="640472"/>
                  </a:lnTo>
                  <a:lnTo>
                    <a:pt x="1351618" y="603305"/>
                  </a:lnTo>
                  <a:lnTo>
                    <a:pt x="1322960" y="566988"/>
                  </a:lnTo>
                  <a:lnTo>
                    <a:pt x="1293115" y="531547"/>
                  </a:lnTo>
                  <a:lnTo>
                    <a:pt x="1262123" y="497008"/>
                  </a:lnTo>
                  <a:lnTo>
                    <a:pt x="1230025" y="463396"/>
                  </a:lnTo>
                  <a:lnTo>
                    <a:pt x="1196861" y="430738"/>
                  </a:lnTo>
                  <a:lnTo>
                    <a:pt x="1162672" y="399059"/>
                  </a:lnTo>
                  <a:lnTo>
                    <a:pt x="1127499" y="368385"/>
                  </a:lnTo>
                  <a:lnTo>
                    <a:pt x="1091382" y="338743"/>
                  </a:lnTo>
                  <a:lnTo>
                    <a:pt x="1054360" y="310158"/>
                  </a:lnTo>
                  <a:lnTo>
                    <a:pt x="1016476" y="282656"/>
                  </a:lnTo>
                  <a:lnTo>
                    <a:pt x="977769" y="256263"/>
                  </a:lnTo>
                  <a:lnTo>
                    <a:pt x="938279" y="231005"/>
                  </a:lnTo>
                  <a:lnTo>
                    <a:pt x="898048" y="206908"/>
                  </a:lnTo>
                  <a:lnTo>
                    <a:pt x="857116" y="183998"/>
                  </a:lnTo>
                  <a:lnTo>
                    <a:pt x="835242" y="172587"/>
                  </a:lnTo>
                  <a:close/>
                </a:path>
                <a:path w="1945640" h="1475104">
                  <a:moveTo>
                    <a:pt x="139857" y="0"/>
                  </a:moveTo>
                  <a:lnTo>
                    <a:pt x="93197" y="1232"/>
                  </a:lnTo>
                  <a:lnTo>
                    <a:pt x="46564" y="4118"/>
                  </a:lnTo>
                  <a:lnTo>
                    <a:pt x="0" y="8683"/>
                  </a:lnTo>
                  <a:lnTo>
                    <a:pt x="52577" y="176704"/>
                  </a:lnTo>
                  <a:lnTo>
                    <a:pt x="100278" y="173649"/>
                  </a:lnTo>
                  <a:lnTo>
                    <a:pt x="148049" y="172587"/>
                  </a:lnTo>
                  <a:lnTo>
                    <a:pt x="835242" y="172587"/>
                  </a:lnTo>
                  <a:lnTo>
                    <a:pt x="815522" y="162301"/>
                  </a:lnTo>
                  <a:lnTo>
                    <a:pt x="773309" y="141842"/>
                  </a:lnTo>
                  <a:lnTo>
                    <a:pt x="730516" y="122648"/>
                  </a:lnTo>
                  <a:lnTo>
                    <a:pt x="687183" y="104744"/>
                  </a:lnTo>
                  <a:lnTo>
                    <a:pt x="643351" y="88157"/>
                  </a:lnTo>
                  <a:lnTo>
                    <a:pt x="599061" y="72912"/>
                  </a:lnTo>
                  <a:lnTo>
                    <a:pt x="554353" y="59036"/>
                  </a:lnTo>
                  <a:lnTo>
                    <a:pt x="509268" y="46554"/>
                  </a:lnTo>
                  <a:lnTo>
                    <a:pt x="463846" y="35492"/>
                  </a:lnTo>
                  <a:lnTo>
                    <a:pt x="418127" y="25876"/>
                  </a:lnTo>
                  <a:lnTo>
                    <a:pt x="372153" y="17732"/>
                  </a:lnTo>
                  <a:lnTo>
                    <a:pt x="325963" y="11086"/>
                  </a:lnTo>
                  <a:lnTo>
                    <a:pt x="279598" y="5964"/>
                  </a:lnTo>
                  <a:lnTo>
                    <a:pt x="233098" y="2391"/>
                  </a:lnTo>
                  <a:lnTo>
                    <a:pt x="186505" y="395"/>
                  </a:lnTo>
                  <a:lnTo>
                    <a:pt x="139857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53856" y="2889583"/>
              <a:ext cx="1945639" cy="1475105"/>
            </a:xfrm>
            <a:custGeom>
              <a:avLst/>
              <a:gdLst/>
              <a:ahLst/>
              <a:cxnLst/>
              <a:rect l="l" t="t" r="r" b="b"/>
              <a:pathLst>
                <a:path w="1945640" h="1475104">
                  <a:moveTo>
                    <a:pt x="0" y="8683"/>
                  </a:moveTo>
                  <a:lnTo>
                    <a:pt x="46564" y="4118"/>
                  </a:lnTo>
                  <a:lnTo>
                    <a:pt x="93197" y="1232"/>
                  </a:lnTo>
                  <a:lnTo>
                    <a:pt x="139857" y="0"/>
                  </a:lnTo>
                  <a:lnTo>
                    <a:pt x="186505" y="395"/>
                  </a:lnTo>
                  <a:lnTo>
                    <a:pt x="233098" y="2391"/>
                  </a:lnTo>
                  <a:lnTo>
                    <a:pt x="279598" y="5964"/>
                  </a:lnTo>
                  <a:lnTo>
                    <a:pt x="325963" y="11086"/>
                  </a:lnTo>
                  <a:lnTo>
                    <a:pt x="372153" y="17732"/>
                  </a:lnTo>
                  <a:lnTo>
                    <a:pt x="418127" y="25876"/>
                  </a:lnTo>
                  <a:lnTo>
                    <a:pt x="463846" y="35492"/>
                  </a:lnTo>
                  <a:lnTo>
                    <a:pt x="509268" y="46554"/>
                  </a:lnTo>
                  <a:lnTo>
                    <a:pt x="554353" y="59036"/>
                  </a:lnTo>
                  <a:lnTo>
                    <a:pt x="599061" y="72912"/>
                  </a:lnTo>
                  <a:lnTo>
                    <a:pt x="643351" y="88157"/>
                  </a:lnTo>
                  <a:lnTo>
                    <a:pt x="687183" y="104744"/>
                  </a:lnTo>
                  <a:lnTo>
                    <a:pt x="730516" y="122648"/>
                  </a:lnTo>
                  <a:lnTo>
                    <a:pt x="773309" y="141842"/>
                  </a:lnTo>
                  <a:lnTo>
                    <a:pt x="815522" y="162301"/>
                  </a:lnTo>
                  <a:lnTo>
                    <a:pt x="857116" y="183998"/>
                  </a:lnTo>
                  <a:lnTo>
                    <a:pt x="898048" y="206908"/>
                  </a:lnTo>
                  <a:lnTo>
                    <a:pt x="938279" y="231005"/>
                  </a:lnTo>
                  <a:lnTo>
                    <a:pt x="977769" y="256263"/>
                  </a:lnTo>
                  <a:lnTo>
                    <a:pt x="1016476" y="282656"/>
                  </a:lnTo>
                  <a:lnTo>
                    <a:pt x="1054360" y="310158"/>
                  </a:lnTo>
                  <a:lnTo>
                    <a:pt x="1091382" y="338743"/>
                  </a:lnTo>
                  <a:lnTo>
                    <a:pt x="1127499" y="368385"/>
                  </a:lnTo>
                  <a:lnTo>
                    <a:pt x="1162672" y="399059"/>
                  </a:lnTo>
                  <a:lnTo>
                    <a:pt x="1196861" y="430738"/>
                  </a:lnTo>
                  <a:lnTo>
                    <a:pt x="1230025" y="463396"/>
                  </a:lnTo>
                  <a:lnTo>
                    <a:pt x="1262123" y="497008"/>
                  </a:lnTo>
                  <a:lnTo>
                    <a:pt x="1293115" y="531547"/>
                  </a:lnTo>
                  <a:lnTo>
                    <a:pt x="1322960" y="566988"/>
                  </a:lnTo>
                  <a:lnTo>
                    <a:pt x="1351618" y="603305"/>
                  </a:lnTo>
                  <a:lnTo>
                    <a:pt x="1379049" y="640472"/>
                  </a:lnTo>
                  <a:lnTo>
                    <a:pt x="1405211" y="678462"/>
                  </a:lnTo>
                  <a:lnTo>
                    <a:pt x="1430065" y="717251"/>
                  </a:lnTo>
                  <a:lnTo>
                    <a:pt x="1453570" y="756811"/>
                  </a:lnTo>
                  <a:lnTo>
                    <a:pt x="1475686" y="797118"/>
                  </a:lnTo>
                  <a:lnTo>
                    <a:pt x="1496371" y="838145"/>
                  </a:lnTo>
                  <a:lnTo>
                    <a:pt x="1515587" y="879866"/>
                  </a:lnTo>
                  <a:lnTo>
                    <a:pt x="1533291" y="922255"/>
                  </a:lnTo>
                  <a:lnTo>
                    <a:pt x="1549444" y="965287"/>
                  </a:lnTo>
                  <a:lnTo>
                    <a:pt x="1564004" y="1008935"/>
                  </a:lnTo>
                  <a:lnTo>
                    <a:pt x="1577927" y="1056846"/>
                  </a:lnTo>
                  <a:lnTo>
                    <a:pt x="1589659" y="1104947"/>
                  </a:lnTo>
                  <a:lnTo>
                    <a:pt x="1945386" y="1204642"/>
                  </a:lnTo>
                  <a:lnTo>
                    <a:pt x="1518920" y="1475025"/>
                  </a:lnTo>
                  <a:lnTo>
                    <a:pt x="1043304" y="951785"/>
                  </a:lnTo>
                  <a:lnTo>
                    <a:pt x="1396492" y="1050718"/>
                  </a:lnTo>
                  <a:lnTo>
                    <a:pt x="1381130" y="1006648"/>
                  </a:lnTo>
                  <a:lnTo>
                    <a:pt x="1363851" y="963278"/>
                  </a:lnTo>
                  <a:lnTo>
                    <a:pt x="1344711" y="920646"/>
                  </a:lnTo>
                  <a:lnTo>
                    <a:pt x="1323770" y="878790"/>
                  </a:lnTo>
                  <a:lnTo>
                    <a:pt x="1301087" y="837748"/>
                  </a:lnTo>
                  <a:lnTo>
                    <a:pt x="1276719" y="797558"/>
                  </a:lnTo>
                  <a:lnTo>
                    <a:pt x="1250726" y="758258"/>
                  </a:lnTo>
                  <a:lnTo>
                    <a:pt x="1223165" y="719887"/>
                  </a:lnTo>
                  <a:lnTo>
                    <a:pt x="1194095" y="682482"/>
                  </a:lnTo>
                  <a:lnTo>
                    <a:pt x="1163575" y="646081"/>
                  </a:lnTo>
                  <a:lnTo>
                    <a:pt x="1131663" y="610722"/>
                  </a:lnTo>
                  <a:lnTo>
                    <a:pt x="1098418" y="576444"/>
                  </a:lnTo>
                  <a:lnTo>
                    <a:pt x="1063898" y="543284"/>
                  </a:lnTo>
                  <a:lnTo>
                    <a:pt x="1028161" y="511280"/>
                  </a:lnTo>
                  <a:lnTo>
                    <a:pt x="991266" y="480471"/>
                  </a:lnTo>
                  <a:lnTo>
                    <a:pt x="953272" y="450894"/>
                  </a:lnTo>
                  <a:lnTo>
                    <a:pt x="914237" y="422587"/>
                  </a:lnTo>
                  <a:lnTo>
                    <a:pt x="874220" y="395589"/>
                  </a:lnTo>
                  <a:lnTo>
                    <a:pt x="833278" y="369937"/>
                  </a:lnTo>
                  <a:lnTo>
                    <a:pt x="791472" y="345670"/>
                  </a:lnTo>
                  <a:lnTo>
                    <a:pt x="748858" y="322825"/>
                  </a:lnTo>
                  <a:lnTo>
                    <a:pt x="705495" y="301441"/>
                  </a:lnTo>
                  <a:lnTo>
                    <a:pt x="661443" y="281555"/>
                  </a:lnTo>
                  <a:lnTo>
                    <a:pt x="616759" y="263206"/>
                  </a:lnTo>
                  <a:lnTo>
                    <a:pt x="571501" y="246431"/>
                  </a:lnTo>
                  <a:lnTo>
                    <a:pt x="525730" y="231269"/>
                  </a:lnTo>
                  <a:lnTo>
                    <a:pt x="479502" y="217757"/>
                  </a:lnTo>
                  <a:lnTo>
                    <a:pt x="432876" y="205934"/>
                  </a:lnTo>
                  <a:lnTo>
                    <a:pt x="385912" y="195838"/>
                  </a:lnTo>
                  <a:lnTo>
                    <a:pt x="338667" y="187506"/>
                  </a:lnTo>
                  <a:lnTo>
                    <a:pt x="291199" y="180978"/>
                  </a:lnTo>
                  <a:lnTo>
                    <a:pt x="243568" y="176289"/>
                  </a:lnTo>
                  <a:lnTo>
                    <a:pt x="195832" y="173480"/>
                  </a:lnTo>
                  <a:lnTo>
                    <a:pt x="148049" y="172587"/>
                  </a:lnTo>
                  <a:lnTo>
                    <a:pt x="100278" y="173649"/>
                  </a:lnTo>
                  <a:lnTo>
                    <a:pt x="52577" y="176704"/>
                  </a:lnTo>
                  <a:lnTo>
                    <a:pt x="0" y="8683"/>
                  </a:lnTo>
                  <a:close/>
                </a:path>
              </a:pathLst>
            </a:custGeom>
            <a:ln w="15874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E78ABC-F9C8-4F93-BFEA-F5F05E1B1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2" y="3187989"/>
            <a:ext cx="3723105" cy="270019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2AA42F4-C163-4C91-B90B-371304707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06" y="3657600"/>
            <a:ext cx="4098851" cy="2838994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200277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93440" y="206592"/>
            <a:ext cx="780605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150" dirty="0">
                <a:solidFill>
                  <a:schemeClr val="accent2"/>
                </a:solidFill>
              </a:rPr>
              <a:t>Valutazione dell’importanza dell’azione  e </a:t>
            </a:r>
            <a:r>
              <a:rPr sz="3200" spc="-150" dirty="0" err="1">
                <a:solidFill>
                  <a:schemeClr val="accent2"/>
                </a:solidFill>
              </a:rPr>
              <a:t>della</a:t>
            </a:r>
            <a:r>
              <a:rPr sz="3200" spc="-150" dirty="0">
                <a:solidFill>
                  <a:schemeClr val="accent2"/>
                </a:solidFill>
              </a:rPr>
              <a:t> </a:t>
            </a:r>
            <a:r>
              <a:rPr sz="3200" spc="-150" dirty="0" err="1">
                <a:solidFill>
                  <a:schemeClr val="accent2"/>
                </a:solidFill>
              </a:rPr>
              <a:t>presa</a:t>
            </a:r>
            <a:r>
              <a:rPr lang="it-IT" sz="3200" spc="-150" dirty="0">
                <a:solidFill>
                  <a:schemeClr val="accent2"/>
                </a:solidFill>
              </a:rPr>
              <a:t> (parte 3)</a:t>
            </a:r>
            <a:endParaRPr sz="3200" spc="-150" dirty="0">
              <a:solidFill>
                <a:schemeClr val="accent2"/>
              </a:solidFill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2524" y="2599944"/>
            <a:ext cx="7709916" cy="109880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4251" y="2601861"/>
            <a:ext cx="7706359" cy="109601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194945" marR="387350" indent="202565">
              <a:lnSpc>
                <a:spcPct val="100600"/>
              </a:lnSpc>
              <a:spcBef>
                <a:spcPts val="165"/>
              </a:spcBef>
            </a:pPr>
            <a:r>
              <a:rPr sz="2800" b="1" spc="-335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80" dirty="0">
                <a:solidFill>
                  <a:srgbClr val="ACE9F8"/>
                </a:solidFill>
                <a:latin typeface="Tahoma"/>
                <a:cs typeface="Tahoma"/>
              </a:rPr>
              <a:t>CASO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455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290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370" dirty="0">
                <a:solidFill>
                  <a:srgbClr val="ACE9F8"/>
                </a:solidFill>
                <a:latin typeface="Tahoma"/>
                <a:cs typeface="Tahoma"/>
              </a:rPr>
              <a:t>L</a:t>
            </a:r>
            <a:r>
              <a:rPr sz="2800" b="1" spc="-185" dirty="0">
                <a:solidFill>
                  <a:srgbClr val="ACE9F8"/>
                </a:solidFill>
                <a:latin typeface="Tahoma"/>
                <a:cs typeface="Tahoma"/>
              </a:rPr>
              <a:t>OTTA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10" dirty="0">
                <a:solidFill>
                  <a:srgbClr val="ACE9F8"/>
                </a:solidFill>
                <a:latin typeface="Tahoma"/>
                <a:cs typeface="Tahoma"/>
              </a:rPr>
              <a:t>NEG</a:t>
            </a:r>
            <a:r>
              <a:rPr sz="2800" b="1" dirty="0">
                <a:solidFill>
                  <a:srgbClr val="ACE9F8"/>
                </a:solidFill>
                <a:latin typeface="Tahoma"/>
                <a:cs typeface="Tahoma"/>
              </a:rPr>
              <a:t>A</a:t>
            </a:r>
            <a:r>
              <a:rPr sz="2800" b="1" spc="-225" dirty="0">
                <a:solidFill>
                  <a:srgbClr val="ACE9F8"/>
                </a:solidFill>
                <a:latin typeface="Tahoma"/>
                <a:cs typeface="Tahoma"/>
              </a:rPr>
              <a:t>TIVA</a:t>
            </a:r>
            <a:r>
              <a:rPr sz="2000" b="1" spc="-17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20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ut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-85" dirty="0">
                <a:solidFill>
                  <a:srgbClr val="FFFFFF"/>
                </a:solidFill>
                <a:latin typeface="Tahoma"/>
                <a:cs typeface="Tahoma"/>
              </a:rPr>
              <a:t>lità,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10" dirty="0">
                <a:solidFill>
                  <a:srgbClr val="FFFFFF"/>
                </a:solidFill>
                <a:latin typeface="Tahoma"/>
                <a:cs typeface="Tahoma"/>
              </a:rPr>
              <a:t>esa 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illegale,</a:t>
            </a: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scorrettezza,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fuga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Tahoma"/>
                <a:cs typeface="Tahoma"/>
              </a:rPr>
              <a:t>dal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tappeto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dalla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presa.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609" y="1482826"/>
            <a:ext cx="5828665" cy="659765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173355" rIns="0" bIns="0" rtlCol="0">
            <a:spAutoFit/>
          </a:bodyPr>
          <a:lstStyle/>
          <a:p>
            <a:pPr marL="396240">
              <a:lnSpc>
                <a:spcPct val="100000"/>
              </a:lnSpc>
              <a:spcBef>
                <a:spcPts val="1365"/>
              </a:spcBef>
            </a:pPr>
            <a:r>
              <a:rPr sz="2000" b="1" spc="-125" dirty="0">
                <a:solidFill>
                  <a:srgbClr val="FFC000"/>
                </a:solidFill>
                <a:latin typeface="Tahoma"/>
                <a:cs typeface="Tahoma"/>
              </a:rPr>
              <a:t>SO</a:t>
            </a:r>
            <a:r>
              <a:rPr sz="2000" b="1" spc="-110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14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6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204" dirty="0">
                <a:solidFill>
                  <a:srgbClr val="FFC000"/>
                </a:solidFill>
                <a:latin typeface="Tahoma"/>
                <a:cs typeface="Tahoma"/>
              </a:rPr>
              <a:t>P</a:t>
            </a:r>
            <a:r>
              <a:rPr sz="2000" b="1" spc="-18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000" b="1" spc="-290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-8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220" dirty="0">
                <a:solidFill>
                  <a:srgbClr val="FFC000"/>
                </a:solidFill>
                <a:latin typeface="Tahoma"/>
                <a:cs typeface="Tahoma"/>
              </a:rPr>
              <a:t>TTA</a:t>
            </a:r>
            <a:r>
              <a:rPr sz="2000" b="1" spc="-4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295" dirty="0">
                <a:solidFill>
                  <a:srgbClr val="FFC000"/>
                </a:solidFill>
                <a:latin typeface="Tahoma"/>
                <a:cs typeface="Tahoma"/>
              </a:rPr>
              <a:t>STIL</a:t>
            </a:r>
            <a:r>
              <a:rPr sz="2000" b="1" spc="-31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204" dirty="0">
                <a:solidFill>
                  <a:srgbClr val="FFC000"/>
                </a:solidFill>
                <a:latin typeface="Tahoma"/>
                <a:cs typeface="Tahoma"/>
              </a:rPr>
              <a:t>LIBERO</a:t>
            </a:r>
            <a:r>
              <a:rPr sz="2000" b="1" spc="-4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19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85" dirty="0">
                <a:solidFill>
                  <a:srgbClr val="FFC000"/>
                </a:solidFill>
                <a:latin typeface="Tahoma"/>
                <a:cs typeface="Tahoma"/>
              </a:rPr>
              <a:t>FEM</a:t>
            </a:r>
            <a:r>
              <a:rPr sz="2000" b="1" spc="-120" dirty="0">
                <a:solidFill>
                  <a:srgbClr val="FFC000"/>
                </a:solidFill>
                <a:latin typeface="Tahoma"/>
                <a:cs typeface="Tahoma"/>
              </a:rPr>
              <a:t>M</a:t>
            </a:r>
            <a:r>
              <a:rPr sz="2000" b="1" spc="-180" dirty="0">
                <a:solidFill>
                  <a:srgbClr val="FFC000"/>
                </a:solidFill>
                <a:latin typeface="Tahoma"/>
                <a:cs typeface="Tahoma"/>
              </a:rPr>
              <a:t>I</a:t>
            </a:r>
            <a:r>
              <a:rPr sz="2000" b="1" spc="-285" dirty="0">
                <a:solidFill>
                  <a:srgbClr val="FFC000"/>
                </a:solidFill>
                <a:latin typeface="Tahoma"/>
                <a:cs typeface="Tahoma"/>
              </a:rPr>
              <a:t>N</a:t>
            </a:r>
            <a:r>
              <a:rPr sz="2000" b="1" spc="-290" dirty="0">
                <a:solidFill>
                  <a:srgbClr val="FFC000"/>
                </a:solidFill>
                <a:latin typeface="Tahoma"/>
                <a:cs typeface="Tahoma"/>
              </a:rPr>
              <a:t>ILE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42019" y="4401311"/>
            <a:ext cx="3459479" cy="1956815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80694" y="3823565"/>
            <a:ext cx="5914152" cy="3014980"/>
            <a:chOff x="685176" y="3418281"/>
            <a:chExt cx="5914152" cy="301498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176" y="3418281"/>
              <a:ext cx="3140964" cy="2305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41016" y="3903421"/>
              <a:ext cx="3258312" cy="252984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543925" y="4403039"/>
            <a:ext cx="3456304" cy="195326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396240" rIns="0" bIns="0" rtlCol="0">
            <a:spAutoFit/>
          </a:bodyPr>
          <a:lstStyle/>
          <a:p>
            <a:pPr marL="833119">
              <a:lnSpc>
                <a:spcPct val="100000"/>
              </a:lnSpc>
              <a:spcBef>
                <a:spcPts val="3120"/>
              </a:spcBef>
            </a:pPr>
            <a:r>
              <a:rPr sz="3200" b="1" spc="-24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3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240" dirty="0">
                <a:solidFill>
                  <a:srgbClr val="FFFFFF"/>
                </a:solidFill>
                <a:latin typeface="Tahoma"/>
                <a:cs typeface="Tahoma"/>
              </a:rPr>
              <a:t>PU</a:t>
            </a:r>
            <a:r>
              <a:rPr sz="3200" b="1" spc="-254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700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endParaRPr sz="3200">
              <a:latin typeface="Tahoma"/>
              <a:cs typeface="Tahoma"/>
            </a:endParaRPr>
          </a:p>
          <a:p>
            <a:pPr marL="15875" algn="ctr">
              <a:lnSpc>
                <a:spcPct val="100000"/>
              </a:lnSpc>
              <a:spcBef>
                <a:spcPts val="1370"/>
              </a:spcBef>
            </a:pPr>
            <a:r>
              <a:rPr sz="3200" b="1" spc="-90" dirty="0">
                <a:solidFill>
                  <a:srgbClr val="FFFFFF"/>
                </a:solidFill>
                <a:latin typeface="Tahoma"/>
                <a:cs typeface="Tahoma"/>
              </a:rPr>
              <a:t>avvertimento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245919" y="2881645"/>
            <a:ext cx="1961514" cy="1490980"/>
            <a:chOff x="8245919" y="2881645"/>
            <a:chExt cx="1961514" cy="1490980"/>
          </a:xfrm>
        </p:grpSpPr>
        <p:sp>
          <p:nvSpPr>
            <p:cNvPr id="20" name="object 20"/>
            <p:cNvSpPr/>
            <p:nvPr/>
          </p:nvSpPr>
          <p:spPr>
            <a:xfrm>
              <a:off x="8253856" y="2889583"/>
              <a:ext cx="1945639" cy="1475105"/>
            </a:xfrm>
            <a:custGeom>
              <a:avLst/>
              <a:gdLst/>
              <a:ahLst/>
              <a:cxnLst/>
              <a:rect l="l" t="t" r="r" b="b"/>
              <a:pathLst>
                <a:path w="1945640" h="1475104">
                  <a:moveTo>
                    <a:pt x="1043304" y="951785"/>
                  </a:moveTo>
                  <a:lnTo>
                    <a:pt x="1518920" y="1475025"/>
                  </a:lnTo>
                  <a:lnTo>
                    <a:pt x="1945386" y="1204642"/>
                  </a:lnTo>
                  <a:lnTo>
                    <a:pt x="1589659" y="1104947"/>
                  </a:lnTo>
                  <a:lnTo>
                    <a:pt x="1584061" y="1080873"/>
                  </a:lnTo>
                  <a:lnTo>
                    <a:pt x="1577927" y="1056846"/>
                  </a:lnTo>
                  <a:lnTo>
                    <a:pt x="1576219" y="1050718"/>
                  </a:lnTo>
                  <a:lnTo>
                    <a:pt x="1396492" y="1050718"/>
                  </a:lnTo>
                  <a:lnTo>
                    <a:pt x="1043304" y="951785"/>
                  </a:lnTo>
                  <a:close/>
                </a:path>
                <a:path w="1945640" h="1475104">
                  <a:moveTo>
                    <a:pt x="835242" y="172587"/>
                  </a:moveTo>
                  <a:lnTo>
                    <a:pt x="148049" y="172587"/>
                  </a:lnTo>
                  <a:lnTo>
                    <a:pt x="195832" y="173480"/>
                  </a:lnTo>
                  <a:lnTo>
                    <a:pt x="243568" y="176289"/>
                  </a:lnTo>
                  <a:lnTo>
                    <a:pt x="291199" y="180978"/>
                  </a:lnTo>
                  <a:lnTo>
                    <a:pt x="338667" y="187506"/>
                  </a:lnTo>
                  <a:lnTo>
                    <a:pt x="385912" y="195838"/>
                  </a:lnTo>
                  <a:lnTo>
                    <a:pt x="432876" y="205934"/>
                  </a:lnTo>
                  <a:lnTo>
                    <a:pt x="479502" y="217757"/>
                  </a:lnTo>
                  <a:lnTo>
                    <a:pt x="525730" y="231269"/>
                  </a:lnTo>
                  <a:lnTo>
                    <a:pt x="571501" y="246431"/>
                  </a:lnTo>
                  <a:lnTo>
                    <a:pt x="616759" y="263206"/>
                  </a:lnTo>
                  <a:lnTo>
                    <a:pt x="661443" y="281555"/>
                  </a:lnTo>
                  <a:lnTo>
                    <a:pt x="705495" y="301441"/>
                  </a:lnTo>
                  <a:lnTo>
                    <a:pt x="748858" y="322825"/>
                  </a:lnTo>
                  <a:lnTo>
                    <a:pt x="791472" y="345670"/>
                  </a:lnTo>
                  <a:lnTo>
                    <a:pt x="833278" y="369937"/>
                  </a:lnTo>
                  <a:lnTo>
                    <a:pt x="874220" y="395589"/>
                  </a:lnTo>
                  <a:lnTo>
                    <a:pt x="914237" y="422587"/>
                  </a:lnTo>
                  <a:lnTo>
                    <a:pt x="953272" y="450894"/>
                  </a:lnTo>
                  <a:lnTo>
                    <a:pt x="991266" y="480471"/>
                  </a:lnTo>
                  <a:lnTo>
                    <a:pt x="1028161" y="511280"/>
                  </a:lnTo>
                  <a:lnTo>
                    <a:pt x="1063898" y="543284"/>
                  </a:lnTo>
                  <a:lnTo>
                    <a:pt x="1098418" y="576444"/>
                  </a:lnTo>
                  <a:lnTo>
                    <a:pt x="1131663" y="610722"/>
                  </a:lnTo>
                  <a:lnTo>
                    <a:pt x="1163575" y="646081"/>
                  </a:lnTo>
                  <a:lnTo>
                    <a:pt x="1194095" y="682482"/>
                  </a:lnTo>
                  <a:lnTo>
                    <a:pt x="1223165" y="719887"/>
                  </a:lnTo>
                  <a:lnTo>
                    <a:pt x="1250726" y="758258"/>
                  </a:lnTo>
                  <a:lnTo>
                    <a:pt x="1276719" y="797558"/>
                  </a:lnTo>
                  <a:lnTo>
                    <a:pt x="1301087" y="837748"/>
                  </a:lnTo>
                  <a:lnTo>
                    <a:pt x="1323770" y="878790"/>
                  </a:lnTo>
                  <a:lnTo>
                    <a:pt x="1344711" y="920646"/>
                  </a:lnTo>
                  <a:lnTo>
                    <a:pt x="1363851" y="963278"/>
                  </a:lnTo>
                  <a:lnTo>
                    <a:pt x="1381130" y="1006648"/>
                  </a:lnTo>
                  <a:lnTo>
                    <a:pt x="1396492" y="1050718"/>
                  </a:lnTo>
                  <a:lnTo>
                    <a:pt x="1576219" y="1050718"/>
                  </a:lnTo>
                  <a:lnTo>
                    <a:pt x="1564004" y="1008935"/>
                  </a:lnTo>
                  <a:lnTo>
                    <a:pt x="1549444" y="965287"/>
                  </a:lnTo>
                  <a:lnTo>
                    <a:pt x="1533291" y="922255"/>
                  </a:lnTo>
                  <a:lnTo>
                    <a:pt x="1515587" y="879866"/>
                  </a:lnTo>
                  <a:lnTo>
                    <a:pt x="1496371" y="838145"/>
                  </a:lnTo>
                  <a:lnTo>
                    <a:pt x="1475686" y="797118"/>
                  </a:lnTo>
                  <a:lnTo>
                    <a:pt x="1453570" y="756811"/>
                  </a:lnTo>
                  <a:lnTo>
                    <a:pt x="1430065" y="717251"/>
                  </a:lnTo>
                  <a:lnTo>
                    <a:pt x="1405211" y="678462"/>
                  </a:lnTo>
                  <a:lnTo>
                    <a:pt x="1379049" y="640472"/>
                  </a:lnTo>
                  <a:lnTo>
                    <a:pt x="1351618" y="603305"/>
                  </a:lnTo>
                  <a:lnTo>
                    <a:pt x="1322960" y="566988"/>
                  </a:lnTo>
                  <a:lnTo>
                    <a:pt x="1293115" y="531547"/>
                  </a:lnTo>
                  <a:lnTo>
                    <a:pt x="1262123" y="497008"/>
                  </a:lnTo>
                  <a:lnTo>
                    <a:pt x="1230025" y="463396"/>
                  </a:lnTo>
                  <a:lnTo>
                    <a:pt x="1196861" y="430738"/>
                  </a:lnTo>
                  <a:lnTo>
                    <a:pt x="1162672" y="399059"/>
                  </a:lnTo>
                  <a:lnTo>
                    <a:pt x="1127499" y="368385"/>
                  </a:lnTo>
                  <a:lnTo>
                    <a:pt x="1091382" y="338743"/>
                  </a:lnTo>
                  <a:lnTo>
                    <a:pt x="1054360" y="310158"/>
                  </a:lnTo>
                  <a:lnTo>
                    <a:pt x="1016476" y="282656"/>
                  </a:lnTo>
                  <a:lnTo>
                    <a:pt x="977769" y="256263"/>
                  </a:lnTo>
                  <a:lnTo>
                    <a:pt x="938279" y="231005"/>
                  </a:lnTo>
                  <a:lnTo>
                    <a:pt x="898048" y="206908"/>
                  </a:lnTo>
                  <a:lnTo>
                    <a:pt x="857116" y="183998"/>
                  </a:lnTo>
                  <a:lnTo>
                    <a:pt x="835242" y="172587"/>
                  </a:lnTo>
                  <a:close/>
                </a:path>
                <a:path w="1945640" h="1475104">
                  <a:moveTo>
                    <a:pt x="139857" y="0"/>
                  </a:moveTo>
                  <a:lnTo>
                    <a:pt x="93197" y="1232"/>
                  </a:lnTo>
                  <a:lnTo>
                    <a:pt x="46564" y="4118"/>
                  </a:lnTo>
                  <a:lnTo>
                    <a:pt x="0" y="8683"/>
                  </a:lnTo>
                  <a:lnTo>
                    <a:pt x="52577" y="176704"/>
                  </a:lnTo>
                  <a:lnTo>
                    <a:pt x="100278" y="173649"/>
                  </a:lnTo>
                  <a:lnTo>
                    <a:pt x="148049" y="172587"/>
                  </a:lnTo>
                  <a:lnTo>
                    <a:pt x="835242" y="172587"/>
                  </a:lnTo>
                  <a:lnTo>
                    <a:pt x="815522" y="162301"/>
                  </a:lnTo>
                  <a:lnTo>
                    <a:pt x="773309" y="141842"/>
                  </a:lnTo>
                  <a:lnTo>
                    <a:pt x="730516" y="122648"/>
                  </a:lnTo>
                  <a:lnTo>
                    <a:pt x="687183" y="104744"/>
                  </a:lnTo>
                  <a:lnTo>
                    <a:pt x="643351" y="88157"/>
                  </a:lnTo>
                  <a:lnTo>
                    <a:pt x="599061" y="72912"/>
                  </a:lnTo>
                  <a:lnTo>
                    <a:pt x="554353" y="59036"/>
                  </a:lnTo>
                  <a:lnTo>
                    <a:pt x="509268" y="46554"/>
                  </a:lnTo>
                  <a:lnTo>
                    <a:pt x="463846" y="35492"/>
                  </a:lnTo>
                  <a:lnTo>
                    <a:pt x="418127" y="25876"/>
                  </a:lnTo>
                  <a:lnTo>
                    <a:pt x="372153" y="17732"/>
                  </a:lnTo>
                  <a:lnTo>
                    <a:pt x="325963" y="11086"/>
                  </a:lnTo>
                  <a:lnTo>
                    <a:pt x="279598" y="5964"/>
                  </a:lnTo>
                  <a:lnTo>
                    <a:pt x="233098" y="2391"/>
                  </a:lnTo>
                  <a:lnTo>
                    <a:pt x="186505" y="395"/>
                  </a:lnTo>
                  <a:lnTo>
                    <a:pt x="139857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53856" y="2889583"/>
              <a:ext cx="1945639" cy="1475105"/>
            </a:xfrm>
            <a:custGeom>
              <a:avLst/>
              <a:gdLst/>
              <a:ahLst/>
              <a:cxnLst/>
              <a:rect l="l" t="t" r="r" b="b"/>
              <a:pathLst>
                <a:path w="1945640" h="1475104">
                  <a:moveTo>
                    <a:pt x="0" y="8683"/>
                  </a:moveTo>
                  <a:lnTo>
                    <a:pt x="46564" y="4118"/>
                  </a:lnTo>
                  <a:lnTo>
                    <a:pt x="93197" y="1232"/>
                  </a:lnTo>
                  <a:lnTo>
                    <a:pt x="139857" y="0"/>
                  </a:lnTo>
                  <a:lnTo>
                    <a:pt x="186505" y="395"/>
                  </a:lnTo>
                  <a:lnTo>
                    <a:pt x="233098" y="2391"/>
                  </a:lnTo>
                  <a:lnTo>
                    <a:pt x="279598" y="5964"/>
                  </a:lnTo>
                  <a:lnTo>
                    <a:pt x="325963" y="11086"/>
                  </a:lnTo>
                  <a:lnTo>
                    <a:pt x="372153" y="17732"/>
                  </a:lnTo>
                  <a:lnTo>
                    <a:pt x="418127" y="25876"/>
                  </a:lnTo>
                  <a:lnTo>
                    <a:pt x="463846" y="35492"/>
                  </a:lnTo>
                  <a:lnTo>
                    <a:pt x="509268" y="46554"/>
                  </a:lnTo>
                  <a:lnTo>
                    <a:pt x="554353" y="59036"/>
                  </a:lnTo>
                  <a:lnTo>
                    <a:pt x="599061" y="72912"/>
                  </a:lnTo>
                  <a:lnTo>
                    <a:pt x="643351" y="88157"/>
                  </a:lnTo>
                  <a:lnTo>
                    <a:pt x="687183" y="104744"/>
                  </a:lnTo>
                  <a:lnTo>
                    <a:pt x="730516" y="122648"/>
                  </a:lnTo>
                  <a:lnTo>
                    <a:pt x="773309" y="141842"/>
                  </a:lnTo>
                  <a:lnTo>
                    <a:pt x="815522" y="162301"/>
                  </a:lnTo>
                  <a:lnTo>
                    <a:pt x="857116" y="183998"/>
                  </a:lnTo>
                  <a:lnTo>
                    <a:pt x="898048" y="206908"/>
                  </a:lnTo>
                  <a:lnTo>
                    <a:pt x="938279" y="231005"/>
                  </a:lnTo>
                  <a:lnTo>
                    <a:pt x="977769" y="256263"/>
                  </a:lnTo>
                  <a:lnTo>
                    <a:pt x="1016476" y="282656"/>
                  </a:lnTo>
                  <a:lnTo>
                    <a:pt x="1054360" y="310158"/>
                  </a:lnTo>
                  <a:lnTo>
                    <a:pt x="1091382" y="338743"/>
                  </a:lnTo>
                  <a:lnTo>
                    <a:pt x="1127499" y="368385"/>
                  </a:lnTo>
                  <a:lnTo>
                    <a:pt x="1162672" y="399059"/>
                  </a:lnTo>
                  <a:lnTo>
                    <a:pt x="1196861" y="430738"/>
                  </a:lnTo>
                  <a:lnTo>
                    <a:pt x="1230025" y="463396"/>
                  </a:lnTo>
                  <a:lnTo>
                    <a:pt x="1262123" y="497008"/>
                  </a:lnTo>
                  <a:lnTo>
                    <a:pt x="1293115" y="531547"/>
                  </a:lnTo>
                  <a:lnTo>
                    <a:pt x="1322960" y="566988"/>
                  </a:lnTo>
                  <a:lnTo>
                    <a:pt x="1351618" y="603305"/>
                  </a:lnTo>
                  <a:lnTo>
                    <a:pt x="1379049" y="640472"/>
                  </a:lnTo>
                  <a:lnTo>
                    <a:pt x="1405211" y="678462"/>
                  </a:lnTo>
                  <a:lnTo>
                    <a:pt x="1430065" y="717251"/>
                  </a:lnTo>
                  <a:lnTo>
                    <a:pt x="1453570" y="756811"/>
                  </a:lnTo>
                  <a:lnTo>
                    <a:pt x="1475686" y="797118"/>
                  </a:lnTo>
                  <a:lnTo>
                    <a:pt x="1496371" y="838145"/>
                  </a:lnTo>
                  <a:lnTo>
                    <a:pt x="1515587" y="879866"/>
                  </a:lnTo>
                  <a:lnTo>
                    <a:pt x="1533291" y="922255"/>
                  </a:lnTo>
                  <a:lnTo>
                    <a:pt x="1549444" y="965287"/>
                  </a:lnTo>
                  <a:lnTo>
                    <a:pt x="1564004" y="1008935"/>
                  </a:lnTo>
                  <a:lnTo>
                    <a:pt x="1577927" y="1056846"/>
                  </a:lnTo>
                  <a:lnTo>
                    <a:pt x="1589659" y="1104947"/>
                  </a:lnTo>
                  <a:lnTo>
                    <a:pt x="1945386" y="1204642"/>
                  </a:lnTo>
                  <a:lnTo>
                    <a:pt x="1518920" y="1475025"/>
                  </a:lnTo>
                  <a:lnTo>
                    <a:pt x="1043304" y="951785"/>
                  </a:lnTo>
                  <a:lnTo>
                    <a:pt x="1396492" y="1050718"/>
                  </a:lnTo>
                  <a:lnTo>
                    <a:pt x="1381130" y="1006648"/>
                  </a:lnTo>
                  <a:lnTo>
                    <a:pt x="1363851" y="963278"/>
                  </a:lnTo>
                  <a:lnTo>
                    <a:pt x="1344711" y="920646"/>
                  </a:lnTo>
                  <a:lnTo>
                    <a:pt x="1323770" y="878790"/>
                  </a:lnTo>
                  <a:lnTo>
                    <a:pt x="1301087" y="837748"/>
                  </a:lnTo>
                  <a:lnTo>
                    <a:pt x="1276719" y="797558"/>
                  </a:lnTo>
                  <a:lnTo>
                    <a:pt x="1250726" y="758258"/>
                  </a:lnTo>
                  <a:lnTo>
                    <a:pt x="1223165" y="719887"/>
                  </a:lnTo>
                  <a:lnTo>
                    <a:pt x="1194095" y="682482"/>
                  </a:lnTo>
                  <a:lnTo>
                    <a:pt x="1163575" y="646081"/>
                  </a:lnTo>
                  <a:lnTo>
                    <a:pt x="1131663" y="610722"/>
                  </a:lnTo>
                  <a:lnTo>
                    <a:pt x="1098418" y="576444"/>
                  </a:lnTo>
                  <a:lnTo>
                    <a:pt x="1063898" y="543284"/>
                  </a:lnTo>
                  <a:lnTo>
                    <a:pt x="1028161" y="511280"/>
                  </a:lnTo>
                  <a:lnTo>
                    <a:pt x="991266" y="480471"/>
                  </a:lnTo>
                  <a:lnTo>
                    <a:pt x="953272" y="450894"/>
                  </a:lnTo>
                  <a:lnTo>
                    <a:pt x="914237" y="422587"/>
                  </a:lnTo>
                  <a:lnTo>
                    <a:pt x="874220" y="395589"/>
                  </a:lnTo>
                  <a:lnTo>
                    <a:pt x="833278" y="369937"/>
                  </a:lnTo>
                  <a:lnTo>
                    <a:pt x="791472" y="345670"/>
                  </a:lnTo>
                  <a:lnTo>
                    <a:pt x="748858" y="322825"/>
                  </a:lnTo>
                  <a:lnTo>
                    <a:pt x="705495" y="301441"/>
                  </a:lnTo>
                  <a:lnTo>
                    <a:pt x="661443" y="281555"/>
                  </a:lnTo>
                  <a:lnTo>
                    <a:pt x="616759" y="263206"/>
                  </a:lnTo>
                  <a:lnTo>
                    <a:pt x="571501" y="246431"/>
                  </a:lnTo>
                  <a:lnTo>
                    <a:pt x="525730" y="231269"/>
                  </a:lnTo>
                  <a:lnTo>
                    <a:pt x="479502" y="217757"/>
                  </a:lnTo>
                  <a:lnTo>
                    <a:pt x="432876" y="205934"/>
                  </a:lnTo>
                  <a:lnTo>
                    <a:pt x="385912" y="195838"/>
                  </a:lnTo>
                  <a:lnTo>
                    <a:pt x="338667" y="187506"/>
                  </a:lnTo>
                  <a:lnTo>
                    <a:pt x="291199" y="180978"/>
                  </a:lnTo>
                  <a:lnTo>
                    <a:pt x="243568" y="176289"/>
                  </a:lnTo>
                  <a:lnTo>
                    <a:pt x="195832" y="173480"/>
                  </a:lnTo>
                  <a:lnTo>
                    <a:pt x="148049" y="172587"/>
                  </a:lnTo>
                  <a:lnTo>
                    <a:pt x="100278" y="173649"/>
                  </a:lnTo>
                  <a:lnTo>
                    <a:pt x="52577" y="176704"/>
                  </a:lnTo>
                  <a:lnTo>
                    <a:pt x="0" y="8683"/>
                  </a:lnTo>
                  <a:close/>
                </a:path>
              </a:pathLst>
            </a:custGeom>
            <a:ln w="15874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5928" y="2658553"/>
            <a:ext cx="487616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740" dirty="0">
                <a:solidFill>
                  <a:schemeClr val="accent2"/>
                </a:solidFill>
              </a:rPr>
              <a:t>LOTTA</a:t>
            </a:r>
            <a:r>
              <a:rPr sz="6000" b="1" spc="-330" dirty="0">
                <a:solidFill>
                  <a:schemeClr val="accent2"/>
                </a:solidFill>
              </a:rPr>
              <a:t> </a:t>
            </a:r>
            <a:r>
              <a:rPr sz="6000" b="1" spc="-565" dirty="0">
                <a:solidFill>
                  <a:schemeClr val="accent2"/>
                </a:solidFill>
              </a:rPr>
              <a:t>OLIMPICA</a:t>
            </a:r>
            <a:endParaRPr sz="6000" b="1" dirty="0">
              <a:solidFill>
                <a:schemeClr val="accent2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5906" y="3604261"/>
            <a:ext cx="3846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320" dirty="0">
                <a:solidFill>
                  <a:srgbClr val="0E486E"/>
                </a:solidFill>
                <a:latin typeface="Verdana"/>
                <a:cs typeface="Verdana"/>
              </a:rPr>
              <a:t>ABBIGLIAMENTO</a:t>
            </a:r>
            <a:r>
              <a:rPr sz="2400" b="1" i="1" spc="-17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i="1" spc="-240" dirty="0">
                <a:solidFill>
                  <a:srgbClr val="0E486E"/>
                </a:solidFill>
                <a:latin typeface="Verdana"/>
                <a:cs typeface="Verdana"/>
              </a:rPr>
              <a:t>TECNICO</a:t>
            </a:r>
            <a:endParaRPr sz="240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6823" y="473963"/>
            <a:ext cx="2647315" cy="833755"/>
            <a:chOff x="496823" y="473963"/>
            <a:chExt cx="2647315" cy="8337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823" y="473963"/>
              <a:ext cx="2647188" cy="8336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735" y="499783"/>
              <a:ext cx="2539238" cy="727036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6584" y="2310383"/>
            <a:ext cx="5564123" cy="3701796"/>
          </a:xfrm>
          <a:prstGeom prst="rect">
            <a:avLst/>
          </a:prstGeom>
        </p:spPr>
      </p:pic>
      <p:sp>
        <p:nvSpPr>
          <p:cNvPr id="15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2947" y="3145535"/>
            <a:ext cx="5020056" cy="340004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75154" y="335151"/>
            <a:ext cx="780605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4" dirty="0" err="1">
                <a:solidFill>
                  <a:schemeClr val="accent2"/>
                </a:solidFill>
              </a:rPr>
              <a:t>V</a:t>
            </a:r>
            <a:r>
              <a:rPr sz="3200" spc="-240" dirty="0" err="1">
                <a:solidFill>
                  <a:schemeClr val="accent2"/>
                </a:solidFill>
              </a:rPr>
              <a:t>alut</a:t>
            </a:r>
            <a:r>
              <a:rPr sz="3200" spc="-305" dirty="0" err="1">
                <a:solidFill>
                  <a:schemeClr val="accent2"/>
                </a:solidFill>
              </a:rPr>
              <a:t>a</a:t>
            </a:r>
            <a:r>
              <a:rPr sz="3200" spc="-270" dirty="0" err="1">
                <a:solidFill>
                  <a:schemeClr val="accent2"/>
                </a:solidFill>
              </a:rPr>
              <a:t>zione</a:t>
            </a:r>
            <a:r>
              <a:rPr sz="3200" spc="-220" dirty="0">
                <a:solidFill>
                  <a:schemeClr val="accent2"/>
                </a:solidFill>
              </a:rPr>
              <a:t> </a:t>
            </a:r>
            <a:r>
              <a:rPr sz="3200" spc="-260" dirty="0" err="1">
                <a:solidFill>
                  <a:schemeClr val="accent2"/>
                </a:solidFill>
              </a:rPr>
              <a:t>dell’import</a:t>
            </a:r>
            <a:r>
              <a:rPr sz="3200" spc="-320" dirty="0" err="1">
                <a:solidFill>
                  <a:schemeClr val="accent2"/>
                </a:solidFill>
              </a:rPr>
              <a:t>a</a:t>
            </a:r>
            <a:r>
              <a:rPr sz="3200" spc="-275" dirty="0" err="1">
                <a:solidFill>
                  <a:schemeClr val="accent2"/>
                </a:solidFill>
              </a:rPr>
              <a:t>nz</a:t>
            </a:r>
            <a:r>
              <a:rPr sz="3200" spc="-280" dirty="0" err="1">
                <a:solidFill>
                  <a:schemeClr val="accent2"/>
                </a:solidFill>
              </a:rPr>
              <a:t>a</a:t>
            </a:r>
            <a:r>
              <a:rPr sz="3200" spc="-200" dirty="0">
                <a:solidFill>
                  <a:schemeClr val="accent2"/>
                </a:solidFill>
              </a:rPr>
              <a:t> </a:t>
            </a:r>
            <a:r>
              <a:rPr sz="3200" spc="-225" dirty="0" err="1">
                <a:solidFill>
                  <a:schemeClr val="accent2"/>
                </a:solidFill>
              </a:rPr>
              <a:t>dell’azione</a:t>
            </a:r>
            <a:r>
              <a:rPr lang="it-IT" sz="3200" spc="-225" dirty="0">
                <a:solidFill>
                  <a:schemeClr val="accent2"/>
                </a:solidFill>
              </a:rPr>
              <a:t> e della presa (parte 4)</a:t>
            </a:r>
            <a:endParaRPr sz="3200" dirty="0">
              <a:solidFill>
                <a:schemeClr val="accent2"/>
              </a:solidFill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2524" y="1850135"/>
            <a:ext cx="8162544" cy="119633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84251" y="1851190"/>
            <a:ext cx="8159750" cy="1194435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164465" rIns="0" bIns="0" rtlCol="0">
            <a:spAutoFit/>
          </a:bodyPr>
          <a:lstStyle/>
          <a:p>
            <a:pPr marL="1137285" marR="236854" indent="-894715">
              <a:lnSpc>
                <a:spcPct val="100000"/>
              </a:lnSpc>
              <a:spcBef>
                <a:spcPts val="1295"/>
              </a:spcBef>
            </a:pPr>
            <a:r>
              <a:rPr sz="2800" b="1" spc="-330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4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ACE9F8"/>
                </a:solidFill>
                <a:latin typeface="Tahoma"/>
                <a:cs typeface="Tahoma"/>
              </a:rPr>
              <a:t>CA</a:t>
            </a:r>
            <a:r>
              <a:rPr sz="2800" b="1" spc="35" dirty="0">
                <a:solidFill>
                  <a:srgbClr val="ACE9F8"/>
                </a:solidFill>
                <a:latin typeface="Tahoma"/>
                <a:cs typeface="Tahoma"/>
              </a:rPr>
              <a:t>S</a:t>
            </a:r>
            <a:r>
              <a:rPr sz="2800" b="1" spc="190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455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290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FUGA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15" dirty="0">
                <a:solidFill>
                  <a:srgbClr val="ACE9F8"/>
                </a:solidFill>
                <a:latin typeface="Tahoma"/>
                <a:cs typeface="Tahoma"/>
              </a:rPr>
              <a:t>A</a:t>
            </a:r>
            <a:r>
              <a:rPr sz="2800" b="1" spc="-375" dirty="0">
                <a:solidFill>
                  <a:srgbClr val="ACE9F8"/>
                </a:solidFill>
                <a:latin typeface="Tahoma"/>
                <a:cs typeface="Tahoma"/>
              </a:rPr>
              <a:t>L</a:t>
            </a:r>
            <a:r>
              <a:rPr sz="2800" b="1" spc="-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220" dirty="0">
                <a:solidFill>
                  <a:srgbClr val="ACE9F8"/>
                </a:solidFill>
                <a:latin typeface="Tahoma"/>
                <a:cs typeface="Tahoma"/>
              </a:rPr>
              <a:t>TA</a:t>
            </a:r>
            <a:r>
              <a:rPr sz="2800" b="1" spc="-240" dirty="0">
                <a:solidFill>
                  <a:srgbClr val="ACE9F8"/>
                </a:solidFill>
                <a:latin typeface="Tahoma"/>
                <a:cs typeface="Tahoma"/>
              </a:rPr>
              <a:t>P</a:t>
            </a:r>
            <a:r>
              <a:rPr sz="2800" b="1" spc="-285" dirty="0">
                <a:solidFill>
                  <a:srgbClr val="ACE9F8"/>
                </a:solidFill>
                <a:latin typeface="Tahoma"/>
                <a:cs typeface="Tahoma"/>
              </a:rPr>
              <a:t>P</a:t>
            </a:r>
            <a:r>
              <a:rPr sz="2800" b="1" spc="-280" dirty="0">
                <a:solidFill>
                  <a:srgbClr val="ACE9F8"/>
                </a:solidFill>
                <a:latin typeface="Tahoma"/>
                <a:cs typeface="Tahoma"/>
              </a:rPr>
              <a:t>E</a:t>
            </a:r>
            <a:r>
              <a:rPr sz="2800" b="1" spc="-175" dirty="0">
                <a:solidFill>
                  <a:srgbClr val="ACE9F8"/>
                </a:solidFill>
                <a:latin typeface="Tahoma"/>
                <a:cs typeface="Tahoma"/>
              </a:rPr>
              <a:t>TO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330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3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145" dirty="0">
                <a:solidFill>
                  <a:srgbClr val="ACE9F8"/>
                </a:solidFill>
                <a:latin typeface="Tahoma"/>
                <a:cs typeface="Tahoma"/>
              </a:rPr>
              <a:t>PO</a:t>
            </a:r>
            <a:r>
              <a:rPr sz="2800" b="1" spc="-135" dirty="0">
                <a:solidFill>
                  <a:srgbClr val="ACE9F8"/>
                </a:solidFill>
                <a:latin typeface="Tahoma"/>
                <a:cs typeface="Tahoma"/>
              </a:rPr>
              <a:t>S</a:t>
            </a:r>
            <a:r>
              <a:rPr sz="2800" b="1" spc="-240" dirty="0">
                <a:solidFill>
                  <a:srgbClr val="ACE9F8"/>
                </a:solidFill>
                <a:latin typeface="Tahoma"/>
                <a:cs typeface="Tahoma"/>
              </a:rPr>
              <a:t>IZIONE  </a:t>
            </a:r>
            <a:r>
              <a:rPr sz="2800" b="1" spc="-455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290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155" dirty="0">
                <a:solidFill>
                  <a:srgbClr val="ACE9F8"/>
                </a:solidFill>
                <a:latin typeface="Tahoma"/>
                <a:cs typeface="Tahoma"/>
              </a:rPr>
              <a:t>PERICOL</a:t>
            </a:r>
            <a:r>
              <a:rPr sz="2800" b="1" spc="-180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1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195" dirty="0">
                <a:solidFill>
                  <a:srgbClr val="ACE9F8"/>
                </a:solidFill>
                <a:latin typeface="Tahoma"/>
                <a:cs typeface="Tahoma"/>
              </a:rPr>
              <a:t>NELLA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80" dirty="0">
                <a:solidFill>
                  <a:srgbClr val="ACE9F8"/>
                </a:solidFill>
                <a:latin typeface="Tahoma"/>
                <a:cs typeface="Tahoma"/>
              </a:rPr>
              <a:t>L</a:t>
            </a:r>
            <a:r>
              <a:rPr sz="2800" b="1" spc="-100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310" dirty="0">
                <a:solidFill>
                  <a:srgbClr val="ACE9F8"/>
                </a:solidFill>
                <a:latin typeface="Tahoma"/>
                <a:cs typeface="Tahoma"/>
              </a:rPr>
              <a:t>TTA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150" dirty="0">
                <a:solidFill>
                  <a:srgbClr val="ACE9F8"/>
                </a:solidFill>
                <a:latin typeface="Tahoma"/>
                <a:cs typeface="Tahoma"/>
              </a:rPr>
              <a:t>A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300" dirty="0">
                <a:solidFill>
                  <a:srgbClr val="ACE9F8"/>
                </a:solidFill>
                <a:latin typeface="Tahoma"/>
                <a:cs typeface="Tahoma"/>
              </a:rPr>
              <a:t>TERRA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13450" y="996543"/>
            <a:ext cx="5828665" cy="659765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14097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110"/>
              </a:spcBef>
            </a:pPr>
            <a:r>
              <a:rPr sz="2400" b="1" spc="-100" dirty="0">
                <a:solidFill>
                  <a:srgbClr val="FFC000"/>
                </a:solidFill>
                <a:latin typeface="Tahoma"/>
                <a:cs typeface="Tahoma"/>
              </a:rPr>
              <a:t>VALID</a:t>
            </a:r>
            <a:r>
              <a:rPr sz="2400" b="1" spc="-114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C000"/>
                </a:solidFill>
                <a:latin typeface="Tahoma"/>
                <a:cs typeface="Tahoma"/>
              </a:rPr>
              <a:t>PE</a:t>
            </a:r>
            <a:r>
              <a:rPr sz="2400" b="1" spc="-295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25" dirty="0">
                <a:solidFill>
                  <a:srgbClr val="FFC000"/>
                </a:solidFill>
                <a:latin typeface="Tahoma"/>
                <a:cs typeface="Tahoma"/>
              </a:rPr>
              <a:t>TUTTI</a:t>
            </a:r>
            <a:r>
              <a:rPr sz="2400" b="1" spc="-1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195" dirty="0">
                <a:solidFill>
                  <a:srgbClr val="FFC000"/>
                </a:solidFill>
                <a:latin typeface="Tahoma"/>
                <a:cs typeface="Tahoma"/>
              </a:rPr>
              <a:t>GLI</a:t>
            </a:r>
            <a:r>
              <a:rPr sz="2400" b="1" spc="-2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09" dirty="0">
                <a:solidFill>
                  <a:srgbClr val="FFC000"/>
                </a:solidFill>
                <a:latin typeface="Tahoma"/>
                <a:cs typeface="Tahoma"/>
              </a:rPr>
              <a:t>STILI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76500" y="3906011"/>
            <a:ext cx="3459479" cy="195529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477897" y="3906837"/>
            <a:ext cx="3456304" cy="195326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396240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3120"/>
              </a:spcBef>
            </a:pPr>
            <a:r>
              <a:rPr sz="3200" b="1" spc="-24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430" dirty="0">
                <a:solidFill>
                  <a:srgbClr val="FFFFFF"/>
                </a:solidFill>
                <a:latin typeface="Tahoma"/>
                <a:cs typeface="Tahoma"/>
              </a:rPr>
              <a:t>PUNT</a:t>
            </a:r>
            <a:r>
              <a:rPr sz="3200" b="1" spc="-29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2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695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endParaRPr sz="3200">
              <a:latin typeface="Tahoma"/>
              <a:cs typeface="Tahoma"/>
            </a:endParaRPr>
          </a:p>
          <a:p>
            <a:pPr marL="15240" algn="ctr">
              <a:lnSpc>
                <a:spcPct val="100000"/>
              </a:lnSpc>
              <a:spcBef>
                <a:spcPts val="1365"/>
              </a:spcBef>
            </a:pPr>
            <a:r>
              <a:rPr sz="3200" b="1" spc="-85" dirty="0">
                <a:solidFill>
                  <a:srgbClr val="FFFFFF"/>
                </a:solidFill>
                <a:latin typeface="Tahoma"/>
                <a:cs typeface="Tahoma"/>
              </a:rPr>
              <a:t>avvertimento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12864" y="3328733"/>
            <a:ext cx="809625" cy="1746250"/>
            <a:chOff x="1412864" y="3328733"/>
            <a:chExt cx="809625" cy="1746250"/>
          </a:xfrm>
        </p:grpSpPr>
        <p:sp>
          <p:nvSpPr>
            <p:cNvPr id="20" name="object 20"/>
            <p:cNvSpPr/>
            <p:nvPr/>
          </p:nvSpPr>
          <p:spPr>
            <a:xfrm>
              <a:off x="1420802" y="3336671"/>
              <a:ext cx="793750" cy="1730375"/>
            </a:xfrm>
            <a:custGeom>
              <a:avLst/>
              <a:gdLst/>
              <a:ahLst/>
              <a:cxnLst/>
              <a:rect l="l" t="t" r="r" b="b"/>
              <a:pathLst>
                <a:path w="793750" h="1730375">
                  <a:moveTo>
                    <a:pt x="153362" y="0"/>
                  </a:moveTo>
                  <a:lnTo>
                    <a:pt x="128837" y="40656"/>
                  </a:lnTo>
                  <a:lnTo>
                    <a:pt x="106494" y="82248"/>
                  </a:lnTo>
                  <a:lnTo>
                    <a:pt x="86320" y="124692"/>
                  </a:lnTo>
                  <a:lnTo>
                    <a:pt x="68301" y="167904"/>
                  </a:lnTo>
                  <a:lnTo>
                    <a:pt x="52422" y="211798"/>
                  </a:lnTo>
                  <a:lnTo>
                    <a:pt x="38669" y="256290"/>
                  </a:lnTo>
                  <a:lnTo>
                    <a:pt x="27028" y="301295"/>
                  </a:lnTo>
                  <a:lnTo>
                    <a:pt x="17484" y="346729"/>
                  </a:lnTo>
                  <a:lnTo>
                    <a:pt x="10024" y="392508"/>
                  </a:lnTo>
                  <a:lnTo>
                    <a:pt x="4633" y="438545"/>
                  </a:lnTo>
                  <a:lnTo>
                    <a:pt x="1296" y="484758"/>
                  </a:lnTo>
                  <a:lnTo>
                    <a:pt x="0" y="531061"/>
                  </a:lnTo>
                  <a:lnTo>
                    <a:pt x="729" y="577370"/>
                  </a:lnTo>
                  <a:lnTo>
                    <a:pt x="3471" y="623600"/>
                  </a:lnTo>
                  <a:lnTo>
                    <a:pt x="8210" y="669667"/>
                  </a:lnTo>
                  <a:lnTo>
                    <a:pt x="14932" y="715486"/>
                  </a:lnTo>
                  <a:lnTo>
                    <a:pt x="23624" y="760972"/>
                  </a:lnTo>
                  <a:lnTo>
                    <a:pt x="34270" y="806041"/>
                  </a:lnTo>
                  <a:lnTo>
                    <a:pt x="46857" y="850607"/>
                  </a:lnTo>
                  <a:lnTo>
                    <a:pt x="61369" y="894588"/>
                  </a:lnTo>
                  <a:lnTo>
                    <a:pt x="77794" y="937897"/>
                  </a:lnTo>
                  <a:lnTo>
                    <a:pt x="96116" y="980451"/>
                  </a:lnTo>
                  <a:lnTo>
                    <a:pt x="116322" y="1022165"/>
                  </a:lnTo>
                  <a:lnTo>
                    <a:pt x="138396" y="1062954"/>
                  </a:lnTo>
                  <a:lnTo>
                    <a:pt x="162326" y="1102733"/>
                  </a:lnTo>
                  <a:lnTo>
                    <a:pt x="188095" y="1141419"/>
                  </a:lnTo>
                  <a:lnTo>
                    <a:pt x="215692" y="1178925"/>
                  </a:lnTo>
                  <a:lnTo>
                    <a:pt x="245100" y="1215169"/>
                  </a:lnTo>
                  <a:lnTo>
                    <a:pt x="276305" y="1250064"/>
                  </a:lnTo>
                  <a:lnTo>
                    <a:pt x="309294" y="1283528"/>
                  </a:lnTo>
                  <a:lnTo>
                    <a:pt x="344052" y="1315474"/>
                  </a:lnTo>
                  <a:lnTo>
                    <a:pt x="380565" y="1345818"/>
                  </a:lnTo>
                  <a:lnTo>
                    <a:pt x="411774" y="1369462"/>
                  </a:lnTo>
                  <a:lnTo>
                    <a:pt x="443827" y="1391618"/>
                  </a:lnTo>
                  <a:lnTo>
                    <a:pt x="476667" y="1412273"/>
                  </a:lnTo>
                  <a:lnTo>
                    <a:pt x="510232" y="1431416"/>
                  </a:lnTo>
                  <a:lnTo>
                    <a:pt x="482673" y="1729993"/>
                  </a:lnTo>
                  <a:lnTo>
                    <a:pt x="793569" y="1454911"/>
                  </a:lnTo>
                  <a:lnTo>
                    <a:pt x="703418" y="1278254"/>
                  </a:lnTo>
                  <a:lnTo>
                    <a:pt x="524329" y="1278254"/>
                  </a:lnTo>
                  <a:lnTo>
                    <a:pt x="485551" y="1251342"/>
                  </a:lnTo>
                  <a:lnTo>
                    <a:pt x="448654" y="1222301"/>
                  </a:lnTo>
                  <a:lnTo>
                    <a:pt x="413668" y="1191249"/>
                  </a:lnTo>
                  <a:lnTo>
                    <a:pt x="380626" y="1158306"/>
                  </a:lnTo>
                  <a:lnTo>
                    <a:pt x="349558" y="1123587"/>
                  </a:lnTo>
                  <a:lnTo>
                    <a:pt x="320495" y="1087213"/>
                  </a:lnTo>
                  <a:lnTo>
                    <a:pt x="293467" y="1049299"/>
                  </a:lnTo>
                  <a:lnTo>
                    <a:pt x="268507" y="1009966"/>
                  </a:lnTo>
                  <a:lnTo>
                    <a:pt x="245644" y="969329"/>
                  </a:lnTo>
                  <a:lnTo>
                    <a:pt x="224911" y="927508"/>
                  </a:lnTo>
                  <a:lnTo>
                    <a:pt x="206337" y="884621"/>
                  </a:lnTo>
                  <a:lnTo>
                    <a:pt x="189954" y="840784"/>
                  </a:lnTo>
                  <a:lnTo>
                    <a:pt x="175793" y="796117"/>
                  </a:lnTo>
                  <a:lnTo>
                    <a:pt x="163884" y="750737"/>
                  </a:lnTo>
                  <a:lnTo>
                    <a:pt x="154259" y="704762"/>
                  </a:lnTo>
                  <a:lnTo>
                    <a:pt x="146949" y="658311"/>
                  </a:lnTo>
                  <a:lnTo>
                    <a:pt x="141985" y="611500"/>
                  </a:lnTo>
                  <a:lnTo>
                    <a:pt x="139397" y="564449"/>
                  </a:lnTo>
                  <a:lnTo>
                    <a:pt x="139217" y="517274"/>
                  </a:lnTo>
                  <a:lnTo>
                    <a:pt x="141475" y="470095"/>
                  </a:lnTo>
                  <a:lnTo>
                    <a:pt x="146203" y="423028"/>
                  </a:lnTo>
                  <a:lnTo>
                    <a:pt x="153432" y="376192"/>
                  </a:lnTo>
                  <a:lnTo>
                    <a:pt x="163192" y="329705"/>
                  </a:lnTo>
                  <a:lnTo>
                    <a:pt x="175514" y="283685"/>
                  </a:lnTo>
                  <a:lnTo>
                    <a:pt x="190430" y="238250"/>
                  </a:lnTo>
                  <a:lnTo>
                    <a:pt x="207970" y="193517"/>
                  </a:lnTo>
                  <a:lnTo>
                    <a:pt x="228165" y="149605"/>
                  </a:lnTo>
                  <a:lnTo>
                    <a:pt x="253794" y="102046"/>
                  </a:lnTo>
                  <a:lnTo>
                    <a:pt x="262963" y="86613"/>
                  </a:lnTo>
                  <a:lnTo>
                    <a:pt x="153362" y="0"/>
                  </a:lnTo>
                  <a:close/>
                </a:path>
                <a:path w="793750" h="1730375">
                  <a:moveTo>
                    <a:pt x="551761" y="981074"/>
                  </a:moveTo>
                  <a:lnTo>
                    <a:pt x="524329" y="1278254"/>
                  </a:lnTo>
                  <a:lnTo>
                    <a:pt x="703418" y="1278254"/>
                  </a:lnTo>
                  <a:lnTo>
                    <a:pt x="551761" y="981074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20802" y="3336671"/>
              <a:ext cx="793750" cy="1730375"/>
            </a:xfrm>
            <a:custGeom>
              <a:avLst/>
              <a:gdLst/>
              <a:ahLst/>
              <a:cxnLst/>
              <a:rect l="l" t="t" r="r" b="b"/>
              <a:pathLst>
                <a:path w="793750" h="1730375">
                  <a:moveTo>
                    <a:pt x="153362" y="0"/>
                  </a:moveTo>
                  <a:lnTo>
                    <a:pt x="128837" y="40656"/>
                  </a:lnTo>
                  <a:lnTo>
                    <a:pt x="106494" y="82248"/>
                  </a:lnTo>
                  <a:lnTo>
                    <a:pt x="86320" y="124692"/>
                  </a:lnTo>
                  <a:lnTo>
                    <a:pt x="68301" y="167904"/>
                  </a:lnTo>
                  <a:lnTo>
                    <a:pt x="52422" y="211798"/>
                  </a:lnTo>
                  <a:lnTo>
                    <a:pt x="38669" y="256290"/>
                  </a:lnTo>
                  <a:lnTo>
                    <a:pt x="27028" y="301295"/>
                  </a:lnTo>
                  <a:lnTo>
                    <a:pt x="17484" y="346729"/>
                  </a:lnTo>
                  <a:lnTo>
                    <a:pt x="10024" y="392508"/>
                  </a:lnTo>
                  <a:lnTo>
                    <a:pt x="4633" y="438545"/>
                  </a:lnTo>
                  <a:lnTo>
                    <a:pt x="1296" y="484758"/>
                  </a:lnTo>
                  <a:lnTo>
                    <a:pt x="0" y="531061"/>
                  </a:lnTo>
                  <a:lnTo>
                    <a:pt x="729" y="577370"/>
                  </a:lnTo>
                  <a:lnTo>
                    <a:pt x="3471" y="623600"/>
                  </a:lnTo>
                  <a:lnTo>
                    <a:pt x="8210" y="669667"/>
                  </a:lnTo>
                  <a:lnTo>
                    <a:pt x="14932" y="715486"/>
                  </a:lnTo>
                  <a:lnTo>
                    <a:pt x="23624" y="760972"/>
                  </a:lnTo>
                  <a:lnTo>
                    <a:pt x="34270" y="806041"/>
                  </a:lnTo>
                  <a:lnTo>
                    <a:pt x="46857" y="850607"/>
                  </a:lnTo>
                  <a:lnTo>
                    <a:pt x="61369" y="894588"/>
                  </a:lnTo>
                  <a:lnTo>
                    <a:pt x="77794" y="937897"/>
                  </a:lnTo>
                  <a:lnTo>
                    <a:pt x="96116" y="980451"/>
                  </a:lnTo>
                  <a:lnTo>
                    <a:pt x="116322" y="1022165"/>
                  </a:lnTo>
                  <a:lnTo>
                    <a:pt x="138396" y="1062954"/>
                  </a:lnTo>
                  <a:lnTo>
                    <a:pt x="162326" y="1102733"/>
                  </a:lnTo>
                  <a:lnTo>
                    <a:pt x="188095" y="1141419"/>
                  </a:lnTo>
                  <a:lnTo>
                    <a:pt x="215692" y="1178925"/>
                  </a:lnTo>
                  <a:lnTo>
                    <a:pt x="245100" y="1215169"/>
                  </a:lnTo>
                  <a:lnTo>
                    <a:pt x="276305" y="1250064"/>
                  </a:lnTo>
                  <a:lnTo>
                    <a:pt x="309294" y="1283528"/>
                  </a:lnTo>
                  <a:lnTo>
                    <a:pt x="344052" y="1315474"/>
                  </a:lnTo>
                  <a:lnTo>
                    <a:pt x="380565" y="1345818"/>
                  </a:lnTo>
                  <a:lnTo>
                    <a:pt x="411774" y="1369462"/>
                  </a:lnTo>
                  <a:lnTo>
                    <a:pt x="443827" y="1391618"/>
                  </a:lnTo>
                  <a:lnTo>
                    <a:pt x="476667" y="1412273"/>
                  </a:lnTo>
                  <a:lnTo>
                    <a:pt x="510232" y="1431416"/>
                  </a:lnTo>
                  <a:lnTo>
                    <a:pt x="482673" y="1729993"/>
                  </a:lnTo>
                  <a:lnTo>
                    <a:pt x="793569" y="1454911"/>
                  </a:lnTo>
                  <a:lnTo>
                    <a:pt x="551761" y="981074"/>
                  </a:lnTo>
                  <a:lnTo>
                    <a:pt x="524329" y="1278254"/>
                  </a:lnTo>
                  <a:lnTo>
                    <a:pt x="485551" y="1251342"/>
                  </a:lnTo>
                  <a:lnTo>
                    <a:pt x="448654" y="1222301"/>
                  </a:lnTo>
                  <a:lnTo>
                    <a:pt x="413668" y="1191249"/>
                  </a:lnTo>
                  <a:lnTo>
                    <a:pt x="380626" y="1158306"/>
                  </a:lnTo>
                  <a:lnTo>
                    <a:pt x="349558" y="1123587"/>
                  </a:lnTo>
                  <a:lnTo>
                    <a:pt x="320495" y="1087213"/>
                  </a:lnTo>
                  <a:lnTo>
                    <a:pt x="293467" y="1049299"/>
                  </a:lnTo>
                  <a:lnTo>
                    <a:pt x="268507" y="1009966"/>
                  </a:lnTo>
                  <a:lnTo>
                    <a:pt x="245644" y="969329"/>
                  </a:lnTo>
                  <a:lnTo>
                    <a:pt x="224911" y="927508"/>
                  </a:lnTo>
                  <a:lnTo>
                    <a:pt x="206337" y="884621"/>
                  </a:lnTo>
                  <a:lnTo>
                    <a:pt x="189954" y="840784"/>
                  </a:lnTo>
                  <a:lnTo>
                    <a:pt x="175793" y="796117"/>
                  </a:lnTo>
                  <a:lnTo>
                    <a:pt x="163884" y="750737"/>
                  </a:lnTo>
                  <a:lnTo>
                    <a:pt x="154259" y="704762"/>
                  </a:lnTo>
                  <a:lnTo>
                    <a:pt x="146949" y="658311"/>
                  </a:lnTo>
                  <a:lnTo>
                    <a:pt x="141985" y="611500"/>
                  </a:lnTo>
                  <a:lnTo>
                    <a:pt x="139397" y="564449"/>
                  </a:lnTo>
                  <a:lnTo>
                    <a:pt x="139217" y="517274"/>
                  </a:lnTo>
                  <a:lnTo>
                    <a:pt x="141475" y="470095"/>
                  </a:lnTo>
                  <a:lnTo>
                    <a:pt x="146203" y="423028"/>
                  </a:lnTo>
                  <a:lnTo>
                    <a:pt x="153432" y="376192"/>
                  </a:lnTo>
                  <a:lnTo>
                    <a:pt x="163192" y="329705"/>
                  </a:lnTo>
                  <a:lnTo>
                    <a:pt x="175514" y="283685"/>
                  </a:lnTo>
                  <a:lnTo>
                    <a:pt x="190430" y="238250"/>
                  </a:lnTo>
                  <a:lnTo>
                    <a:pt x="207970" y="193517"/>
                  </a:lnTo>
                  <a:lnTo>
                    <a:pt x="228165" y="149605"/>
                  </a:lnTo>
                  <a:lnTo>
                    <a:pt x="253794" y="102046"/>
                  </a:lnTo>
                  <a:lnTo>
                    <a:pt x="262963" y="86613"/>
                  </a:lnTo>
                  <a:lnTo>
                    <a:pt x="153362" y="0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7"/>
          <p:cNvSpPr txBox="1"/>
          <p:nvPr/>
        </p:nvSpPr>
        <p:spPr>
          <a:xfrm>
            <a:off x="8433111" y="6550443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14600" y="324205"/>
            <a:ext cx="6393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0" dirty="0">
                <a:solidFill>
                  <a:schemeClr val="accent2"/>
                </a:solidFill>
              </a:rPr>
              <a:t>Posizion</a:t>
            </a:r>
            <a:r>
              <a:rPr spc="-400" dirty="0">
                <a:solidFill>
                  <a:schemeClr val="accent2"/>
                </a:solidFill>
              </a:rPr>
              <a:t>e</a:t>
            </a:r>
            <a:r>
              <a:rPr spc="-250" dirty="0">
                <a:solidFill>
                  <a:schemeClr val="accent2"/>
                </a:solidFill>
              </a:rPr>
              <a:t> </a:t>
            </a:r>
            <a:r>
              <a:rPr spc="-220" dirty="0">
                <a:solidFill>
                  <a:schemeClr val="accent2"/>
                </a:solidFill>
              </a:rPr>
              <a:t>obbligat</a:t>
            </a:r>
            <a:r>
              <a:rPr spc="-250" dirty="0">
                <a:solidFill>
                  <a:schemeClr val="accent2"/>
                </a:solidFill>
              </a:rPr>
              <a:t>a</a:t>
            </a:r>
            <a:r>
              <a:rPr spc="-235" dirty="0">
                <a:solidFill>
                  <a:schemeClr val="accent2"/>
                </a:solidFill>
              </a:rPr>
              <a:t> </a:t>
            </a:r>
            <a:r>
              <a:rPr spc="-30" dirty="0">
                <a:solidFill>
                  <a:schemeClr val="accent2"/>
                </a:solidFill>
              </a:rPr>
              <a:t>a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475" dirty="0">
                <a:solidFill>
                  <a:schemeClr val="accent2"/>
                </a:solidFill>
              </a:rPr>
              <a:t>terra</a:t>
            </a:r>
            <a:r>
              <a:rPr lang="it-IT" spc="-475" dirty="0">
                <a:solidFill>
                  <a:schemeClr val="accent2"/>
                </a:solidFill>
              </a:rPr>
              <a:t> (parte 1)</a:t>
            </a:r>
            <a:endParaRPr spc="-475" dirty="0">
              <a:solidFill>
                <a:schemeClr val="accent2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78440" y="103631"/>
            <a:ext cx="1629155" cy="23606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7535" y="2286000"/>
            <a:ext cx="4024884" cy="306933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79138" y="2081865"/>
            <a:ext cx="7590790" cy="4253087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200" b="1" i="1" spc="-340" dirty="0">
                <a:solidFill>
                  <a:srgbClr val="0E486E"/>
                </a:solidFill>
                <a:latin typeface="Verdana"/>
                <a:cs typeface="Verdana"/>
              </a:rPr>
              <a:t>DESCRIZION</a:t>
            </a:r>
            <a:r>
              <a:rPr sz="2200" b="1" i="1" spc="-315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200" b="1" i="1" spc="-125" dirty="0">
                <a:solidFill>
                  <a:srgbClr val="0E486E"/>
                </a:solidFill>
                <a:latin typeface="Verdana"/>
                <a:cs typeface="Verdana"/>
              </a:rPr>
              <a:t> dell</a:t>
            </a:r>
            <a:r>
              <a:rPr sz="2200" b="1" i="1" spc="-155" dirty="0">
                <a:solidFill>
                  <a:srgbClr val="0E486E"/>
                </a:solidFill>
                <a:latin typeface="Verdana"/>
                <a:cs typeface="Verdana"/>
              </a:rPr>
              <a:t>a</a:t>
            </a:r>
            <a:r>
              <a:rPr sz="2200" b="1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200" b="1" i="1" spc="-195" dirty="0">
                <a:solidFill>
                  <a:srgbClr val="0E486E"/>
                </a:solidFill>
                <a:latin typeface="Verdana"/>
                <a:cs typeface="Verdana"/>
              </a:rPr>
              <a:t>po</a:t>
            </a:r>
            <a:r>
              <a:rPr sz="2200" b="1" i="1" spc="-155" dirty="0">
                <a:solidFill>
                  <a:srgbClr val="0E486E"/>
                </a:solidFill>
                <a:latin typeface="Verdana"/>
                <a:cs typeface="Verdana"/>
              </a:rPr>
              <a:t>s</a:t>
            </a:r>
            <a:r>
              <a:rPr sz="2200" b="1" i="1" spc="-195" dirty="0">
                <a:solidFill>
                  <a:srgbClr val="0E486E"/>
                </a:solidFill>
                <a:latin typeface="Verdana"/>
                <a:cs typeface="Verdana"/>
              </a:rPr>
              <a:t>izione</a:t>
            </a:r>
            <a:r>
              <a:rPr sz="2200" b="1" i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200" b="1" i="1" spc="-155" dirty="0">
                <a:solidFill>
                  <a:srgbClr val="0E486E"/>
                </a:solidFill>
                <a:latin typeface="Verdana"/>
                <a:cs typeface="Verdana"/>
              </a:rPr>
              <a:t>de</a:t>
            </a:r>
            <a:r>
              <a:rPr sz="2200" b="1" i="1" spc="-75" dirty="0">
                <a:solidFill>
                  <a:srgbClr val="0E486E"/>
                </a:solidFill>
                <a:latin typeface="Verdana"/>
                <a:cs typeface="Verdana"/>
              </a:rPr>
              <a:t>l</a:t>
            </a:r>
            <a:r>
              <a:rPr sz="2200" b="1" i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200" b="1" i="1" spc="-240" dirty="0">
                <a:solidFill>
                  <a:srgbClr val="0E486E"/>
                </a:solidFill>
                <a:latin typeface="Verdana"/>
                <a:cs typeface="Verdana"/>
              </a:rPr>
              <a:t>lottato</a:t>
            </a:r>
            <a:r>
              <a:rPr sz="2200" b="1" i="1" spc="-215" dirty="0">
                <a:solidFill>
                  <a:srgbClr val="0E486E"/>
                </a:solidFill>
                <a:latin typeface="Verdana"/>
                <a:cs typeface="Verdana"/>
              </a:rPr>
              <a:t>r</a:t>
            </a:r>
            <a:r>
              <a:rPr sz="2200" b="1" i="1" spc="-60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200" b="1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200" b="1" i="1" spc="-415" dirty="0">
                <a:solidFill>
                  <a:srgbClr val="0E486E"/>
                </a:solidFill>
                <a:latin typeface="Verdana"/>
                <a:cs typeface="Verdana"/>
              </a:rPr>
              <a:t>BLU</a:t>
            </a:r>
            <a:endParaRPr sz="2200" dirty="0">
              <a:latin typeface="Verdana"/>
              <a:cs typeface="Verdana"/>
            </a:endParaRPr>
          </a:p>
          <a:p>
            <a:pPr marL="533400" marR="8255" indent="-343535" algn="just">
              <a:lnSpc>
                <a:spcPct val="100000"/>
              </a:lnSpc>
              <a:spcBef>
                <a:spcPts val="175"/>
              </a:spcBef>
              <a:buClr>
                <a:srgbClr val="FFFFFF"/>
              </a:buClr>
              <a:buSzPct val="80000"/>
              <a:buFont typeface="Arial MT"/>
              <a:buChar char="•"/>
              <a:tabLst>
                <a:tab pos="533400" algn="l"/>
              </a:tabLst>
            </a:pPr>
            <a:r>
              <a:rPr sz="2000" b="1" spc="-75" dirty="0">
                <a:solidFill>
                  <a:srgbClr val="0E486E"/>
                </a:solidFill>
                <a:latin typeface="Tahoma"/>
                <a:cs typeface="Tahoma"/>
              </a:rPr>
              <a:t>Posizione 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prona, </a:t>
            </a:r>
            <a:r>
              <a:rPr sz="2000" b="1" spc="-75" dirty="0">
                <a:solidFill>
                  <a:srgbClr val="0E486E"/>
                </a:solidFill>
                <a:latin typeface="Tahoma"/>
                <a:cs typeface="Tahoma"/>
              </a:rPr>
              <a:t>busto </a:t>
            </a:r>
            <a:r>
              <a:rPr sz="2000" b="1" spc="-190" dirty="0">
                <a:solidFill>
                  <a:srgbClr val="0E486E"/>
                </a:solidFill>
                <a:latin typeface="Verdana"/>
                <a:cs typeface="Verdana"/>
              </a:rPr>
              <a:t>all’interno </a:t>
            </a:r>
            <a:r>
              <a:rPr sz="2000" b="1" spc="5" dirty="0">
                <a:solidFill>
                  <a:srgbClr val="0E486E"/>
                </a:solidFill>
                <a:latin typeface="Tahoma"/>
                <a:cs typeface="Tahoma"/>
              </a:rPr>
              <a:t>del </a:t>
            </a:r>
            <a:r>
              <a:rPr sz="2000" b="1" spc="15" dirty="0">
                <a:solidFill>
                  <a:srgbClr val="0E486E"/>
                </a:solidFill>
                <a:latin typeface="Tahoma"/>
                <a:cs typeface="Tahoma"/>
              </a:rPr>
              <a:t>cerchio </a:t>
            </a:r>
            <a:r>
              <a:rPr sz="2000" b="1" spc="-25" dirty="0">
                <a:solidFill>
                  <a:srgbClr val="0E486E"/>
                </a:solidFill>
                <a:latin typeface="Tahoma"/>
                <a:cs typeface="Tahoma"/>
              </a:rPr>
              <a:t>centrale 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(è 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consentita </a:t>
            </a:r>
            <a:r>
              <a:rPr sz="2000" b="1" spc="-10" dirty="0">
                <a:solidFill>
                  <a:srgbClr val="0E486E"/>
                </a:solidFill>
                <a:latin typeface="Tahoma"/>
                <a:cs typeface="Tahoma"/>
              </a:rPr>
              <a:t>la </a:t>
            </a:r>
            <a:r>
              <a:rPr sz="2000" b="1" spc="-15" dirty="0">
                <a:solidFill>
                  <a:srgbClr val="0E486E"/>
                </a:solidFill>
                <a:latin typeface="Tahoma"/>
                <a:cs typeface="Tahoma"/>
              </a:rPr>
              <a:t>scelta 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di 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tenere </a:t>
            </a:r>
            <a:r>
              <a:rPr sz="2000" b="1" spc="-130" dirty="0">
                <a:solidFill>
                  <a:srgbClr val="0E486E"/>
                </a:solidFill>
                <a:latin typeface="Tahoma"/>
                <a:cs typeface="Tahoma"/>
              </a:rPr>
              <a:t>il</a:t>
            </a:r>
            <a:r>
              <a:rPr sz="2000" b="1" spc="-1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0E486E"/>
                </a:solidFill>
                <a:latin typeface="Tahoma"/>
                <a:cs typeface="Tahoma"/>
              </a:rPr>
              <a:t>petto </a:t>
            </a:r>
            <a:r>
              <a:rPr sz="2000" b="1" spc="125" dirty="0">
                <a:solidFill>
                  <a:srgbClr val="0E486E"/>
                </a:solidFill>
                <a:latin typeface="Tahoma"/>
                <a:cs typeface="Tahoma"/>
              </a:rPr>
              <a:t>a 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contatto </a:t>
            </a:r>
            <a:r>
              <a:rPr sz="2000" b="1" spc="55" dirty="0">
                <a:solidFill>
                  <a:srgbClr val="0E486E"/>
                </a:solidFill>
                <a:latin typeface="Tahoma"/>
                <a:cs typeface="Tahoma"/>
              </a:rPr>
              <a:t>con </a:t>
            </a:r>
            <a:r>
              <a:rPr sz="2000" b="1" spc="-140" dirty="0">
                <a:solidFill>
                  <a:srgbClr val="0E486E"/>
                </a:solidFill>
                <a:latin typeface="Tahoma"/>
                <a:cs typeface="Tahoma"/>
              </a:rPr>
              <a:t>il </a:t>
            </a:r>
            <a:r>
              <a:rPr sz="2000" b="1" spc="-1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5" dirty="0">
                <a:solidFill>
                  <a:srgbClr val="0E486E"/>
                </a:solidFill>
                <a:latin typeface="Tahoma"/>
                <a:cs typeface="Tahoma"/>
              </a:rPr>
              <a:t>tappeto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0E486E"/>
                </a:solidFill>
                <a:latin typeface="Tahoma"/>
                <a:cs typeface="Tahoma"/>
              </a:rPr>
              <a:t>o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0E486E"/>
                </a:solidFill>
                <a:latin typeface="Tahoma"/>
                <a:cs typeface="Tahoma"/>
              </a:rPr>
              <a:t>meno)</a:t>
            </a:r>
            <a:endParaRPr sz="2000" dirty="0">
              <a:latin typeface="Tahoma"/>
              <a:cs typeface="Tahoma"/>
            </a:endParaRPr>
          </a:p>
          <a:p>
            <a:pPr marL="533400" indent="-343535" algn="just">
              <a:lnSpc>
                <a:spcPct val="100000"/>
              </a:lnSpc>
              <a:spcBef>
                <a:spcPts val="605"/>
              </a:spcBef>
              <a:buClr>
                <a:srgbClr val="FFFFFF"/>
              </a:buClr>
              <a:buSzPct val="80000"/>
              <a:buFont typeface="Arial MT"/>
              <a:buChar char="•"/>
              <a:tabLst>
                <a:tab pos="533400" algn="l"/>
              </a:tabLst>
            </a:pPr>
            <a:r>
              <a:rPr sz="2000" b="1" spc="-110" dirty="0">
                <a:solidFill>
                  <a:srgbClr val="0E486E"/>
                </a:solidFill>
                <a:latin typeface="Tahoma"/>
                <a:cs typeface="Tahoma"/>
              </a:rPr>
              <a:t>Br</a:t>
            </a:r>
            <a:r>
              <a:rPr sz="2000" b="1" spc="-120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000" b="1" spc="100" dirty="0">
                <a:solidFill>
                  <a:srgbClr val="0E486E"/>
                </a:solidFill>
                <a:latin typeface="Tahoma"/>
                <a:cs typeface="Tahoma"/>
              </a:rPr>
              <a:t>cci</a:t>
            </a:r>
            <a:r>
              <a:rPr sz="2000" b="1" spc="140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0E486E"/>
                </a:solidFill>
                <a:latin typeface="Tahoma"/>
                <a:cs typeface="Tahoma"/>
              </a:rPr>
              <a:t>e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50" dirty="0">
                <a:solidFill>
                  <a:srgbClr val="0E486E"/>
                </a:solidFill>
                <a:latin typeface="Tahoma"/>
                <a:cs typeface="Tahoma"/>
              </a:rPr>
              <a:t>gam</a:t>
            </a:r>
            <a:r>
              <a:rPr sz="2000" b="1" spc="40" dirty="0">
                <a:solidFill>
                  <a:srgbClr val="0E486E"/>
                </a:solidFill>
                <a:latin typeface="Tahoma"/>
                <a:cs typeface="Tahoma"/>
              </a:rPr>
              <a:t>b</a:t>
            </a:r>
            <a:r>
              <a:rPr sz="2000" b="1" spc="95" dirty="0">
                <a:solidFill>
                  <a:srgbClr val="0E486E"/>
                </a:solidFill>
                <a:latin typeface="Tahoma"/>
                <a:cs typeface="Tahoma"/>
              </a:rPr>
              <a:t>e</a:t>
            </a:r>
            <a:r>
              <a:rPr sz="2000" b="1" spc="-2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0E486E"/>
                </a:solidFill>
                <a:latin typeface="Tahoma"/>
                <a:cs typeface="Tahoma"/>
              </a:rPr>
              <a:t>di</a:t>
            </a:r>
            <a:r>
              <a:rPr sz="2000" b="1" spc="-90" dirty="0">
                <a:solidFill>
                  <a:srgbClr val="0E486E"/>
                </a:solidFill>
                <a:latin typeface="Tahoma"/>
                <a:cs typeface="Tahoma"/>
              </a:rPr>
              <a:t>s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tese </a:t>
            </a:r>
            <a:r>
              <a:rPr sz="2000" b="1" spc="20" dirty="0">
                <a:solidFill>
                  <a:srgbClr val="0E486E"/>
                </a:solidFill>
                <a:latin typeface="Tahoma"/>
                <a:cs typeface="Tahoma"/>
              </a:rPr>
              <a:t>v</a:t>
            </a:r>
            <a:r>
              <a:rPr sz="2000" b="1" spc="35" dirty="0">
                <a:solidFill>
                  <a:srgbClr val="0E486E"/>
                </a:solidFill>
                <a:latin typeface="Tahoma"/>
                <a:cs typeface="Tahoma"/>
              </a:rPr>
              <a:t>e</a:t>
            </a:r>
            <a:r>
              <a:rPr sz="2000" b="1" spc="-175" dirty="0">
                <a:solidFill>
                  <a:srgbClr val="0E486E"/>
                </a:solidFill>
                <a:latin typeface="Tahoma"/>
                <a:cs typeface="Tahoma"/>
              </a:rPr>
              <a:t>r</a:t>
            </a:r>
            <a:r>
              <a:rPr sz="2000" b="1" spc="-220" dirty="0">
                <a:solidFill>
                  <a:srgbClr val="0E486E"/>
                </a:solidFill>
                <a:latin typeface="Tahoma"/>
                <a:cs typeface="Tahoma"/>
              </a:rPr>
              <a:t>s</a:t>
            </a:r>
            <a:r>
              <a:rPr sz="2000" b="1" spc="45" dirty="0">
                <a:solidFill>
                  <a:srgbClr val="0E486E"/>
                </a:solidFill>
                <a:latin typeface="Tahoma"/>
                <a:cs typeface="Tahoma"/>
              </a:rPr>
              <a:t>o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200" dirty="0">
                <a:solidFill>
                  <a:srgbClr val="0E486E"/>
                </a:solidFill>
                <a:latin typeface="Verdana"/>
                <a:cs typeface="Verdana"/>
              </a:rPr>
              <a:t>l’este</a:t>
            </a:r>
            <a:r>
              <a:rPr sz="2000" b="1" spc="-204" dirty="0">
                <a:solidFill>
                  <a:srgbClr val="0E486E"/>
                </a:solidFill>
                <a:latin typeface="Verdana"/>
                <a:cs typeface="Verdana"/>
              </a:rPr>
              <a:t>r</a:t>
            </a:r>
            <a:r>
              <a:rPr sz="2000" b="1" spc="-165" dirty="0">
                <a:solidFill>
                  <a:srgbClr val="0E486E"/>
                </a:solidFill>
                <a:latin typeface="Verdana"/>
                <a:cs typeface="Verdana"/>
              </a:rPr>
              <a:t>n</a:t>
            </a:r>
            <a:r>
              <a:rPr sz="2000" b="1" spc="-155" dirty="0">
                <a:solidFill>
                  <a:srgbClr val="0E486E"/>
                </a:solidFill>
                <a:latin typeface="Verdana"/>
                <a:cs typeface="Verdana"/>
              </a:rPr>
              <a:t>o</a:t>
            </a:r>
            <a:r>
              <a:rPr sz="2000" b="1" spc="-16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spc="95" dirty="0">
                <a:solidFill>
                  <a:srgbClr val="0E486E"/>
                </a:solidFill>
                <a:latin typeface="Tahoma"/>
                <a:cs typeface="Tahoma"/>
              </a:rPr>
              <a:t>e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no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n </a:t>
            </a:r>
            <a:r>
              <a:rPr sz="2000" b="1" spc="-55" dirty="0">
                <a:solidFill>
                  <a:srgbClr val="0E486E"/>
                </a:solidFill>
                <a:latin typeface="Tahoma"/>
                <a:cs typeface="Tahoma"/>
              </a:rPr>
              <a:t>inc</a:t>
            </a:r>
            <a:r>
              <a:rPr sz="2000" b="1" spc="-60" dirty="0">
                <a:solidFill>
                  <a:srgbClr val="0E486E"/>
                </a:solidFill>
                <a:latin typeface="Tahoma"/>
                <a:cs typeface="Tahoma"/>
              </a:rPr>
              <a:t>r</a:t>
            </a:r>
            <a:r>
              <a:rPr sz="2000" b="1" spc="15" dirty="0">
                <a:solidFill>
                  <a:srgbClr val="0E486E"/>
                </a:solidFill>
                <a:latin typeface="Tahoma"/>
                <a:cs typeface="Tahoma"/>
              </a:rPr>
              <a:t>ociate</a:t>
            </a:r>
            <a:endParaRPr sz="2000" dirty="0">
              <a:latin typeface="Tahoma"/>
              <a:cs typeface="Tahoma"/>
            </a:endParaRPr>
          </a:p>
          <a:p>
            <a:pPr marL="533400" indent="-343535" algn="just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ct val="80000"/>
              <a:buFont typeface="Arial MT"/>
              <a:buChar char="•"/>
              <a:tabLst>
                <a:tab pos="533400" algn="l"/>
              </a:tabLst>
            </a:pPr>
            <a:r>
              <a:rPr sz="2000" b="1" spc="85" dirty="0">
                <a:solidFill>
                  <a:srgbClr val="0E486E"/>
                </a:solidFill>
                <a:latin typeface="Tahoma"/>
                <a:cs typeface="Tahoma"/>
              </a:rPr>
              <a:t>M</a:t>
            </a:r>
            <a:r>
              <a:rPr sz="2000" b="1" spc="45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000" b="1" spc="-145" dirty="0">
                <a:solidFill>
                  <a:srgbClr val="0E486E"/>
                </a:solidFill>
                <a:latin typeface="Tahoma"/>
                <a:cs typeface="Tahoma"/>
              </a:rPr>
              <a:t>n</a:t>
            </a:r>
            <a:r>
              <a:rPr sz="2000" b="1" spc="-65" dirty="0">
                <a:solidFill>
                  <a:srgbClr val="0E486E"/>
                </a:solidFill>
                <a:latin typeface="Tahoma"/>
                <a:cs typeface="Tahoma"/>
              </a:rPr>
              <a:t>i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0E486E"/>
                </a:solidFill>
                <a:latin typeface="Tahoma"/>
                <a:cs typeface="Tahoma"/>
              </a:rPr>
              <a:t>e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0E486E"/>
                </a:solidFill>
                <a:latin typeface="Tahoma"/>
                <a:cs typeface="Tahoma"/>
              </a:rPr>
              <a:t>pied</a:t>
            </a:r>
            <a:r>
              <a:rPr sz="2000" b="1" spc="-5" dirty="0">
                <a:solidFill>
                  <a:srgbClr val="0E486E"/>
                </a:solidFill>
                <a:latin typeface="Tahoma"/>
                <a:cs typeface="Tahoma"/>
              </a:rPr>
              <a:t>i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125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000" b="1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contatt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o </a:t>
            </a:r>
            <a:r>
              <a:rPr sz="2000" b="1" spc="65" dirty="0">
                <a:solidFill>
                  <a:srgbClr val="0E486E"/>
                </a:solidFill>
                <a:latin typeface="Tahoma"/>
                <a:cs typeface="Tahoma"/>
              </a:rPr>
              <a:t>con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30" dirty="0">
                <a:solidFill>
                  <a:srgbClr val="0E486E"/>
                </a:solidFill>
                <a:latin typeface="Tahoma"/>
                <a:cs typeface="Tahoma"/>
              </a:rPr>
              <a:t>i</a:t>
            </a:r>
            <a:r>
              <a:rPr sz="2000" b="1" spc="-125" dirty="0">
                <a:solidFill>
                  <a:srgbClr val="0E486E"/>
                </a:solidFill>
                <a:latin typeface="Tahoma"/>
                <a:cs typeface="Tahoma"/>
              </a:rPr>
              <a:t>l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5" dirty="0">
                <a:solidFill>
                  <a:srgbClr val="0E486E"/>
                </a:solidFill>
                <a:latin typeface="Tahoma"/>
                <a:cs typeface="Tahoma"/>
              </a:rPr>
              <a:t>ta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p</a:t>
            </a:r>
            <a:r>
              <a:rPr sz="2000" b="1" spc="-15" dirty="0">
                <a:solidFill>
                  <a:srgbClr val="0E486E"/>
                </a:solidFill>
                <a:latin typeface="Tahoma"/>
                <a:cs typeface="Tahoma"/>
              </a:rPr>
              <a:t>peto</a:t>
            </a:r>
            <a:endParaRPr sz="2000" dirty="0">
              <a:latin typeface="Tahoma"/>
              <a:cs typeface="Tahoma"/>
            </a:endParaRPr>
          </a:p>
          <a:p>
            <a:pPr marL="533400" indent="-343535" algn="just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ct val="80000"/>
              <a:buFont typeface="Arial MT"/>
              <a:buChar char="•"/>
              <a:tabLst>
                <a:tab pos="533400" algn="l"/>
              </a:tabLst>
            </a:pP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Non</a:t>
            </a:r>
            <a:r>
              <a:rPr sz="2000" b="1" spc="-5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0E486E"/>
                </a:solidFill>
                <a:latin typeface="Tahoma"/>
                <a:cs typeface="Tahoma"/>
              </a:rPr>
              <a:t>è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0E486E"/>
                </a:solidFill>
                <a:latin typeface="Tahoma"/>
                <a:cs typeface="Tahoma"/>
              </a:rPr>
              <a:t>consentito </a:t>
            </a:r>
            <a:r>
              <a:rPr sz="2000" b="1" spc="45" dirty="0">
                <a:solidFill>
                  <a:srgbClr val="0E486E"/>
                </a:solidFill>
                <a:latin typeface="Tahoma"/>
                <a:cs typeface="Tahoma"/>
              </a:rPr>
              <a:t>bloccare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75" dirty="0">
                <a:solidFill>
                  <a:srgbClr val="0E486E"/>
                </a:solidFill>
                <a:latin typeface="Verdana"/>
                <a:cs typeface="Verdana"/>
              </a:rPr>
              <a:t>l’avversario</a:t>
            </a:r>
            <a:endParaRPr sz="2000" dirty="0">
              <a:latin typeface="Verdana"/>
              <a:cs typeface="Verdana"/>
            </a:endParaRPr>
          </a:p>
          <a:p>
            <a:pPr marL="96520">
              <a:lnSpc>
                <a:spcPct val="100000"/>
              </a:lnSpc>
              <a:spcBef>
                <a:spcPts val="484"/>
              </a:spcBef>
            </a:pPr>
            <a:r>
              <a:rPr sz="2200" b="1" i="1" spc="-335" dirty="0">
                <a:solidFill>
                  <a:srgbClr val="941A1B"/>
                </a:solidFill>
                <a:latin typeface="Verdana"/>
                <a:cs typeface="Verdana"/>
              </a:rPr>
              <a:t>DESCRIZIONE</a:t>
            </a:r>
            <a:r>
              <a:rPr sz="2200" b="1" i="1" spc="-114" dirty="0">
                <a:solidFill>
                  <a:srgbClr val="941A1B"/>
                </a:solidFill>
                <a:latin typeface="Verdana"/>
                <a:cs typeface="Verdana"/>
              </a:rPr>
              <a:t> </a:t>
            </a:r>
            <a:r>
              <a:rPr sz="2200" b="1" i="1" spc="-130" dirty="0">
                <a:solidFill>
                  <a:srgbClr val="941A1B"/>
                </a:solidFill>
                <a:latin typeface="Verdana"/>
                <a:cs typeface="Verdana"/>
              </a:rPr>
              <a:t>della </a:t>
            </a:r>
            <a:r>
              <a:rPr sz="2200" b="1" i="1" spc="-195" dirty="0">
                <a:solidFill>
                  <a:srgbClr val="941A1B"/>
                </a:solidFill>
                <a:latin typeface="Verdana"/>
                <a:cs typeface="Verdana"/>
              </a:rPr>
              <a:t>posizione</a:t>
            </a:r>
            <a:r>
              <a:rPr sz="2200" b="1" i="1" spc="-130" dirty="0">
                <a:solidFill>
                  <a:srgbClr val="941A1B"/>
                </a:solidFill>
                <a:latin typeface="Verdana"/>
                <a:cs typeface="Verdana"/>
              </a:rPr>
              <a:t> del</a:t>
            </a:r>
            <a:r>
              <a:rPr sz="2200" b="1" i="1" spc="-125" dirty="0">
                <a:solidFill>
                  <a:srgbClr val="941A1B"/>
                </a:solidFill>
                <a:latin typeface="Verdana"/>
                <a:cs typeface="Verdana"/>
              </a:rPr>
              <a:t> </a:t>
            </a:r>
            <a:r>
              <a:rPr sz="2200" b="1" i="1" spc="-215" dirty="0">
                <a:solidFill>
                  <a:srgbClr val="941A1B"/>
                </a:solidFill>
                <a:latin typeface="Verdana"/>
                <a:cs typeface="Verdana"/>
              </a:rPr>
              <a:t>lottatore</a:t>
            </a:r>
            <a:r>
              <a:rPr sz="2200" b="1" i="1" spc="-120" dirty="0">
                <a:solidFill>
                  <a:srgbClr val="941A1B"/>
                </a:solidFill>
                <a:latin typeface="Verdana"/>
                <a:cs typeface="Verdana"/>
              </a:rPr>
              <a:t> </a:t>
            </a:r>
            <a:r>
              <a:rPr sz="2200" b="1" i="1" spc="-275" dirty="0">
                <a:solidFill>
                  <a:srgbClr val="941A1B"/>
                </a:solidFill>
                <a:latin typeface="Verdana"/>
                <a:cs typeface="Verdana"/>
              </a:rPr>
              <a:t>ROSSO</a:t>
            </a:r>
            <a:endParaRPr sz="2200" dirty="0">
              <a:latin typeface="Verdana"/>
              <a:cs typeface="Verdana"/>
            </a:endParaRPr>
          </a:p>
          <a:p>
            <a:pPr marL="537210" indent="-343535">
              <a:lnSpc>
                <a:spcPct val="100000"/>
              </a:lnSpc>
              <a:spcBef>
                <a:spcPts val="520"/>
              </a:spcBef>
              <a:buClr>
                <a:srgbClr val="FFFFFF"/>
              </a:buClr>
              <a:buSzPct val="80000"/>
              <a:buFont typeface="Arial MT"/>
              <a:buChar char="•"/>
              <a:tabLst>
                <a:tab pos="537210" algn="l"/>
                <a:tab pos="537845" algn="l"/>
                <a:tab pos="905510" algn="l"/>
                <a:tab pos="2298700" algn="l"/>
                <a:tab pos="3393440" algn="l"/>
                <a:tab pos="4329430" algn="l"/>
                <a:tab pos="5873115" algn="l"/>
              </a:tabLst>
            </a:pPr>
            <a:r>
              <a:rPr sz="2000" b="1" spc="-20" dirty="0">
                <a:solidFill>
                  <a:srgbClr val="941A1B"/>
                </a:solidFill>
                <a:latin typeface="Tahoma"/>
                <a:cs typeface="Tahoma"/>
              </a:rPr>
              <a:t>le	</a:t>
            </a:r>
            <a:r>
              <a:rPr sz="2000" b="1" spc="20" dirty="0">
                <a:solidFill>
                  <a:srgbClr val="941A1B"/>
                </a:solidFill>
                <a:latin typeface="Tahoma"/>
                <a:cs typeface="Tahoma"/>
              </a:rPr>
              <a:t>ginocchia	</a:t>
            </a:r>
            <a:r>
              <a:rPr sz="2000" b="1" spc="15" dirty="0">
                <a:solidFill>
                  <a:srgbClr val="941A1B"/>
                </a:solidFill>
                <a:latin typeface="Tahoma"/>
                <a:cs typeface="Tahoma"/>
              </a:rPr>
              <a:t>devono	</a:t>
            </a:r>
            <a:r>
              <a:rPr sz="2000" b="1" spc="-50" dirty="0">
                <a:solidFill>
                  <a:srgbClr val="941A1B"/>
                </a:solidFill>
                <a:latin typeface="Tahoma"/>
                <a:cs typeface="Tahoma"/>
              </a:rPr>
              <a:t>essere	posizionate	esternamente</a:t>
            </a:r>
            <a:endParaRPr sz="2000" dirty="0">
              <a:latin typeface="Tahoma"/>
              <a:cs typeface="Tahoma"/>
            </a:endParaRPr>
          </a:p>
          <a:p>
            <a:pPr marL="537210">
              <a:lnSpc>
                <a:spcPct val="100000"/>
              </a:lnSpc>
            </a:pPr>
            <a:r>
              <a:rPr sz="2000" b="1" spc="-170" dirty="0">
                <a:solidFill>
                  <a:srgbClr val="941A1B"/>
                </a:solidFill>
                <a:latin typeface="Verdana"/>
                <a:cs typeface="Verdana"/>
              </a:rPr>
              <a:t>all’avversario,</a:t>
            </a:r>
            <a:r>
              <a:rPr sz="2000" b="1" spc="-145" dirty="0">
                <a:solidFill>
                  <a:srgbClr val="941A1B"/>
                </a:solidFill>
                <a:latin typeface="Verdana"/>
                <a:cs typeface="Verdana"/>
              </a:rPr>
              <a:t> </a:t>
            </a:r>
            <a:r>
              <a:rPr sz="2000" b="1" spc="-30" dirty="0">
                <a:solidFill>
                  <a:srgbClr val="941A1B"/>
                </a:solidFill>
                <a:latin typeface="Tahoma"/>
                <a:cs typeface="Tahoma"/>
              </a:rPr>
              <a:t>entrambe</a:t>
            </a:r>
            <a:r>
              <a:rPr sz="2000" b="1" spc="-45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sz="2000" b="1" spc="125" dirty="0">
                <a:solidFill>
                  <a:srgbClr val="941A1B"/>
                </a:solidFill>
                <a:latin typeface="Tahoma"/>
                <a:cs typeface="Tahoma"/>
              </a:rPr>
              <a:t>a</a:t>
            </a:r>
            <a:r>
              <a:rPr sz="2000" b="1" spc="-10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941A1B"/>
                </a:solidFill>
                <a:latin typeface="Tahoma"/>
                <a:cs typeface="Tahoma"/>
              </a:rPr>
              <a:t>contatto</a:t>
            </a:r>
            <a:r>
              <a:rPr sz="2000" b="1" spc="-50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sz="2000" b="1" spc="65" dirty="0">
                <a:solidFill>
                  <a:srgbClr val="941A1B"/>
                </a:solidFill>
                <a:latin typeface="Tahoma"/>
                <a:cs typeface="Tahoma"/>
              </a:rPr>
              <a:t>con</a:t>
            </a:r>
            <a:r>
              <a:rPr sz="2000" b="1" spc="-45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sz="2000" b="1" spc="-130" dirty="0">
                <a:solidFill>
                  <a:srgbClr val="941A1B"/>
                </a:solidFill>
                <a:latin typeface="Tahoma"/>
                <a:cs typeface="Tahoma"/>
              </a:rPr>
              <a:t>il</a:t>
            </a:r>
            <a:r>
              <a:rPr sz="2000" b="1" spc="-30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sz="2000" b="1" spc="-15" dirty="0" err="1">
                <a:solidFill>
                  <a:srgbClr val="941A1B"/>
                </a:solidFill>
                <a:latin typeface="Tahoma"/>
                <a:cs typeface="Tahoma"/>
              </a:rPr>
              <a:t>tappeto</a:t>
            </a:r>
            <a:r>
              <a:rPr lang="it-IT" sz="2000" b="1" spc="-15" dirty="0">
                <a:solidFill>
                  <a:srgbClr val="941A1B"/>
                </a:solidFill>
                <a:latin typeface="Tahoma"/>
                <a:cs typeface="Tahoma"/>
              </a:rPr>
              <a:t>.</a:t>
            </a:r>
            <a:endParaRPr sz="2000" dirty="0">
              <a:latin typeface="Tahoma"/>
              <a:cs typeface="Tahoma"/>
            </a:endParaRPr>
          </a:p>
          <a:p>
            <a:pPr marL="537210" marR="5080" indent="-34290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ct val="80000"/>
              <a:buFont typeface="Arial MT"/>
              <a:buChar char="•"/>
              <a:tabLst>
                <a:tab pos="537210" algn="l"/>
                <a:tab pos="537845" algn="l"/>
              </a:tabLst>
            </a:pPr>
            <a:r>
              <a:rPr lang="it-IT" sz="2000" b="1" spc="-30" dirty="0">
                <a:solidFill>
                  <a:srgbClr val="941A1B"/>
                </a:solidFill>
                <a:latin typeface="Tahoma"/>
                <a:cs typeface="Tahoma"/>
              </a:rPr>
              <a:t>E</a:t>
            </a:r>
            <a:r>
              <a:rPr sz="2000" b="1" spc="-30" dirty="0" err="1">
                <a:solidFill>
                  <a:srgbClr val="941A1B"/>
                </a:solidFill>
                <a:latin typeface="Tahoma"/>
                <a:cs typeface="Tahoma"/>
              </a:rPr>
              <a:t>ntrambe</a:t>
            </a:r>
            <a:r>
              <a:rPr sz="2000" b="1" spc="130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941A1B"/>
                </a:solidFill>
                <a:latin typeface="Tahoma"/>
                <a:cs typeface="Tahoma"/>
              </a:rPr>
              <a:t>le</a:t>
            </a:r>
            <a:r>
              <a:rPr sz="2000" b="1" spc="140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sz="2000" b="1" spc="-25" dirty="0" err="1">
                <a:solidFill>
                  <a:srgbClr val="941A1B"/>
                </a:solidFill>
                <a:latin typeface="Tahoma"/>
                <a:cs typeface="Tahoma"/>
              </a:rPr>
              <a:t>mani</a:t>
            </a:r>
            <a:r>
              <a:rPr sz="2000" b="1" spc="140" dirty="0">
                <a:solidFill>
                  <a:srgbClr val="941A1B"/>
                </a:solidFill>
                <a:latin typeface="Tahoma"/>
                <a:cs typeface="Tahoma"/>
              </a:rPr>
              <a:t> </a:t>
            </a:r>
            <a:r>
              <a:rPr lang="it-IT" sz="2000" b="1" spc="135" dirty="0">
                <a:solidFill>
                  <a:srgbClr val="941A1B"/>
                </a:solidFill>
                <a:latin typeface="Tahoma"/>
                <a:cs typeface="Tahoma"/>
              </a:rPr>
              <a:t>possono essere posizionate su tutta la schiena in qualsiasi direzione</a:t>
            </a:r>
            <a:endParaRPr sz="2000" dirty="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95588" y="4639500"/>
            <a:ext cx="2191385" cy="1271270"/>
            <a:chOff x="2295588" y="4639500"/>
            <a:chExt cx="2191385" cy="1271270"/>
          </a:xfrm>
        </p:grpSpPr>
        <p:sp>
          <p:nvSpPr>
            <p:cNvPr id="12" name="object 12"/>
            <p:cNvSpPr/>
            <p:nvPr/>
          </p:nvSpPr>
          <p:spPr>
            <a:xfrm>
              <a:off x="2303526" y="4705731"/>
              <a:ext cx="1965960" cy="1196975"/>
            </a:xfrm>
            <a:custGeom>
              <a:avLst/>
              <a:gdLst/>
              <a:ahLst/>
              <a:cxnLst/>
              <a:rect l="l" t="t" r="r" b="b"/>
              <a:pathLst>
                <a:path w="1965960" h="1196975">
                  <a:moveTo>
                    <a:pt x="0" y="0"/>
                  </a:moveTo>
                  <a:lnTo>
                    <a:pt x="10287" y="315595"/>
                  </a:lnTo>
                  <a:lnTo>
                    <a:pt x="198119" y="360299"/>
                  </a:lnTo>
                  <a:lnTo>
                    <a:pt x="231707" y="395149"/>
                  </a:lnTo>
                  <a:lnTo>
                    <a:pt x="266467" y="429583"/>
                  </a:lnTo>
                  <a:lnTo>
                    <a:pt x="302349" y="463574"/>
                  </a:lnTo>
                  <a:lnTo>
                    <a:pt x="339303" y="497102"/>
                  </a:lnTo>
                  <a:lnTo>
                    <a:pt x="377281" y="530140"/>
                  </a:lnTo>
                  <a:lnTo>
                    <a:pt x="416232" y="562668"/>
                  </a:lnTo>
                  <a:lnTo>
                    <a:pt x="456107" y="594660"/>
                  </a:lnTo>
                  <a:lnTo>
                    <a:pt x="496856" y="626093"/>
                  </a:lnTo>
                  <a:lnTo>
                    <a:pt x="538430" y="656945"/>
                  </a:lnTo>
                  <a:lnTo>
                    <a:pt x="580778" y="687191"/>
                  </a:lnTo>
                  <a:lnTo>
                    <a:pt x="623852" y="716807"/>
                  </a:lnTo>
                  <a:lnTo>
                    <a:pt x="667602" y="745772"/>
                  </a:lnTo>
                  <a:lnTo>
                    <a:pt x="711978" y="774060"/>
                  </a:lnTo>
                  <a:lnTo>
                    <a:pt x="756930" y="801649"/>
                  </a:lnTo>
                  <a:lnTo>
                    <a:pt x="802409" y="828516"/>
                  </a:lnTo>
                  <a:lnTo>
                    <a:pt x="848366" y="854635"/>
                  </a:lnTo>
                  <a:lnTo>
                    <a:pt x="894749" y="879985"/>
                  </a:lnTo>
                  <a:lnTo>
                    <a:pt x="941511" y="904542"/>
                  </a:lnTo>
                  <a:lnTo>
                    <a:pt x="988601" y="928282"/>
                  </a:lnTo>
                  <a:lnTo>
                    <a:pt x="1035970" y="951182"/>
                  </a:lnTo>
                  <a:lnTo>
                    <a:pt x="1083568" y="973218"/>
                  </a:lnTo>
                  <a:lnTo>
                    <a:pt x="1131346" y="994367"/>
                  </a:lnTo>
                  <a:lnTo>
                    <a:pt x="1179253" y="1014605"/>
                  </a:lnTo>
                  <a:lnTo>
                    <a:pt x="1227240" y="1033910"/>
                  </a:lnTo>
                  <a:lnTo>
                    <a:pt x="1275258" y="1052256"/>
                  </a:lnTo>
                  <a:lnTo>
                    <a:pt x="1323257" y="1069622"/>
                  </a:lnTo>
                  <a:lnTo>
                    <a:pt x="1371187" y="1085983"/>
                  </a:lnTo>
                  <a:lnTo>
                    <a:pt x="1418999" y="1101316"/>
                  </a:lnTo>
                  <a:lnTo>
                    <a:pt x="1466643" y="1115598"/>
                  </a:lnTo>
                  <a:lnTo>
                    <a:pt x="1514070" y="1128805"/>
                  </a:lnTo>
                  <a:lnTo>
                    <a:pt x="1561229" y="1140914"/>
                  </a:lnTo>
                  <a:lnTo>
                    <a:pt x="1608071" y="1151901"/>
                  </a:lnTo>
                  <a:lnTo>
                    <a:pt x="1654548" y="1161742"/>
                  </a:lnTo>
                  <a:lnTo>
                    <a:pt x="1700608" y="1170415"/>
                  </a:lnTo>
                  <a:lnTo>
                    <a:pt x="1746202" y="1177895"/>
                  </a:lnTo>
                  <a:lnTo>
                    <a:pt x="1791281" y="1184160"/>
                  </a:lnTo>
                  <a:lnTo>
                    <a:pt x="1835795" y="1189186"/>
                  </a:lnTo>
                  <a:lnTo>
                    <a:pt x="1879695" y="1192949"/>
                  </a:lnTo>
                  <a:lnTo>
                    <a:pt x="1922930" y="1195426"/>
                  </a:lnTo>
                  <a:lnTo>
                    <a:pt x="1965452" y="1196594"/>
                  </a:lnTo>
                  <a:lnTo>
                    <a:pt x="1879346" y="1092809"/>
                  </a:lnTo>
                  <a:lnTo>
                    <a:pt x="1836743" y="1088456"/>
                  </a:lnTo>
                  <a:lnTo>
                    <a:pt x="1793394" y="1082800"/>
                  </a:lnTo>
                  <a:lnTo>
                    <a:pt x="1749356" y="1075869"/>
                  </a:lnTo>
                  <a:lnTo>
                    <a:pt x="1704687" y="1067689"/>
                  </a:lnTo>
                  <a:lnTo>
                    <a:pt x="1659444" y="1058286"/>
                  </a:lnTo>
                  <a:lnTo>
                    <a:pt x="1613684" y="1047688"/>
                  </a:lnTo>
                  <a:lnTo>
                    <a:pt x="1567466" y="1035920"/>
                  </a:lnTo>
                  <a:lnTo>
                    <a:pt x="1520847" y="1023010"/>
                  </a:lnTo>
                  <a:lnTo>
                    <a:pt x="1473884" y="1008983"/>
                  </a:lnTo>
                  <a:lnTo>
                    <a:pt x="1426636" y="993868"/>
                  </a:lnTo>
                  <a:lnTo>
                    <a:pt x="1379158" y="977689"/>
                  </a:lnTo>
                  <a:lnTo>
                    <a:pt x="1331510" y="960474"/>
                  </a:lnTo>
                  <a:lnTo>
                    <a:pt x="1283748" y="942249"/>
                  </a:lnTo>
                  <a:lnTo>
                    <a:pt x="1235931" y="923041"/>
                  </a:lnTo>
                  <a:lnTo>
                    <a:pt x="1188115" y="902876"/>
                  </a:lnTo>
                  <a:lnTo>
                    <a:pt x="1140358" y="881782"/>
                  </a:lnTo>
                  <a:lnTo>
                    <a:pt x="1092718" y="859784"/>
                  </a:lnTo>
                  <a:lnTo>
                    <a:pt x="1045253" y="836909"/>
                  </a:lnTo>
                  <a:lnTo>
                    <a:pt x="998019" y="813184"/>
                  </a:lnTo>
                  <a:lnTo>
                    <a:pt x="951075" y="788636"/>
                  </a:lnTo>
                  <a:lnTo>
                    <a:pt x="904477" y="763290"/>
                  </a:lnTo>
                  <a:lnTo>
                    <a:pt x="858284" y="737174"/>
                  </a:lnTo>
                  <a:lnTo>
                    <a:pt x="812553" y="710314"/>
                  </a:lnTo>
                  <a:lnTo>
                    <a:pt x="767342" y="682737"/>
                  </a:lnTo>
                  <a:lnTo>
                    <a:pt x="722708" y="654470"/>
                  </a:lnTo>
                  <a:lnTo>
                    <a:pt x="678709" y="625538"/>
                  </a:lnTo>
                  <a:lnTo>
                    <a:pt x="635402" y="595968"/>
                  </a:lnTo>
                  <a:lnTo>
                    <a:pt x="592844" y="565788"/>
                  </a:lnTo>
                  <a:lnTo>
                    <a:pt x="551094" y="535023"/>
                  </a:lnTo>
                  <a:lnTo>
                    <a:pt x="510209" y="503701"/>
                  </a:lnTo>
                  <a:lnTo>
                    <a:pt x="470246" y="471848"/>
                  </a:lnTo>
                  <a:lnTo>
                    <a:pt x="431264" y="439490"/>
                  </a:lnTo>
                  <a:lnTo>
                    <a:pt x="393319" y="406654"/>
                  </a:lnTo>
                  <a:lnTo>
                    <a:pt x="518802" y="406654"/>
                  </a:lnTo>
                  <a:lnTo>
                    <a:pt x="0" y="0"/>
                  </a:lnTo>
                  <a:close/>
                </a:path>
                <a:path w="1965960" h="1196975">
                  <a:moveTo>
                    <a:pt x="518802" y="406654"/>
                  </a:moveTo>
                  <a:lnTo>
                    <a:pt x="393319" y="406654"/>
                  </a:lnTo>
                  <a:lnTo>
                    <a:pt x="573405" y="449453"/>
                  </a:lnTo>
                  <a:lnTo>
                    <a:pt x="518802" y="406654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03526" y="4705731"/>
              <a:ext cx="1965960" cy="1196975"/>
            </a:xfrm>
            <a:custGeom>
              <a:avLst/>
              <a:gdLst/>
              <a:ahLst/>
              <a:cxnLst/>
              <a:rect l="l" t="t" r="r" b="b"/>
              <a:pathLst>
                <a:path w="1965960" h="1196975">
                  <a:moveTo>
                    <a:pt x="1965452" y="1196594"/>
                  </a:moveTo>
                  <a:lnTo>
                    <a:pt x="1922930" y="1195426"/>
                  </a:lnTo>
                  <a:lnTo>
                    <a:pt x="1879695" y="1192949"/>
                  </a:lnTo>
                  <a:lnTo>
                    <a:pt x="1835795" y="1189186"/>
                  </a:lnTo>
                  <a:lnTo>
                    <a:pt x="1791281" y="1184160"/>
                  </a:lnTo>
                  <a:lnTo>
                    <a:pt x="1746202" y="1177895"/>
                  </a:lnTo>
                  <a:lnTo>
                    <a:pt x="1700608" y="1170415"/>
                  </a:lnTo>
                  <a:lnTo>
                    <a:pt x="1654548" y="1161742"/>
                  </a:lnTo>
                  <a:lnTo>
                    <a:pt x="1608071" y="1151901"/>
                  </a:lnTo>
                  <a:lnTo>
                    <a:pt x="1561229" y="1140914"/>
                  </a:lnTo>
                  <a:lnTo>
                    <a:pt x="1514070" y="1128805"/>
                  </a:lnTo>
                  <a:lnTo>
                    <a:pt x="1466643" y="1115598"/>
                  </a:lnTo>
                  <a:lnTo>
                    <a:pt x="1418999" y="1101316"/>
                  </a:lnTo>
                  <a:lnTo>
                    <a:pt x="1371187" y="1085983"/>
                  </a:lnTo>
                  <a:lnTo>
                    <a:pt x="1323257" y="1069622"/>
                  </a:lnTo>
                  <a:lnTo>
                    <a:pt x="1275258" y="1052256"/>
                  </a:lnTo>
                  <a:lnTo>
                    <a:pt x="1227240" y="1033910"/>
                  </a:lnTo>
                  <a:lnTo>
                    <a:pt x="1179253" y="1014605"/>
                  </a:lnTo>
                  <a:lnTo>
                    <a:pt x="1131346" y="994367"/>
                  </a:lnTo>
                  <a:lnTo>
                    <a:pt x="1083568" y="973218"/>
                  </a:lnTo>
                  <a:lnTo>
                    <a:pt x="1035970" y="951182"/>
                  </a:lnTo>
                  <a:lnTo>
                    <a:pt x="988601" y="928282"/>
                  </a:lnTo>
                  <a:lnTo>
                    <a:pt x="941511" y="904542"/>
                  </a:lnTo>
                  <a:lnTo>
                    <a:pt x="894749" y="879985"/>
                  </a:lnTo>
                  <a:lnTo>
                    <a:pt x="848366" y="854635"/>
                  </a:lnTo>
                  <a:lnTo>
                    <a:pt x="802409" y="828516"/>
                  </a:lnTo>
                  <a:lnTo>
                    <a:pt x="756930" y="801649"/>
                  </a:lnTo>
                  <a:lnTo>
                    <a:pt x="711978" y="774060"/>
                  </a:lnTo>
                  <a:lnTo>
                    <a:pt x="667602" y="745772"/>
                  </a:lnTo>
                  <a:lnTo>
                    <a:pt x="623852" y="716807"/>
                  </a:lnTo>
                  <a:lnTo>
                    <a:pt x="580778" y="687191"/>
                  </a:lnTo>
                  <a:lnTo>
                    <a:pt x="538430" y="656945"/>
                  </a:lnTo>
                  <a:lnTo>
                    <a:pt x="496856" y="626093"/>
                  </a:lnTo>
                  <a:lnTo>
                    <a:pt x="456107" y="594660"/>
                  </a:lnTo>
                  <a:lnTo>
                    <a:pt x="416232" y="562668"/>
                  </a:lnTo>
                  <a:lnTo>
                    <a:pt x="377281" y="530140"/>
                  </a:lnTo>
                  <a:lnTo>
                    <a:pt x="339303" y="497102"/>
                  </a:lnTo>
                  <a:lnTo>
                    <a:pt x="302349" y="463574"/>
                  </a:lnTo>
                  <a:lnTo>
                    <a:pt x="266467" y="429583"/>
                  </a:lnTo>
                  <a:lnTo>
                    <a:pt x="231707" y="395149"/>
                  </a:lnTo>
                  <a:lnTo>
                    <a:pt x="198119" y="360299"/>
                  </a:lnTo>
                  <a:lnTo>
                    <a:pt x="10287" y="315595"/>
                  </a:lnTo>
                  <a:lnTo>
                    <a:pt x="0" y="0"/>
                  </a:lnTo>
                  <a:lnTo>
                    <a:pt x="573405" y="449453"/>
                  </a:lnTo>
                  <a:lnTo>
                    <a:pt x="393319" y="406654"/>
                  </a:lnTo>
                  <a:lnTo>
                    <a:pt x="431264" y="439490"/>
                  </a:lnTo>
                  <a:lnTo>
                    <a:pt x="470246" y="471848"/>
                  </a:lnTo>
                  <a:lnTo>
                    <a:pt x="510209" y="503701"/>
                  </a:lnTo>
                  <a:lnTo>
                    <a:pt x="551094" y="535023"/>
                  </a:lnTo>
                  <a:lnTo>
                    <a:pt x="592844" y="565788"/>
                  </a:lnTo>
                  <a:lnTo>
                    <a:pt x="635402" y="595968"/>
                  </a:lnTo>
                  <a:lnTo>
                    <a:pt x="678709" y="625538"/>
                  </a:lnTo>
                  <a:lnTo>
                    <a:pt x="722708" y="654470"/>
                  </a:lnTo>
                  <a:lnTo>
                    <a:pt x="767342" y="682737"/>
                  </a:lnTo>
                  <a:lnTo>
                    <a:pt x="812553" y="710314"/>
                  </a:lnTo>
                  <a:lnTo>
                    <a:pt x="858284" y="737174"/>
                  </a:lnTo>
                  <a:lnTo>
                    <a:pt x="904477" y="763290"/>
                  </a:lnTo>
                  <a:lnTo>
                    <a:pt x="951075" y="788636"/>
                  </a:lnTo>
                  <a:lnTo>
                    <a:pt x="998019" y="813184"/>
                  </a:lnTo>
                  <a:lnTo>
                    <a:pt x="1045253" y="836909"/>
                  </a:lnTo>
                  <a:lnTo>
                    <a:pt x="1092718" y="859784"/>
                  </a:lnTo>
                  <a:lnTo>
                    <a:pt x="1140358" y="881782"/>
                  </a:lnTo>
                  <a:lnTo>
                    <a:pt x="1188115" y="902876"/>
                  </a:lnTo>
                  <a:lnTo>
                    <a:pt x="1235931" y="923041"/>
                  </a:lnTo>
                  <a:lnTo>
                    <a:pt x="1283748" y="942249"/>
                  </a:lnTo>
                  <a:lnTo>
                    <a:pt x="1331510" y="960474"/>
                  </a:lnTo>
                  <a:lnTo>
                    <a:pt x="1379158" y="977689"/>
                  </a:lnTo>
                  <a:lnTo>
                    <a:pt x="1426636" y="993868"/>
                  </a:lnTo>
                  <a:lnTo>
                    <a:pt x="1473884" y="1008983"/>
                  </a:lnTo>
                  <a:lnTo>
                    <a:pt x="1520847" y="1023010"/>
                  </a:lnTo>
                  <a:lnTo>
                    <a:pt x="1567466" y="1035920"/>
                  </a:lnTo>
                  <a:lnTo>
                    <a:pt x="1613684" y="1047688"/>
                  </a:lnTo>
                  <a:lnTo>
                    <a:pt x="1659444" y="1058286"/>
                  </a:lnTo>
                  <a:lnTo>
                    <a:pt x="1704687" y="1067689"/>
                  </a:lnTo>
                  <a:lnTo>
                    <a:pt x="1749356" y="1075869"/>
                  </a:lnTo>
                  <a:lnTo>
                    <a:pt x="1793394" y="1082800"/>
                  </a:lnTo>
                  <a:lnTo>
                    <a:pt x="1836743" y="1088456"/>
                  </a:lnTo>
                  <a:lnTo>
                    <a:pt x="1879346" y="1092809"/>
                  </a:lnTo>
                  <a:lnTo>
                    <a:pt x="1965452" y="1196594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36062" y="4647438"/>
              <a:ext cx="1442720" cy="521970"/>
            </a:xfrm>
            <a:custGeom>
              <a:avLst/>
              <a:gdLst/>
              <a:ahLst/>
              <a:cxnLst/>
              <a:rect l="l" t="t" r="r" b="b"/>
              <a:pathLst>
                <a:path w="1442720" h="521970">
                  <a:moveTo>
                    <a:pt x="281242" y="218694"/>
                  </a:moveTo>
                  <a:lnTo>
                    <a:pt x="153162" y="218694"/>
                  </a:lnTo>
                  <a:lnTo>
                    <a:pt x="166973" y="230050"/>
                  </a:lnTo>
                  <a:lnTo>
                    <a:pt x="210693" y="263144"/>
                  </a:lnTo>
                  <a:lnTo>
                    <a:pt x="250160" y="290264"/>
                  </a:lnTo>
                  <a:lnTo>
                    <a:pt x="291177" y="315986"/>
                  </a:lnTo>
                  <a:lnTo>
                    <a:pt x="333613" y="340291"/>
                  </a:lnTo>
                  <a:lnTo>
                    <a:pt x="377340" y="363160"/>
                  </a:lnTo>
                  <a:lnTo>
                    <a:pt x="422228" y="384572"/>
                  </a:lnTo>
                  <a:lnTo>
                    <a:pt x="468150" y="404509"/>
                  </a:lnTo>
                  <a:lnTo>
                    <a:pt x="514975" y="422952"/>
                  </a:lnTo>
                  <a:lnTo>
                    <a:pt x="562576" y="439880"/>
                  </a:lnTo>
                  <a:lnTo>
                    <a:pt x="610822" y="455276"/>
                  </a:lnTo>
                  <a:lnTo>
                    <a:pt x="659586" y="469118"/>
                  </a:lnTo>
                  <a:lnTo>
                    <a:pt x="708738" y="481389"/>
                  </a:lnTo>
                  <a:lnTo>
                    <a:pt x="758149" y="492069"/>
                  </a:lnTo>
                  <a:lnTo>
                    <a:pt x="807690" y="501138"/>
                  </a:lnTo>
                  <a:lnTo>
                    <a:pt x="857232" y="508577"/>
                  </a:lnTo>
                  <a:lnTo>
                    <a:pt x="906646" y="514367"/>
                  </a:lnTo>
                  <a:lnTo>
                    <a:pt x="955804" y="518489"/>
                  </a:lnTo>
                  <a:lnTo>
                    <a:pt x="1004577" y="520923"/>
                  </a:lnTo>
                  <a:lnTo>
                    <a:pt x="1052834" y="521650"/>
                  </a:lnTo>
                  <a:lnTo>
                    <a:pt x="1100448" y="520650"/>
                  </a:lnTo>
                  <a:lnTo>
                    <a:pt x="1147290" y="517904"/>
                  </a:lnTo>
                  <a:lnTo>
                    <a:pt x="1193230" y="513394"/>
                  </a:lnTo>
                  <a:lnTo>
                    <a:pt x="1238140" y="507099"/>
                  </a:lnTo>
                  <a:lnTo>
                    <a:pt x="1281890" y="499000"/>
                  </a:lnTo>
                  <a:lnTo>
                    <a:pt x="1324353" y="489079"/>
                  </a:lnTo>
                  <a:lnTo>
                    <a:pt x="1365397" y="477315"/>
                  </a:lnTo>
                  <a:lnTo>
                    <a:pt x="1404896" y="463689"/>
                  </a:lnTo>
                  <a:lnTo>
                    <a:pt x="1442720" y="448182"/>
                  </a:lnTo>
                  <a:lnTo>
                    <a:pt x="1436525" y="443720"/>
                  </a:lnTo>
                  <a:lnTo>
                    <a:pt x="1056582" y="443720"/>
                  </a:lnTo>
                  <a:lnTo>
                    <a:pt x="1007078" y="442711"/>
                  </a:lnTo>
                  <a:lnTo>
                    <a:pt x="956905" y="439824"/>
                  </a:lnTo>
                  <a:lnTo>
                    <a:pt x="906236" y="435088"/>
                  </a:lnTo>
                  <a:lnTo>
                    <a:pt x="855241" y="428530"/>
                  </a:lnTo>
                  <a:lnTo>
                    <a:pt x="804091" y="420178"/>
                  </a:lnTo>
                  <a:lnTo>
                    <a:pt x="752956" y="410060"/>
                  </a:lnTo>
                  <a:lnTo>
                    <a:pt x="702007" y="398205"/>
                  </a:lnTo>
                  <a:lnTo>
                    <a:pt x="651416" y="384640"/>
                  </a:lnTo>
                  <a:lnTo>
                    <a:pt x="601352" y="369394"/>
                  </a:lnTo>
                  <a:lnTo>
                    <a:pt x="551987" y="352493"/>
                  </a:lnTo>
                  <a:lnTo>
                    <a:pt x="503492" y="333967"/>
                  </a:lnTo>
                  <a:lnTo>
                    <a:pt x="456037" y="313844"/>
                  </a:lnTo>
                  <a:lnTo>
                    <a:pt x="409793" y="292150"/>
                  </a:lnTo>
                  <a:lnTo>
                    <a:pt x="364930" y="268915"/>
                  </a:lnTo>
                  <a:lnTo>
                    <a:pt x="321621" y="244166"/>
                  </a:lnTo>
                  <a:lnTo>
                    <a:pt x="281242" y="218694"/>
                  </a:lnTo>
                  <a:close/>
                </a:path>
                <a:path w="1442720" h="521970">
                  <a:moveTo>
                    <a:pt x="1370076" y="395859"/>
                  </a:moveTo>
                  <a:lnTo>
                    <a:pt x="1330026" y="408777"/>
                  </a:lnTo>
                  <a:lnTo>
                    <a:pt x="1288114" y="419622"/>
                  </a:lnTo>
                  <a:lnTo>
                    <a:pt x="1244509" y="428421"/>
                  </a:lnTo>
                  <a:lnTo>
                    <a:pt x="1199383" y="435202"/>
                  </a:lnTo>
                  <a:lnTo>
                    <a:pt x="1152906" y="439994"/>
                  </a:lnTo>
                  <a:lnTo>
                    <a:pt x="1105249" y="442824"/>
                  </a:lnTo>
                  <a:lnTo>
                    <a:pt x="1056582" y="443720"/>
                  </a:lnTo>
                  <a:lnTo>
                    <a:pt x="1436525" y="443720"/>
                  </a:lnTo>
                  <a:lnTo>
                    <a:pt x="1370076" y="395859"/>
                  </a:lnTo>
                  <a:close/>
                </a:path>
                <a:path w="1442720" h="521970">
                  <a:moveTo>
                    <a:pt x="18542" y="0"/>
                  </a:moveTo>
                  <a:lnTo>
                    <a:pt x="0" y="219710"/>
                  </a:lnTo>
                  <a:lnTo>
                    <a:pt x="281242" y="218694"/>
                  </a:lnTo>
                  <a:lnTo>
                    <a:pt x="280035" y="217931"/>
                  </a:lnTo>
                  <a:lnTo>
                    <a:pt x="428625" y="21691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36062" y="4647438"/>
              <a:ext cx="1442720" cy="521970"/>
            </a:xfrm>
            <a:custGeom>
              <a:avLst/>
              <a:gdLst/>
              <a:ahLst/>
              <a:cxnLst/>
              <a:rect l="l" t="t" r="r" b="b"/>
              <a:pathLst>
                <a:path w="1442720" h="521970">
                  <a:moveTo>
                    <a:pt x="1442720" y="448182"/>
                  </a:moveTo>
                  <a:lnTo>
                    <a:pt x="1404896" y="463689"/>
                  </a:lnTo>
                  <a:lnTo>
                    <a:pt x="1365397" y="477315"/>
                  </a:lnTo>
                  <a:lnTo>
                    <a:pt x="1324353" y="489079"/>
                  </a:lnTo>
                  <a:lnTo>
                    <a:pt x="1281890" y="499000"/>
                  </a:lnTo>
                  <a:lnTo>
                    <a:pt x="1238140" y="507099"/>
                  </a:lnTo>
                  <a:lnTo>
                    <a:pt x="1193230" y="513394"/>
                  </a:lnTo>
                  <a:lnTo>
                    <a:pt x="1147290" y="517904"/>
                  </a:lnTo>
                  <a:lnTo>
                    <a:pt x="1100448" y="520650"/>
                  </a:lnTo>
                  <a:lnTo>
                    <a:pt x="1052834" y="521650"/>
                  </a:lnTo>
                  <a:lnTo>
                    <a:pt x="1004577" y="520923"/>
                  </a:lnTo>
                  <a:lnTo>
                    <a:pt x="955804" y="518489"/>
                  </a:lnTo>
                  <a:lnTo>
                    <a:pt x="906646" y="514367"/>
                  </a:lnTo>
                  <a:lnTo>
                    <a:pt x="857232" y="508577"/>
                  </a:lnTo>
                  <a:lnTo>
                    <a:pt x="807690" y="501138"/>
                  </a:lnTo>
                  <a:lnTo>
                    <a:pt x="758149" y="492069"/>
                  </a:lnTo>
                  <a:lnTo>
                    <a:pt x="708738" y="481389"/>
                  </a:lnTo>
                  <a:lnTo>
                    <a:pt x="659586" y="469118"/>
                  </a:lnTo>
                  <a:lnTo>
                    <a:pt x="610822" y="455276"/>
                  </a:lnTo>
                  <a:lnTo>
                    <a:pt x="562576" y="439880"/>
                  </a:lnTo>
                  <a:lnTo>
                    <a:pt x="514975" y="422952"/>
                  </a:lnTo>
                  <a:lnTo>
                    <a:pt x="468150" y="404509"/>
                  </a:lnTo>
                  <a:lnTo>
                    <a:pt x="422228" y="384572"/>
                  </a:lnTo>
                  <a:lnTo>
                    <a:pt x="377340" y="363160"/>
                  </a:lnTo>
                  <a:lnTo>
                    <a:pt x="333613" y="340291"/>
                  </a:lnTo>
                  <a:lnTo>
                    <a:pt x="291177" y="315986"/>
                  </a:lnTo>
                  <a:lnTo>
                    <a:pt x="250160" y="290264"/>
                  </a:lnTo>
                  <a:lnTo>
                    <a:pt x="210693" y="263144"/>
                  </a:lnTo>
                  <a:lnTo>
                    <a:pt x="166973" y="230050"/>
                  </a:lnTo>
                  <a:lnTo>
                    <a:pt x="153162" y="218694"/>
                  </a:lnTo>
                  <a:lnTo>
                    <a:pt x="0" y="219710"/>
                  </a:lnTo>
                  <a:lnTo>
                    <a:pt x="18542" y="0"/>
                  </a:lnTo>
                  <a:lnTo>
                    <a:pt x="428625" y="216916"/>
                  </a:lnTo>
                  <a:lnTo>
                    <a:pt x="280035" y="217931"/>
                  </a:lnTo>
                  <a:lnTo>
                    <a:pt x="321621" y="244166"/>
                  </a:lnTo>
                  <a:lnTo>
                    <a:pt x="364930" y="268915"/>
                  </a:lnTo>
                  <a:lnTo>
                    <a:pt x="409793" y="292150"/>
                  </a:lnTo>
                  <a:lnTo>
                    <a:pt x="456037" y="313844"/>
                  </a:lnTo>
                  <a:lnTo>
                    <a:pt x="503492" y="333967"/>
                  </a:lnTo>
                  <a:lnTo>
                    <a:pt x="551987" y="352493"/>
                  </a:lnTo>
                  <a:lnTo>
                    <a:pt x="601352" y="369394"/>
                  </a:lnTo>
                  <a:lnTo>
                    <a:pt x="651416" y="384640"/>
                  </a:lnTo>
                  <a:lnTo>
                    <a:pt x="702007" y="398205"/>
                  </a:lnTo>
                  <a:lnTo>
                    <a:pt x="752956" y="410060"/>
                  </a:lnTo>
                  <a:lnTo>
                    <a:pt x="804091" y="420178"/>
                  </a:lnTo>
                  <a:lnTo>
                    <a:pt x="855241" y="428530"/>
                  </a:lnTo>
                  <a:lnTo>
                    <a:pt x="906236" y="435088"/>
                  </a:lnTo>
                  <a:lnTo>
                    <a:pt x="956905" y="439824"/>
                  </a:lnTo>
                  <a:lnTo>
                    <a:pt x="1007078" y="442711"/>
                  </a:lnTo>
                  <a:lnTo>
                    <a:pt x="1056582" y="443720"/>
                  </a:lnTo>
                  <a:lnTo>
                    <a:pt x="1105249" y="442824"/>
                  </a:lnTo>
                  <a:lnTo>
                    <a:pt x="1152906" y="439994"/>
                  </a:lnTo>
                  <a:lnTo>
                    <a:pt x="1199383" y="435202"/>
                  </a:lnTo>
                  <a:lnTo>
                    <a:pt x="1244509" y="428421"/>
                  </a:lnTo>
                  <a:lnTo>
                    <a:pt x="1288114" y="419622"/>
                  </a:lnTo>
                  <a:lnTo>
                    <a:pt x="1330026" y="408777"/>
                  </a:lnTo>
                  <a:lnTo>
                    <a:pt x="1370076" y="395859"/>
                  </a:lnTo>
                  <a:lnTo>
                    <a:pt x="1442720" y="448182"/>
                  </a:lnTo>
                  <a:close/>
                </a:path>
              </a:pathLst>
            </a:custGeom>
            <a:ln w="15874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00925" y="1252575"/>
            <a:ext cx="5828665" cy="659765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140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10"/>
              </a:spcBef>
            </a:pPr>
            <a:r>
              <a:rPr sz="2400" b="1" spc="-100" dirty="0">
                <a:solidFill>
                  <a:srgbClr val="FFC000"/>
                </a:solidFill>
                <a:latin typeface="Tahoma"/>
                <a:cs typeface="Tahoma"/>
              </a:rPr>
              <a:t>VALID</a:t>
            </a:r>
            <a:r>
              <a:rPr sz="2400" b="1" spc="-114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C000"/>
                </a:solidFill>
                <a:latin typeface="Tahoma"/>
                <a:cs typeface="Tahoma"/>
              </a:rPr>
              <a:t>PE</a:t>
            </a:r>
            <a:r>
              <a:rPr sz="2400" b="1" spc="-295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25" dirty="0">
                <a:solidFill>
                  <a:srgbClr val="FFC000"/>
                </a:solidFill>
                <a:latin typeface="Tahoma"/>
                <a:cs typeface="Tahoma"/>
              </a:rPr>
              <a:t>TUTTI</a:t>
            </a:r>
            <a:r>
              <a:rPr sz="2400" b="1" spc="-1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195" dirty="0">
                <a:solidFill>
                  <a:srgbClr val="FFC000"/>
                </a:solidFill>
                <a:latin typeface="Tahoma"/>
                <a:cs typeface="Tahoma"/>
              </a:rPr>
              <a:t>GLI</a:t>
            </a:r>
            <a:r>
              <a:rPr sz="2400" b="1" spc="-2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09" dirty="0">
                <a:solidFill>
                  <a:srgbClr val="FFC000"/>
                </a:solidFill>
                <a:latin typeface="Tahoma"/>
                <a:cs typeface="Tahoma"/>
              </a:rPr>
              <a:t>STILI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14600" y="194256"/>
            <a:ext cx="6393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0" dirty="0">
                <a:solidFill>
                  <a:schemeClr val="accent2"/>
                </a:solidFill>
              </a:rPr>
              <a:t>Posizion</a:t>
            </a:r>
            <a:r>
              <a:rPr spc="-400" dirty="0">
                <a:solidFill>
                  <a:schemeClr val="accent2"/>
                </a:solidFill>
              </a:rPr>
              <a:t>e</a:t>
            </a:r>
            <a:r>
              <a:rPr spc="-250" dirty="0">
                <a:solidFill>
                  <a:schemeClr val="accent2"/>
                </a:solidFill>
              </a:rPr>
              <a:t> </a:t>
            </a:r>
            <a:r>
              <a:rPr spc="-220" dirty="0">
                <a:solidFill>
                  <a:schemeClr val="accent2"/>
                </a:solidFill>
              </a:rPr>
              <a:t>obbligat</a:t>
            </a:r>
            <a:r>
              <a:rPr spc="-250" dirty="0">
                <a:solidFill>
                  <a:schemeClr val="accent2"/>
                </a:solidFill>
              </a:rPr>
              <a:t>a</a:t>
            </a:r>
            <a:r>
              <a:rPr spc="-235" dirty="0">
                <a:solidFill>
                  <a:schemeClr val="accent2"/>
                </a:solidFill>
              </a:rPr>
              <a:t> </a:t>
            </a:r>
            <a:r>
              <a:rPr spc="-30" dirty="0">
                <a:solidFill>
                  <a:schemeClr val="accent2"/>
                </a:solidFill>
              </a:rPr>
              <a:t>a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475" dirty="0">
                <a:solidFill>
                  <a:schemeClr val="accent2"/>
                </a:solidFill>
              </a:rPr>
              <a:t>terra</a:t>
            </a:r>
            <a:r>
              <a:rPr lang="it-IT" spc="-475" dirty="0">
                <a:solidFill>
                  <a:schemeClr val="accent2"/>
                </a:solidFill>
              </a:rPr>
              <a:t> (parte 2)</a:t>
            </a:r>
            <a:endParaRPr spc="-475" dirty="0">
              <a:solidFill>
                <a:schemeClr val="accent2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77520" y="2975800"/>
            <a:ext cx="10919460" cy="3315970"/>
            <a:chOff x="377520" y="2975800"/>
            <a:chExt cx="10919460" cy="331597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999" y="2979420"/>
              <a:ext cx="10911840" cy="33086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2282" y="2980563"/>
              <a:ext cx="10909935" cy="3306445"/>
            </a:xfrm>
            <a:custGeom>
              <a:avLst/>
              <a:gdLst/>
              <a:ahLst/>
              <a:cxnLst/>
              <a:rect l="l" t="t" r="r" b="b"/>
              <a:pathLst>
                <a:path w="10909935" h="3306445">
                  <a:moveTo>
                    <a:pt x="0" y="3305937"/>
                  </a:moveTo>
                  <a:lnTo>
                    <a:pt x="10909554" y="3305937"/>
                  </a:lnTo>
                  <a:lnTo>
                    <a:pt x="10909554" y="0"/>
                  </a:lnTo>
                  <a:lnTo>
                    <a:pt x="0" y="0"/>
                  </a:lnTo>
                  <a:lnTo>
                    <a:pt x="0" y="3305937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14324" y="2240026"/>
            <a:ext cx="10504805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0" dirty="0">
                <a:solidFill>
                  <a:srgbClr val="0E486E"/>
                </a:solidFill>
                <a:latin typeface="Tahoma"/>
                <a:cs typeface="Tahoma"/>
              </a:rPr>
              <a:t>SPECIFICAZIONI</a:t>
            </a:r>
            <a:r>
              <a:rPr sz="2400" b="1" spc="-110" dirty="0">
                <a:solidFill>
                  <a:srgbClr val="0E486E"/>
                </a:solidFill>
                <a:latin typeface="Tahoma"/>
                <a:cs typeface="Tahoma"/>
              </a:rPr>
              <a:t>:</a:t>
            </a:r>
            <a:r>
              <a:rPr sz="2400" b="1" spc="-1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b="1" spc="-120" dirty="0">
                <a:solidFill>
                  <a:srgbClr val="0E486E"/>
                </a:solidFill>
                <a:latin typeface="Verdana"/>
                <a:cs typeface="Verdana"/>
              </a:rPr>
              <a:t>…</a:t>
            </a:r>
            <a:r>
              <a:rPr sz="2400" b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110" dirty="0">
                <a:solidFill>
                  <a:srgbClr val="0E486E"/>
                </a:solidFill>
                <a:latin typeface="Verdana"/>
                <a:cs typeface="Verdana"/>
              </a:rPr>
              <a:t>dop</a:t>
            </a:r>
            <a:r>
              <a:rPr sz="2400" b="1" spc="-105" dirty="0">
                <a:solidFill>
                  <a:srgbClr val="0E486E"/>
                </a:solidFill>
                <a:latin typeface="Verdana"/>
                <a:cs typeface="Verdana"/>
              </a:rPr>
              <a:t>o</a:t>
            </a:r>
            <a:r>
              <a:rPr sz="2400" b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245" dirty="0">
                <a:solidFill>
                  <a:srgbClr val="0E486E"/>
                </a:solidFill>
                <a:latin typeface="Verdana"/>
                <a:cs typeface="Verdana"/>
              </a:rPr>
              <a:t>il</a:t>
            </a:r>
            <a:r>
              <a:rPr sz="2400" b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210" dirty="0">
                <a:solidFill>
                  <a:srgbClr val="0E486E"/>
                </a:solidFill>
                <a:latin typeface="Verdana"/>
                <a:cs typeface="Verdana"/>
              </a:rPr>
              <a:t>fischio</a:t>
            </a:r>
            <a:r>
              <a:rPr sz="2400" b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204" dirty="0">
                <a:solidFill>
                  <a:srgbClr val="0E486E"/>
                </a:solidFill>
                <a:latin typeface="Verdana"/>
                <a:cs typeface="Verdana"/>
              </a:rPr>
              <a:t>dell’arbitr</a:t>
            </a:r>
            <a:r>
              <a:rPr sz="2400" b="1" spc="-275" dirty="0">
                <a:solidFill>
                  <a:srgbClr val="0E486E"/>
                </a:solidFill>
                <a:latin typeface="Verdana"/>
                <a:cs typeface="Verdana"/>
              </a:rPr>
              <a:t>o</a:t>
            </a:r>
            <a:r>
              <a:rPr sz="2400" b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120" dirty="0">
                <a:solidFill>
                  <a:srgbClr val="0E486E"/>
                </a:solidFill>
                <a:latin typeface="Verdana"/>
                <a:cs typeface="Verdana"/>
              </a:rPr>
              <a:t>…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 dirty="0">
              <a:latin typeface="Verdana"/>
              <a:cs typeface="Verdana"/>
            </a:endParaRPr>
          </a:p>
          <a:p>
            <a:pPr marL="59055">
              <a:lnSpc>
                <a:spcPct val="100000"/>
              </a:lnSpc>
              <a:spcBef>
                <a:spcPts val="5"/>
              </a:spcBef>
            </a:pPr>
            <a:r>
              <a:rPr sz="2000" b="1" spc="-265" dirty="0">
                <a:solidFill>
                  <a:srgbClr val="FFFFFF"/>
                </a:solidFill>
                <a:latin typeface="Tahoma"/>
                <a:cs typeface="Tahoma"/>
              </a:rPr>
              <a:t>Il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85" dirty="0">
                <a:solidFill>
                  <a:srgbClr val="FFFFFF"/>
                </a:solidFill>
                <a:latin typeface="Tahoma"/>
                <a:cs typeface="Tahoma"/>
              </a:rPr>
              <a:t>lottatore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15" dirty="0">
                <a:solidFill>
                  <a:srgbClr val="FFFFFF"/>
                </a:solidFill>
                <a:latin typeface="Tahoma"/>
                <a:cs typeface="Tahoma"/>
              </a:rPr>
              <a:t>BLU:</a:t>
            </a:r>
            <a:endParaRPr sz="2000" dirty="0">
              <a:latin typeface="Tahoma"/>
              <a:cs typeface="Tahoma"/>
            </a:endParaRPr>
          </a:p>
          <a:p>
            <a:pPr marL="401955" indent="-343535">
              <a:lnSpc>
                <a:spcPct val="100000"/>
              </a:lnSpc>
              <a:spcBef>
                <a:spcPts val="600"/>
              </a:spcBef>
              <a:buSzPct val="80000"/>
              <a:buFont typeface="Arial MT"/>
              <a:buChar char="•"/>
              <a:tabLst>
                <a:tab pos="401955" algn="l"/>
                <a:tab pos="402590" algn="l"/>
              </a:tabLst>
            </a:pP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può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alzarsi</a:t>
            </a:r>
            <a:endParaRPr sz="2000" dirty="0">
              <a:latin typeface="Tahoma"/>
              <a:cs typeface="Tahoma"/>
            </a:endParaRPr>
          </a:p>
          <a:p>
            <a:pPr marL="401955" indent="-343535">
              <a:lnSpc>
                <a:spcPct val="100000"/>
              </a:lnSpc>
              <a:spcBef>
                <a:spcPts val="600"/>
              </a:spcBef>
              <a:buSzPct val="80000"/>
              <a:buFont typeface="Arial MT"/>
              <a:buChar char="•"/>
              <a:tabLst>
                <a:tab pos="401955" algn="l"/>
                <a:tab pos="402590" algn="l"/>
              </a:tabLst>
            </a:pP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può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difendere</a:t>
            </a:r>
            <a:endParaRPr sz="2000" dirty="0">
              <a:latin typeface="Tahoma"/>
              <a:cs typeface="Tahoma"/>
            </a:endParaRPr>
          </a:p>
          <a:p>
            <a:pPr marL="401955" indent="-343535">
              <a:lnSpc>
                <a:spcPct val="100000"/>
              </a:lnSpc>
              <a:spcBef>
                <a:spcPts val="600"/>
              </a:spcBef>
              <a:buSzPct val="80000"/>
              <a:buFont typeface="Arial MT"/>
              <a:buChar char="•"/>
              <a:tabLst>
                <a:tab pos="401955" algn="l"/>
                <a:tab pos="402590" algn="l"/>
              </a:tabLst>
            </a:pPr>
            <a:r>
              <a:rPr sz="2000" b="1" spc="35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000" b="1" spc="4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000" b="1" spc="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2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3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000" b="1" spc="-114" dirty="0">
                <a:solidFill>
                  <a:srgbClr val="FFFFFF"/>
                </a:solidFill>
                <a:latin typeface="Tahoma"/>
                <a:cs typeface="Tahoma"/>
              </a:rPr>
              <a:t>ita</a:t>
            </a:r>
            <a:r>
              <a:rPr sz="2000" b="1" spc="-12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fuga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-12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balz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4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4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000" b="1" spc="-85" dirty="0">
                <a:solidFill>
                  <a:srgbClr val="FFFFFF"/>
                </a:solidFill>
                <a:latin typeface="Tahoma"/>
                <a:cs typeface="Tahoma"/>
              </a:rPr>
              <a:t>anti</a:t>
            </a:r>
            <a:endParaRPr sz="2000" dirty="0">
              <a:latin typeface="Tahoma"/>
              <a:cs typeface="Tahoma"/>
            </a:endParaRPr>
          </a:p>
          <a:p>
            <a:pPr marL="401955" indent="-343535">
              <a:lnSpc>
                <a:spcPct val="100000"/>
              </a:lnSpc>
              <a:spcBef>
                <a:spcPts val="605"/>
              </a:spcBef>
              <a:buSzPct val="80000"/>
              <a:buFont typeface="Arial MT"/>
              <a:buChar char="•"/>
              <a:tabLst>
                <a:tab pos="401955" algn="l"/>
                <a:tab pos="402590" algn="l"/>
              </a:tabLst>
            </a:pPr>
            <a:r>
              <a:rPr sz="2000" b="1" spc="55" dirty="0">
                <a:solidFill>
                  <a:srgbClr val="FFFFFF"/>
                </a:solidFill>
                <a:latin typeface="Tahoma"/>
                <a:cs typeface="Tahoma"/>
              </a:rPr>
              <a:t>deve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stare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aperto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(gomiti,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Tahoma"/>
                <a:cs typeface="Tahoma"/>
              </a:rPr>
              <a:t>ginocchia,</a:t>
            </a:r>
            <a:r>
              <a:rPr sz="20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gomito</a:t>
            </a:r>
            <a:r>
              <a:rPr sz="20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12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contatto </a:t>
            </a:r>
            <a:r>
              <a:rPr sz="2000" b="1" spc="60" dirty="0">
                <a:solidFill>
                  <a:srgbClr val="FFFFFF"/>
                </a:solidFill>
                <a:latin typeface="Tahoma"/>
                <a:cs typeface="Tahoma"/>
              </a:rPr>
              <a:t>con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25" dirty="0">
                <a:solidFill>
                  <a:srgbClr val="FFFFFF"/>
                </a:solidFill>
                <a:latin typeface="Tahoma"/>
                <a:cs typeface="Tahoma"/>
              </a:rPr>
              <a:t>il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ginocchio)</a:t>
            </a:r>
            <a:endParaRPr sz="2000" dirty="0">
              <a:latin typeface="Tahoma"/>
              <a:cs typeface="Tahoma"/>
            </a:endParaRPr>
          </a:p>
          <a:p>
            <a:pPr marL="401955" indent="-343535">
              <a:lnSpc>
                <a:spcPct val="100000"/>
              </a:lnSpc>
              <a:spcBef>
                <a:spcPts val="600"/>
              </a:spcBef>
              <a:buSzPct val="80000"/>
              <a:buFont typeface="Arial MT"/>
              <a:buChar char="•"/>
              <a:tabLst>
                <a:tab pos="401955" algn="l"/>
                <a:tab pos="402590" algn="l"/>
              </a:tabLst>
            </a:pP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non</a:t>
            </a:r>
            <a:r>
              <a:rPr sz="20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50" dirty="0">
                <a:solidFill>
                  <a:srgbClr val="FFFFFF"/>
                </a:solidFill>
                <a:latin typeface="Tahoma"/>
                <a:cs typeface="Tahoma"/>
              </a:rPr>
              <a:t>deve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prendere</a:t>
            </a:r>
            <a:r>
              <a:rPr sz="20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le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Tahoma"/>
                <a:cs typeface="Tahoma"/>
              </a:rPr>
              <a:t>dita</a:t>
            </a:r>
            <a:endParaRPr sz="2000" dirty="0">
              <a:latin typeface="Tahoma"/>
              <a:cs typeface="Tahoma"/>
            </a:endParaRPr>
          </a:p>
          <a:p>
            <a:pPr marL="401955" marR="5080" indent="-343535">
              <a:lnSpc>
                <a:spcPct val="100000"/>
              </a:lnSpc>
              <a:spcBef>
                <a:spcPts val="600"/>
              </a:spcBef>
              <a:buSzPct val="80000"/>
              <a:buFont typeface="Arial MT"/>
              <a:buChar char="•"/>
              <a:tabLst>
                <a:tab pos="401955" algn="l"/>
                <a:tab pos="402590" algn="l"/>
              </a:tabLst>
            </a:pPr>
            <a:r>
              <a:rPr lang="it-IT" sz="2000" b="1" spc="-135" dirty="0">
                <a:solidFill>
                  <a:srgbClr val="FFFFFF"/>
                </a:solidFill>
                <a:latin typeface="Verdana"/>
                <a:cs typeface="Verdana"/>
              </a:rPr>
              <a:t>Non </a:t>
            </a:r>
            <a:r>
              <a:rPr sz="2000" b="1" spc="-135" dirty="0" err="1">
                <a:solidFill>
                  <a:srgbClr val="FFFFFF"/>
                </a:solidFill>
                <a:latin typeface="Verdana"/>
                <a:cs typeface="Verdana"/>
              </a:rPr>
              <a:t>può</a:t>
            </a:r>
            <a:r>
              <a:rPr sz="20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195" dirty="0">
                <a:solidFill>
                  <a:srgbClr val="FFFFFF"/>
                </a:solidFill>
                <a:latin typeface="Verdana"/>
                <a:cs typeface="Verdana"/>
              </a:rPr>
              <a:t>usare</a:t>
            </a:r>
            <a:r>
              <a:rPr sz="20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180" dirty="0" err="1">
                <a:solidFill>
                  <a:srgbClr val="FFFFFF"/>
                </a:solidFill>
                <a:latin typeface="Verdana"/>
                <a:cs typeface="Verdana"/>
              </a:rPr>
              <a:t>attivamente</a:t>
            </a:r>
            <a:r>
              <a:rPr sz="20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it-IT" sz="2000" b="1" spc="-160">
                <a:solidFill>
                  <a:srgbClr val="FFFFFF"/>
                </a:solidFill>
                <a:latin typeface="Verdana"/>
                <a:cs typeface="Verdana"/>
              </a:rPr>
              <a:t>le gambe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25511" y="914400"/>
            <a:ext cx="4189476" cy="319278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47433" y="1191742"/>
            <a:ext cx="5828665" cy="659765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140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10"/>
              </a:spcBef>
            </a:pPr>
            <a:r>
              <a:rPr sz="2400" b="1" spc="-100" dirty="0">
                <a:solidFill>
                  <a:srgbClr val="FFC000"/>
                </a:solidFill>
                <a:latin typeface="Tahoma"/>
                <a:cs typeface="Tahoma"/>
              </a:rPr>
              <a:t>VALID</a:t>
            </a:r>
            <a:r>
              <a:rPr sz="2400" b="1" spc="-114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C000"/>
                </a:solidFill>
                <a:latin typeface="Tahoma"/>
                <a:cs typeface="Tahoma"/>
              </a:rPr>
              <a:t>PE</a:t>
            </a:r>
            <a:r>
              <a:rPr sz="2400" b="1" spc="-295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25" dirty="0">
                <a:solidFill>
                  <a:srgbClr val="FFC000"/>
                </a:solidFill>
                <a:latin typeface="Tahoma"/>
                <a:cs typeface="Tahoma"/>
              </a:rPr>
              <a:t>TUTTI</a:t>
            </a:r>
            <a:r>
              <a:rPr sz="2400" b="1" spc="-1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195" dirty="0">
                <a:solidFill>
                  <a:srgbClr val="FFC000"/>
                </a:solidFill>
                <a:latin typeface="Tahoma"/>
                <a:cs typeface="Tahoma"/>
              </a:rPr>
              <a:t>GLI</a:t>
            </a:r>
            <a:r>
              <a:rPr sz="2400" b="1" spc="-2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09" dirty="0">
                <a:solidFill>
                  <a:srgbClr val="FFC000"/>
                </a:solidFill>
                <a:latin typeface="Tahoma"/>
                <a:cs typeface="Tahoma"/>
              </a:rPr>
              <a:t>STILI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5799" y="5359910"/>
            <a:ext cx="3628888" cy="11170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6132" y="1851660"/>
            <a:ext cx="4376928" cy="115366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56906" y="1852536"/>
            <a:ext cx="4375150" cy="1152525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114935" rIns="0" bIns="0" rtlCol="0">
            <a:spAutoFit/>
          </a:bodyPr>
          <a:lstStyle/>
          <a:p>
            <a:pPr marL="236854" marR="230504" algn="ctr">
              <a:lnSpc>
                <a:spcPct val="100000"/>
              </a:lnSpc>
              <a:spcBef>
                <a:spcPts val="905"/>
              </a:spcBef>
            </a:pPr>
            <a:r>
              <a:rPr sz="2000" b="1" spc="-30" dirty="0">
                <a:solidFill>
                  <a:srgbClr val="ACE9F8"/>
                </a:solidFill>
                <a:latin typeface="Tahoma"/>
                <a:cs typeface="Tahoma"/>
              </a:rPr>
              <a:t>Nel</a:t>
            </a:r>
            <a:r>
              <a:rPr sz="2000" b="1" spc="-7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55" dirty="0">
                <a:solidFill>
                  <a:srgbClr val="ACE9F8"/>
                </a:solidFill>
                <a:latin typeface="Tahoma"/>
                <a:cs typeface="Tahoma"/>
              </a:rPr>
              <a:t>caso</a:t>
            </a:r>
            <a:r>
              <a:rPr sz="2000" b="1" spc="-6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ACE9F8"/>
                </a:solidFill>
                <a:latin typeface="Tahoma"/>
                <a:cs typeface="Tahoma"/>
              </a:rPr>
              <a:t>di</a:t>
            </a:r>
            <a:r>
              <a:rPr sz="2000" b="1" spc="-4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30" dirty="0">
                <a:solidFill>
                  <a:srgbClr val="ACE9F8"/>
                </a:solidFill>
                <a:latin typeface="Tahoma"/>
                <a:cs typeface="Tahoma"/>
              </a:rPr>
              <a:t>comportamenti</a:t>
            </a:r>
            <a:r>
              <a:rPr sz="2000" b="1" spc="-8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ACE9F8"/>
                </a:solidFill>
                <a:latin typeface="Tahoma"/>
                <a:cs typeface="Tahoma"/>
              </a:rPr>
              <a:t>non </a:t>
            </a:r>
            <a:r>
              <a:rPr sz="2000" b="1" spc="-57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ACE9F8"/>
                </a:solidFill>
                <a:latin typeface="Tahoma"/>
                <a:cs typeface="Tahoma"/>
              </a:rPr>
              <a:t>adeguati </a:t>
            </a:r>
            <a:r>
              <a:rPr sz="2000" b="1" spc="90" dirty="0">
                <a:solidFill>
                  <a:srgbClr val="ACE9F8"/>
                </a:solidFill>
                <a:latin typeface="Tahoma"/>
                <a:cs typeface="Tahoma"/>
              </a:rPr>
              <a:t>da </a:t>
            </a:r>
            <a:r>
              <a:rPr sz="2000" b="1" spc="-40" dirty="0">
                <a:solidFill>
                  <a:srgbClr val="ACE9F8"/>
                </a:solidFill>
                <a:latin typeface="Tahoma"/>
                <a:cs typeface="Tahoma"/>
              </a:rPr>
              <a:t>parte </a:t>
            </a:r>
            <a:r>
              <a:rPr sz="2000" b="1" spc="10" dirty="0">
                <a:solidFill>
                  <a:srgbClr val="ACE9F8"/>
                </a:solidFill>
                <a:latin typeface="Tahoma"/>
                <a:cs typeface="Tahoma"/>
              </a:rPr>
              <a:t>del </a:t>
            </a:r>
            <a:r>
              <a:rPr sz="2000" b="1" spc="-85" dirty="0">
                <a:solidFill>
                  <a:srgbClr val="ACE9F8"/>
                </a:solidFill>
                <a:latin typeface="Tahoma"/>
                <a:cs typeface="Tahoma"/>
              </a:rPr>
              <a:t>lottatore </a:t>
            </a:r>
            <a:r>
              <a:rPr sz="2000" b="1" spc="-57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ACE9F8"/>
                </a:solidFill>
                <a:latin typeface="Tahoma"/>
                <a:cs typeface="Tahoma"/>
              </a:rPr>
              <a:t>ATTACCANTE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1647" y="4561332"/>
            <a:ext cx="1985772" cy="111861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2714" y="4562779"/>
            <a:ext cx="1983739" cy="111506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odio:</a:t>
            </a:r>
            <a:endParaRPr sz="2000">
              <a:latin typeface="Tahoma"/>
              <a:cs typeface="Tahoma"/>
            </a:endParaRPr>
          </a:p>
          <a:p>
            <a:pPr marL="344170" marR="336550" algn="ctr">
              <a:lnSpc>
                <a:spcPct val="100000"/>
              </a:lnSpc>
              <a:spcBef>
                <a:spcPts val="1080"/>
              </a:spcBef>
            </a:pPr>
            <a:r>
              <a:rPr sz="2000" b="1" spc="-155" dirty="0">
                <a:solidFill>
                  <a:srgbClr val="FFFFFF"/>
                </a:solidFill>
                <a:latin typeface="Tahoma"/>
                <a:cs typeface="Tahoma"/>
              </a:rPr>
              <a:t>RIC</a:t>
            </a:r>
            <a:r>
              <a:rPr sz="2000" b="1" spc="-18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2000" b="1" spc="-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b="1" spc="-17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50" dirty="0">
                <a:solidFill>
                  <a:srgbClr val="FFFFFF"/>
                </a:solidFill>
                <a:latin typeface="Tahoma"/>
                <a:cs typeface="Tahoma"/>
              </a:rPr>
              <a:t>MO  </a:t>
            </a:r>
            <a:r>
              <a:rPr sz="2000" b="1" spc="-145" dirty="0">
                <a:solidFill>
                  <a:srgbClr val="FFFFFF"/>
                </a:solidFill>
                <a:latin typeface="Tahoma"/>
                <a:cs typeface="Tahoma"/>
              </a:rPr>
              <a:t>VERBALE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20724" y="3102864"/>
            <a:ext cx="4756785" cy="2028825"/>
            <a:chOff x="1220724" y="3102864"/>
            <a:chExt cx="4756785" cy="202882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0724" y="3102864"/>
              <a:ext cx="1263396" cy="14599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56626" y="3139694"/>
              <a:ext cx="1136015" cy="1334770"/>
            </a:xfrm>
            <a:custGeom>
              <a:avLst/>
              <a:gdLst/>
              <a:ahLst/>
              <a:cxnLst/>
              <a:rect l="l" t="t" r="r" b="b"/>
              <a:pathLst>
                <a:path w="1136014" h="1334770">
                  <a:moveTo>
                    <a:pt x="0" y="965834"/>
                  </a:moveTo>
                  <a:lnTo>
                    <a:pt x="43345" y="1334515"/>
                  </a:lnTo>
                  <a:lnTo>
                    <a:pt x="412026" y="1291208"/>
                  </a:lnTo>
                  <a:lnTo>
                    <a:pt x="309029" y="1209928"/>
                  </a:lnTo>
                  <a:lnTo>
                    <a:pt x="437471" y="1047241"/>
                  </a:lnTo>
                  <a:lnTo>
                    <a:pt x="103035" y="1047241"/>
                  </a:lnTo>
                  <a:lnTo>
                    <a:pt x="0" y="965834"/>
                  </a:lnTo>
                  <a:close/>
                </a:path>
                <a:path w="1136014" h="1334770">
                  <a:moveTo>
                    <a:pt x="879005" y="64388"/>
                  </a:moveTo>
                  <a:lnTo>
                    <a:pt x="103035" y="1047241"/>
                  </a:lnTo>
                  <a:lnTo>
                    <a:pt x="437471" y="1047241"/>
                  </a:lnTo>
                  <a:lnTo>
                    <a:pt x="1084999" y="227075"/>
                  </a:lnTo>
                  <a:lnTo>
                    <a:pt x="879005" y="64388"/>
                  </a:lnTo>
                  <a:close/>
                </a:path>
                <a:path w="1136014" h="1334770">
                  <a:moveTo>
                    <a:pt x="909485" y="25780"/>
                  </a:moveTo>
                  <a:lnTo>
                    <a:pt x="889165" y="51561"/>
                  </a:lnTo>
                  <a:lnTo>
                    <a:pt x="1095159" y="214248"/>
                  </a:lnTo>
                  <a:lnTo>
                    <a:pt x="1115479" y="188467"/>
                  </a:lnTo>
                  <a:lnTo>
                    <a:pt x="909485" y="25780"/>
                  </a:lnTo>
                  <a:close/>
                </a:path>
                <a:path w="1136014" h="1334770">
                  <a:moveTo>
                    <a:pt x="929805" y="0"/>
                  </a:moveTo>
                  <a:lnTo>
                    <a:pt x="919645" y="12953"/>
                  </a:lnTo>
                  <a:lnTo>
                    <a:pt x="1125639" y="175640"/>
                  </a:lnTo>
                  <a:lnTo>
                    <a:pt x="1135799" y="162686"/>
                  </a:lnTo>
                  <a:lnTo>
                    <a:pt x="929805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37854" y="3131756"/>
              <a:ext cx="262508" cy="2301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56626" y="3204083"/>
              <a:ext cx="1085215" cy="1270635"/>
            </a:xfrm>
            <a:custGeom>
              <a:avLst/>
              <a:gdLst/>
              <a:ahLst/>
              <a:cxnLst/>
              <a:rect l="l" t="t" r="r" b="b"/>
              <a:pathLst>
                <a:path w="1085214" h="1270635">
                  <a:moveTo>
                    <a:pt x="1084999" y="162687"/>
                  </a:moveTo>
                  <a:lnTo>
                    <a:pt x="309029" y="1145539"/>
                  </a:lnTo>
                  <a:lnTo>
                    <a:pt x="412026" y="1226819"/>
                  </a:lnTo>
                  <a:lnTo>
                    <a:pt x="43345" y="1270127"/>
                  </a:lnTo>
                  <a:lnTo>
                    <a:pt x="0" y="901445"/>
                  </a:lnTo>
                  <a:lnTo>
                    <a:pt x="103035" y="982852"/>
                  </a:lnTo>
                  <a:lnTo>
                    <a:pt x="879005" y="0"/>
                  </a:lnTo>
                  <a:lnTo>
                    <a:pt x="1084999" y="162687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50008" y="4009644"/>
              <a:ext cx="3627120" cy="112166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00925" y="1110068"/>
            <a:ext cx="5367655" cy="516890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sz="2400" b="1" spc="-100" dirty="0">
                <a:solidFill>
                  <a:srgbClr val="FFC000"/>
                </a:solidFill>
                <a:latin typeface="Tahoma"/>
                <a:cs typeface="Tahoma"/>
              </a:rPr>
              <a:t>VALID</a:t>
            </a:r>
            <a:r>
              <a:rPr sz="2400" b="1" spc="-114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C000"/>
                </a:solidFill>
                <a:latin typeface="Tahoma"/>
                <a:cs typeface="Tahoma"/>
              </a:rPr>
              <a:t>PE</a:t>
            </a:r>
            <a:r>
              <a:rPr sz="2400" b="1" spc="-295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25" dirty="0">
                <a:solidFill>
                  <a:srgbClr val="FFC000"/>
                </a:solidFill>
                <a:latin typeface="Tahoma"/>
                <a:cs typeface="Tahoma"/>
              </a:rPr>
              <a:t>TUTTI</a:t>
            </a:r>
            <a:r>
              <a:rPr sz="2400" b="1" spc="-1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195" dirty="0">
                <a:solidFill>
                  <a:srgbClr val="FFC000"/>
                </a:solidFill>
                <a:latin typeface="Tahoma"/>
                <a:cs typeface="Tahoma"/>
              </a:rPr>
              <a:t>GLI</a:t>
            </a:r>
            <a:r>
              <a:rPr sz="2400" b="1" spc="-2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09" dirty="0">
                <a:solidFill>
                  <a:srgbClr val="FFC000"/>
                </a:solidFill>
                <a:latin typeface="Tahoma"/>
                <a:cs typeface="Tahoma"/>
              </a:rPr>
              <a:t>STILI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747248" y="170619"/>
            <a:ext cx="6393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0" dirty="0">
                <a:solidFill>
                  <a:schemeClr val="accent2"/>
                </a:solidFill>
              </a:rPr>
              <a:t>Posizion</a:t>
            </a:r>
            <a:r>
              <a:rPr spc="-400" dirty="0">
                <a:solidFill>
                  <a:schemeClr val="accent2"/>
                </a:solidFill>
              </a:rPr>
              <a:t>e</a:t>
            </a:r>
            <a:r>
              <a:rPr spc="-250" dirty="0">
                <a:solidFill>
                  <a:schemeClr val="accent2"/>
                </a:solidFill>
              </a:rPr>
              <a:t> </a:t>
            </a:r>
            <a:r>
              <a:rPr spc="-220" dirty="0">
                <a:solidFill>
                  <a:schemeClr val="accent2"/>
                </a:solidFill>
              </a:rPr>
              <a:t>obbligat</a:t>
            </a:r>
            <a:r>
              <a:rPr spc="-250" dirty="0">
                <a:solidFill>
                  <a:schemeClr val="accent2"/>
                </a:solidFill>
              </a:rPr>
              <a:t>a</a:t>
            </a:r>
            <a:r>
              <a:rPr spc="-235" dirty="0">
                <a:solidFill>
                  <a:schemeClr val="accent2"/>
                </a:solidFill>
              </a:rPr>
              <a:t> </a:t>
            </a:r>
            <a:r>
              <a:rPr spc="-30" dirty="0">
                <a:solidFill>
                  <a:schemeClr val="accent2"/>
                </a:solidFill>
              </a:rPr>
              <a:t>a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475" dirty="0">
                <a:solidFill>
                  <a:schemeClr val="accent2"/>
                </a:solidFill>
              </a:rPr>
              <a:t>terra</a:t>
            </a:r>
            <a:r>
              <a:rPr lang="it-IT" spc="-475" dirty="0">
                <a:solidFill>
                  <a:schemeClr val="accent2"/>
                </a:solidFill>
              </a:rPr>
              <a:t> (parte 3)</a:t>
            </a:r>
            <a:endParaRPr spc="-475" dirty="0">
              <a:solidFill>
                <a:schemeClr val="accent2"/>
              </a:solidFill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130295" y="3026664"/>
            <a:ext cx="931544" cy="935990"/>
            <a:chOff x="3130295" y="3026664"/>
            <a:chExt cx="931544" cy="935990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30295" y="3026664"/>
              <a:ext cx="931163" cy="93573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167760" y="3063748"/>
              <a:ext cx="805815" cy="810260"/>
            </a:xfrm>
            <a:custGeom>
              <a:avLst/>
              <a:gdLst/>
              <a:ahLst/>
              <a:cxnLst/>
              <a:rect l="l" t="t" r="r" b="b"/>
              <a:pathLst>
                <a:path w="805814" h="810260">
                  <a:moveTo>
                    <a:pt x="244221" y="58292"/>
                  </a:moveTo>
                  <a:lnTo>
                    <a:pt x="57657" y="243077"/>
                  </a:lnTo>
                  <a:lnTo>
                    <a:pt x="526034" y="715899"/>
                  </a:lnTo>
                  <a:lnTo>
                    <a:pt x="432688" y="808227"/>
                  </a:lnTo>
                  <a:lnTo>
                    <a:pt x="804037" y="810006"/>
                  </a:lnTo>
                  <a:lnTo>
                    <a:pt x="805372" y="531113"/>
                  </a:lnTo>
                  <a:lnTo>
                    <a:pt x="712469" y="531113"/>
                  </a:lnTo>
                  <a:lnTo>
                    <a:pt x="244221" y="58292"/>
                  </a:lnTo>
                  <a:close/>
                </a:path>
                <a:path w="805814" h="810260">
                  <a:moveTo>
                    <a:pt x="805814" y="438785"/>
                  </a:moveTo>
                  <a:lnTo>
                    <a:pt x="712469" y="531113"/>
                  </a:lnTo>
                  <a:lnTo>
                    <a:pt x="805372" y="531113"/>
                  </a:lnTo>
                  <a:lnTo>
                    <a:pt x="805814" y="438785"/>
                  </a:lnTo>
                  <a:close/>
                </a:path>
                <a:path w="805814" h="810260">
                  <a:moveTo>
                    <a:pt x="209550" y="23367"/>
                  </a:moveTo>
                  <a:lnTo>
                    <a:pt x="22987" y="208025"/>
                  </a:lnTo>
                  <a:lnTo>
                    <a:pt x="46100" y="231393"/>
                  </a:lnTo>
                  <a:lnTo>
                    <a:pt x="232663" y="46609"/>
                  </a:lnTo>
                  <a:lnTo>
                    <a:pt x="209550" y="23367"/>
                  </a:lnTo>
                  <a:close/>
                </a:path>
                <a:path w="805814" h="810260">
                  <a:moveTo>
                    <a:pt x="186436" y="0"/>
                  </a:moveTo>
                  <a:lnTo>
                    <a:pt x="0" y="184785"/>
                  </a:lnTo>
                  <a:lnTo>
                    <a:pt x="11556" y="196468"/>
                  </a:lnTo>
                  <a:lnTo>
                    <a:pt x="197992" y="11684"/>
                  </a:lnTo>
                  <a:lnTo>
                    <a:pt x="186436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59823" y="3055810"/>
              <a:ext cx="248538" cy="24726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225418" y="3122041"/>
              <a:ext cx="748665" cy="751840"/>
            </a:xfrm>
            <a:custGeom>
              <a:avLst/>
              <a:gdLst/>
              <a:ahLst/>
              <a:cxnLst/>
              <a:rect l="l" t="t" r="r" b="b"/>
              <a:pathLst>
                <a:path w="748664" h="751839">
                  <a:moveTo>
                    <a:pt x="186563" y="0"/>
                  </a:moveTo>
                  <a:lnTo>
                    <a:pt x="654811" y="472821"/>
                  </a:lnTo>
                  <a:lnTo>
                    <a:pt x="748157" y="380492"/>
                  </a:lnTo>
                  <a:lnTo>
                    <a:pt x="746379" y="751713"/>
                  </a:lnTo>
                  <a:lnTo>
                    <a:pt x="375031" y="749935"/>
                  </a:lnTo>
                  <a:lnTo>
                    <a:pt x="468376" y="657606"/>
                  </a:lnTo>
                  <a:lnTo>
                    <a:pt x="0" y="184785"/>
                  </a:lnTo>
                  <a:lnTo>
                    <a:pt x="186563" y="0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351151" y="4011904"/>
            <a:ext cx="3623945" cy="111887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75"/>
              </a:spcBef>
            </a:pPr>
            <a:r>
              <a:rPr sz="2000" b="1" spc="-150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sz="2000" b="1" spc="-240" dirty="0">
                <a:solidFill>
                  <a:srgbClr val="FF0000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0000"/>
                </a:solidFill>
                <a:latin typeface="Tahoma"/>
                <a:cs typeface="Tahoma"/>
              </a:rPr>
              <a:t>epi</a:t>
            </a:r>
            <a:r>
              <a:rPr sz="2000" b="1" spc="-40" dirty="0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sz="2000" b="1" spc="-35" dirty="0">
                <a:solidFill>
                  <a:srgbClr val="FF0000"/>
                </a:solidFill>
                <a:latin typeface="Tahoma"/>
                <a:cs typeface="Tahoma"/>
              </a:rPr>
              <a:t>odio</a:t>
            </a:r>
            <a:r>
              <a:rPr sz="2000" b="1" spc="-20" dirty="0">
                <a:solidFill>
                  <a:srgbClr val="FF0000"/>
                </a:solidFill>
                <a:latin typeface="Tahoma"/>
                <a:cs typeface="Tahoma"/>
              </a:rPr>
              <a:t>:</a:t>
            </a:r>
            <a:r>
              <a:rPr sz="20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Tahoma"/>
                <a:cs typeface="Tahoma"/>
              </a:rPr>
              <a:t>Gr</a:t>
            </a:r>
            <a:r>
              <a:rPr sz="2000" b="1" spc="110" dirty="0">
                <a:solidFill>
                  <a:srgbClr val="FF0000"/>
                </a:solidFill>
                <a:latin typeface="Tahoma"/>
                <a:cs typeface="Tahoma"/>
              </a:rPr>
              <a:t>ec</a:t>
            </a:r>
            <a:r>
              <a:rPr sz="2000" b="1" spc="135" dirty="0">
                <a:solidFill>
                  <a:srgbClr val="FF0000"/>
                </a:solidFill>
                <a:latin typeface="Tahoma"/>
                <a:cs typeface="Tahoma"/>
              </a:rPr>
              <a:t>o</a:t>
            </a:r>
            <a:r>
              <a:rPr sz="2000" b="1" spc="-30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sz="2000" b="1" spc="-20" dirty="0">
                <a:solidFill>
                  <a:srgbClr val="FF0000"/>
                </a:solidFill>
                <a:latin typeface="Tahoma"/>
                <a:cs typeface="Tahoma"/>
              </a:rPr>
              <a:t>rom</a:t>
            </a:r>
            <a:r>
              <a:rPr sz="2000" b="1" spc="-30" dirty="0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sz="2000" b="1" spc="15" dirty="0">
                <a:solidFill>
                  <a:srgbClr val="FF0000"/>
                </a:solidFill>
                <a:latin typeface="Tahoma"/>
                <a:cs typeface="Tahoma"/>
              </a:rPr>
              <a:t>na</a:t>
            </a:r>
            <a:endParaRPr sz="200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605"/>
              </a:spcBef>
            </a:pPr>
            <a:r>
              <a:rPr sz="2000" b="1" spc="-275" dirty="0">
                <a:solidFill>
                  <a:srgbClr val="FF0000"/>
                </a:solidFill>
                <a:latin typeface="Tahoma"/>
                <a:cs typeface="Tahoma"/>
              </a:rPr>
              <a:t>L</a:t>
            </a:r>
            <a:r>
              <a:rPr sz="2000" b="1" spc="-135" dirty="0">
                <a:solidFill>
                  <a:srgbClr val="FF0000"/>
                </a:solidFill>
                <a:latin typeface="Tahoma"/>
                <a:cs typeface="Tahoma"/>
              </a:rPr>
              <a:t>O</a:t>
            </a:r>
            <a:r>
              <a:rPr sz="2000" b="1" spc="-114" dirty="0">
                <a:solidFill>
                  <a:srgbClr val="FF0000"/>
                </a:solidFill>
                <a:latin typeface="Tahoma"/>
                <a:cs typeface="Tahoma"/>
              </a:rPr>
              <a:t>T</a:t>
            </a:r>
            <a:r>
              <a:rPr sz="2000" b="1" spc="-135" dirty="0">
                <a:solidFill>
                  <a:srgbClr val="FF0000"/>
                </a:solidFill>
                <a:latin typeface="Tahoma"/>
                <a:cs typeface="Tahoma"/>
              </a:rPr>
              <a:t>TA</a:t>
            </a:r>
            <a:r>
              <a:rPr sz="2000" b="1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235" dirty="0">
                <a:solidFill>
                  <a:srgbClr val="FF0000"/>
                </a:solidFill>
                <a:latin typeface="Tahoma"/>
                <a:cs typeface="Tahoma"/>
              </a:rPr>
              <a:t>IN</a:t>
            </a:r>
            <a:r>
              <a:rPr sz="2000" b="1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265" dirty="0">
                <a:solidFill>
                  <a:srgbClr val="FF0000"/>
                </a:solidFill>
                <a:latin typeface="Tahoma"/>
                <a:cs typeface="Tahoma"/>
              </a:rPr>
              <a:t>PIEDI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99632" y="1915666"/>
            <a:ext cx="4648200" cy="116890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201537" y="1870373"/>
            <a:ext cx="4646295" cy="1165860"/>
          </a:xfrm>
          <a:prstGeom prst="rect">
            <a:avLst/>
          </a:prstGeom>
          <a:ln w="9525">
            <a:noFill/>
          </a:ln>
        </p:spPr>
        <p:txBody>
          <a:bodyPr vert="horz" wrap="square" lIns="0" tIns="121920" rIns="0" bIns="0" rtlCol="0">
            <a:spAutoFit/>
          </a:bodyPr>
          <a:lstStyle/>
          <a:p>
            <a:pPr marL="372745" marR="364490" algn="ctr">
              <a:lnSpc>
                <a:spcPct val="100000"/>
              </a:lnSpc>
              <a:spcBef>
                <a:spcPts val="960"/>
              </a:spcBef>
            </a:pPr>
            <a:r>
              <a:rPr sz="2000" b="1" spc="-30" dirty="0">
                <a:solidFill>
                  <a:srgbClr val="ACE9F8"/>
                </a:solidFill>
                <a:latin typeface="Tahoma"/>
                <a:cs typeface="Tahoma"/>
              </a:rPr>
              <a:t>Nel</a:t>
            </a:r>
            <a:r>
              <a:rPr sz="2000" b="1" spc="-7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55" dirty="0">
                <a:solidFill>
                  <a:srgbClr val="ACE9F8"/>
                </a:solidFill>
                <a:latin typeface="Tahoma"/>
                <a:cs typeface="Tahoma"/>
              </a:rPr>
              <a:t>caso</a:t>
            </a:r>
            <a:r>
              <a:rPr sz="2000" b="1" spc="-6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ACE9F8"/>
                </a:solidFill>
                <a:latin typeface="Tahoma"/>
                <a:cs typeface="Tahoma"/>
              </a:rPr>
              <a:t>di </a:t>
            </a:r>
            <a:r>
              <a:rPr sz="2000" b="1" spc="-30" dirty="0">
                <a:solidFill>
                  <a:srgbClr val="ACE9F8"/>
                </a:solidFill>
                <a:latin typeface="Tahoma"/>
                <a:cs typeface="Tahoma"/>
              </a:rPr>
              <a:t>comportamenti</a:t>
            </a:r>
            <a:r>
              <a:rPr sz="2000" b="1" spc="-9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40" dirty="0">
                <a:solidFill>
                  <a:srgbClr val="ACE9F8"/>
                </a:solidFill>
                <a:latin typeface="Tahoma"/>
                <a:cs typeface="Tahoma"/>
              </a:rPr>
              <a:t>non </a:t>
            </a:r>
            <a:r>
              <a:rPr sz="2000" b="1" spc="-57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ACE9F8"/>
                </a:solidFill>
                <a:latin typeface="Tahoma"/>
                <a:cs typeface="Tahoma"/>
              </a:rPr>
              <a:t>adeguati </a:t>
            </a:r>
            <a:r>
              <a:rPr sz="2000" b="1" spc="90" dirty="0">
                <a:solidFill>
                  <a:srgbClr val="ACE9F8"/>
                </a:solidFill>
                <a:latin typeface="Tahoma"/>
                <a:cs typeface="Tahoma"/>
              </a:rPr>
              <a:t>da </a:t>
            </a:r>
            <a:r>
              <a:rPr sz="2000" b="1" spc="-40" dirty="0">
                <a:solidFill>
                  <a:srgbClr val="ACE9F8"/>
                </a:solidFill>
                <a:latin typeface="Tahoma"/>
                <a:cs typeface="Tahoma"/>
              </a:rPr>
              <a:t>parte </a:t>
            </a:r>
            <a:r>
              <a:rPr sz="2000" b="1" spc="5" dirty="0">
                <a:solidFill>
                  <a:srgbClr val="ACE9F8"/>
                </a:solidFill>
                <a:latin typeface="Tahoma"/>
                <a:cs typeface="Tahoma"/>
              </a:rPr>
              <a:t>del </a:t>
            </a:r>
            <a:r>
              <a:rPr sz="2000" b="1" spc="-85" dirty="0">
                <a:solidFill>
                  <a:srgbClr val="ACE9F8"/>
                </a:solidFill>
                <a:latin typeface="Tahoma"/>
                <a:cs typeface="Tahoma"/>
              </a:rPr>
              <a:t>lottatore </a:t>
            </a:r>
            <a:r>
              <a:rPr sz="2000" b="1" spc="-8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ACE9F8"/>
                </a:solidFill>
                <a:latin typeface="Tahoma"/>
                <a:cs typeface="Tahoma"/>
              </a:rPr>
              <a:t>ATTACCATO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30195" y="5254752"/>
            <a:ext cx="3628644" cy="1118616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2331973" y="5256161"/>
            <a:ext cx="3626485" cy="111506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1145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64"/>
              </a:spcBef>
            </a:pPr>
            <a:r>
              <a:rPr sz="2000" b="1" spc="-150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sz="2000" b="1" spc="-240" dirty="0">
                <a:solidFill>
                  <a:srgbClr val="FF0000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0000"/>
                </a:solidFill>
                <a:latin typeface="Tahoma"/>
                <a:cs typeface="Tahoma"/>
              </a:rPr>
              <a:t>epi</a:t>
            </a:r>
            <a:r>
              <a:rPr sz="2000" b="1" spc="-40" dirty="0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sz="2000" b="1" spc="-35" dirty="0">
                <a:solidFill>
                  <a:srgbClr val="FF0000"/>
                </a:solidFill>
                <a:latin typeface="Tahoma"/>
                <a:cs typeface="Tahoma"/>
              </a:rPr>
              <a:t>odio</a:t>
            </a:r>
            <a:r>
              <a:rPr sz="2000" b="1" spc="-20" dirty="0">
                <a:solidFill>
                  <a:srgbClr val="FF0000"/>
                </a:solidFill>
                <a:latin typeface="Tahoma"/>
                <a:cs typeface="Tahoma"/>
              </a:rPr>
              <a:t>:</a:t>
            </a:r>
            <a:r>
              <a:rPr sz="20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120" dirty="0">
                <a:solidFill>
                  <a:srgbClr val="FF0000"/>
                </a:solidFill>
                <a:latin typeface="Tahoma"/>
                <a:cs typeface="Tahoma"/>
              </a:rPr>
              <a:t>Stil</a:t>
            </a:r>
            <a:r>
              <a:rPr sz="2000" b="1" spc="-165" dirty="0">
                <a:solidFill>
                  <a:srgbClr val="FF0000"/>
                </a:solidFill>
                <a:latin typeface="Tahoma"/>
                <a:cs typeface="Tahoma"/>
              </a:rPr>
              <a:t>e</a:t>
            </a:r>
            <a:r>
              <a:rPr sz="2000" b="1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FF0000"/>
                </a:solidFill>
                <a:latin typeface="Tahoma"/>
                <a:cs typeface="Tahoma"/>
              </a:rPr>
              <a:t>libe</a:t>
            </a:r>
            <a:r>
              <a:rPr sz="2000" b="1" spc="-75" dirty="0">
                <a:solidFill>
                  <a:srgbClr val="FF0000"/>
                </a:solidFill>
                <a:latin typeface="Tahoma"/>
                <a:cs typeface="Tahoma"/>
              </a:rPr>
              <a:t>r</a:t>
            </a:r>
            <a:r>
              <a:rPr sz="2000" b="1" spc="45" dirty="0">
                <a:solidFill>
                  <a:srgbClr val="FF0000"/>
                </a:solidFill>
                <a:latin typeface="Tahoma"/>
                <a:cs typeface="Tahoma"/>
              </a:rPr>
              <a:t>o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2000" b="1" spc="-275" dirty="0">
                <a:solidFill>
                  <a:srgbClr val="FF0000"/>
                </a:solidFill>
                <a:latin typeface="Tahoma"/>
                <a:cs typeface="Tahoma"/>
              </a:rPr>
              <a:t>L</a:t>
            </a:r>
            <a:r>
              <a:rPr sz="2000" b="1" spc="-135" dirty="0">
                <a:solidFill>
                  <a:srgbClr val="FF0000"/>
                </a:solidFill>
                <a:latin typeface="Tahoma"/>
                <a:cs typeface="Tahoma"/>
              </a:rPr>
              <a:t>O</a:t>
            </a:r>
            <a:r>
              <a:rPr sz="2000" b="1" spc="-114" dirty="0">
                <a:solidFill>
                  <a:srgbClr val="FF0000"/>
                </a:solidFill>
                <a:latin typeface="Tahoma"/>
                <a:cs typeface="Tahoma"/>
              </a:rPr>
              <a:t>T</a:t>
            </a:r>
            <a:r>
              <a:rPr sz="2000" b="1" spc="-135" dirty="0">
                <a:solidFill>
                  <a:srgbClr val="FF0000"/>
                </a:solidFill>
                <a:latin typeface="Tahoma"/>
                <a:cs typeface="Tahoma"/>
              </a:rPr>
              <a:t>TA</a:t>
            </a:r>
            <a:r>
              <a:rPr sz="2000" b="1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235" dirty="0">
                <a:solidFill>
                  <a:srgbClr val="FF0000"/>
                </a:solidFill>
                <a:latin typeface="Tahoma"/>
                <a:cs typeface="Tahoma"/>
              </a:rPr>
              <a:t>IN</a:t>
            </a:r>
            <a:r>
              <a:rPr sz="2000" b="1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-265" dirty="0">
                <a:solidFill>
                  <a:srgbClr val="FF0000"/>
                </a:solidFill>
                <a:latin typeface="Tahoma"/>
                <a:cs typeface="Tahoma"/>
              </a:rPr>
              <a:t>PIEDI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313864" y="4155986"/>
            <a:ext cx="3633470" cy="1128395"/>
            <a:chOff x="8313864" y="4155986"/>
            <a:chExt cx="3633470" cy="1128395"/>
          </a:xfrm>
        </p:grpSpPr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16468" y="4158996"/>
              <a:ext cx="3627120" cy="112166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318627" y="4160748"/>
              <a:ext cx="3623945" cy="1118870"/>
            </a:xfrm>
            <a:custGeom>
              <a:avLst/>
              <a:gdLst/>
              <a:ahLst/>
              <a:cxnLst/>
              <a:rect l="l" t="t" r="r" b="b"/>
              <a:pathLst>
                <a:path w="3623945" h="1118870">
                  <a:moveTo>
                    <a:pt x="0" y="1118260"/>
                  </a:moveTo>
                  <a:lnTo>
                    <a:pt x="3623945" y="1118260"/>
                  </a:lnTo>
                  <a:lnTo>
                    <a:pt x="3623945" y="0"/>
                  </a:lnTo>
                  <a:lnTo>
                    <a:pt x="0" y="0"/>
                  </a:lnTo>
                  <a:lnTo>
                    <a:pt x="0" y="1118260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420481" y="4185685"/>
            <a:ext cx="3399154" cy="1038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2005" marR="5080" indent="-789940">
              <a:lnSpc>
                <a:spcPct val="125000"/>
              </a:lnSpc>
              <a:spcBef>
                <a:spcPts val="100"/>
              </a:spcBef>
            </a:pPr>
            <a:r>
              <a:rPr b="1" spc="-1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b="1" spc="-4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b="1" spc="-35" dirty="0">
                <a:solidFill>
                  <a:srgbClr val="FFFFFF"/>
                </a:solidFill>
                <a:latin typeface="Tahoma"/>
                <a:cs typeface="Tahoma"/>
              </a:rPr>
              <a:t>odio</a:t>
            </a:r>
            <a:r>
              <a:rPr b="1" spc="-2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25" dirty="0">
                <a:solidFill>
                  <a:srgbClr val="FFFFFF"/>
                </a:solidFill>
                <a:latin typeface="Tahoma"/>
                <a:cs typeface="Tahoma"/>
              </a:rPr>
              <a:t>Gr</a:t>
            </a:r>
            <a:r>
              <a:rPr b="1" spc="110" dirty="0">
                <a:solidFill>
                  <a:srgbClr val="FFFFFF"/>
                </a:solidFill>
                <a:latin typeface="Tahoma"/>
                <a:cs typeface="Tahoma"/>
              </a:rPr>
              <a:t>ec</a:t>
            </a:r>
            <a:r>
              <a:rPr b="1" spc="13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b="1" spc="-3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b="1" spc="-20" dirty="0" err="1">
                <a:solidFill>
                  <a:srgbClr val="FFFFFF"/>
                </a:solidFill>
                <a:latin typeface="Tahoma"/>
                <a:cs typeface="Tahoma"/>
              </a:rPr>
              <a:t>rom</a:t>
            </a:r>
            <a:r>
              <a:rPr b="1" spc="-30" dirty="0" err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b="1" spc="10" dirty="0" err="1">
                <a:solidFill>
                  <a:srgbClr val="FFFFFF"/>
                </a:solidFill>
                <a:latin typeface="Tahoma"/>
                <a:cs typeface="Tahoma"/>
              </a:rPr>
              <a:t>na</a:t>
            </a:r>
            <a:r>
              <a:rPr b="1" spc="1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endParaRPr lang="it-IT" b="1" spc="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802005" marR="5080" indent="-789940">
              <a:lnSpc>
                <a:spcPct val="125000"/>
              </a:lnSpc>
              <a:spcBef>
                <a:spcPts val="100"/>
              </a:spcBef>
            </a:pPr>
            <a:r>
              <a:rPr b="1" spc="-1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150" dirty="0">
                <a:solidFill>
                  <a:srgbClr val="FFFFFF"/>
                </a:solidFill>
                <a:latin typeface="Tahoma"/>
                <a:cs typeface="Tahoma"/>
              </a:rPr>
              <a:t>PU</a:t>
            </a:r>
            <a:r>
              <a:rPr b="1" spc="-15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b="1" spc="-395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434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80" dirty="0">
                <a:solidFill>
                  <a:srgbClr val="FFFFFF"/>
                </a:solidFill>
                <a:latin typeface="Tahoma"/>
                <a:cs typeface="Tahoma"/>
              </a:rPr>
              <a:t>AV</a:t>
            </a:r>
            <a:r>
              <a:rPr b="1" spc="5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b="1" spc="-6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lang="it-IT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</a:p>
          <a:p>
            <a:pPr marL="802005" marR="5080" indent="-789940">
              <a:lnSpc>
                <a:spcPct val="125000"/>
              </a:lnSpc>
              <a:spcBef>
                <a:spcPts val="100"/>
              </a:spcBef>
            </a:pPr>
            <a:r>
              <a:rPr lang="it-IT" b="1" spc="-65" dirty="0">
                <a:solidFill>
                  <a:srgbClr val="FFFFFF"/>
                </a:solidFill>
                <a:latin typeface="Tahoma"/>
                <a:cs typeface="Tahoma"/>
              </a:rPr>
              <a:t>E si riprende a terra.</a:t>
            </a:r>
            <a:endParaRPr dirty="0">
              <a:latin typeface="Tahoma"/>
              <a:cs typeface="Tahoma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99632" y="4594859"/>
            <a:ext cx="2043684" cy="1118615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6200647" y="4596434"/>
            <a:ext cx="2040889" cy="111506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25"/>
              </a:spcBef>
            </a:pP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odio:</a:t>
            </a:r>
            <a:endParaRPr sz="2000" dirty="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1080"/>
              </a:spcBef>
            </a:pPr>
            <a:r>
              <a:rPr sz="2000" b="1" spc="-100" dirty="0">
                <a:solidFill>
                  <a:srgbClr val="FFFFFF"/>
                </a:solidFill>
                <a:latin typeface="Tahoma"/>
                <a:cs typeface="Tahoma"/>
              </a:rPr>
              <a:t>RICHIAMO</a:t>
            </a:r>
            <a:endParaRPr sz="2000" dirty="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2000" b="1" spc="-145" dirty="0">
                <a:solidFill>
                  <a:srgbClr val="FFFFFF"/>
                </a:solidFill>
                <a:latin typeface="Tahoma"/>
                <a:cs typeface="Tahoma"/>
              </a:rPr>
              <a:t>VERBALE</a:t>
            </a:r>
            <a:endParaRPr sz="2000" dirty="0"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900159" y="3130295"/>
            <a:ext cx="931544" cy="937260"/>
            <a:chOff x="8900159" y="3130295"/>
            <a:chExt cx="931544" cy="937260"/>
          </a:xfrm>
        </p:grpSpPr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00159" y="3130295"/>
              <a:ext cx="931163" cy="93725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937116" y="3168649"/>
              <a:ext cx="805815" cy="810260"/>
            </a:xfrm>
            <a:custGeom>
              <a:avLst/>
              <a:gdLst/>
              <a:ahLst/>
              <a:cxnLst/>
              <a:rect l="l" t="t" r="r" b="b"/>
              <a:pathLst>
                <a:path w="805815" h="810260">
                  <a:moveTo>
                    <a:pt x="244221" y="58292"/>
                  </a:moveTo>
                  <a:lnTo>
                    <a:pt x="57784" y="243077"/>
                  </a:lnTo>
                  <a:lnTo>
                    <a:pt x="526033" y="715899"/>
                  </a:lnTo>
                  <a:lnTo>
                    <a:pt x="432815" y="808227"/>
                  </a:lnTo>
                  <a:lnTo>
                    <a:pt x="804036" y="810006"/>
                  </a:lnTo>
                  <a:lnTo>
                    <a:pt x="805372" y="531113"/>
                  </a:lnTo>
                  <a:lnTo>
                    <a:pt x="712597" y="531113"/>
                  </a:lnTo>
                  <a:lnTo>
                    <a:pt x="244221" y="58292"/>
                  </a:lnTo>
                  <a:close/>
                </a:path>
                <a:path w="805815" h="810260">
                  <a:moveTo>
                    <a:pt x="805814" y="438785"/>
                  </a:moveTo>
                  <a:lnTo>
                    <a:pt x="712597" y="531113"/>
                  </a:lnTo>
                  <a:lnTo>
                    <a:pt x="805372" y="531113"/>
                  </a:lnTo>
                  <a:lnTo>
                    <a:pt x="805814" y="438785"/>
                  </a:lnTo>
                  <a:close/>
                </a:path>
                <a:path w="805815" h="810260">
                  <a:moveTo>
                    <a:pt x="209676" y="23367"/>
                  </a:moveTo>
                  <a:lnTo>
                    <a:pt x="23113" y="208025"/>
                  </a:lnTo>
                  <a:lnTo>
                    <a:pt x="46227" y="231394"/>
                  </a:lnTo>
                  <a:lnTo>
                    <a:pt x="232663" y="46609"/>
                  </a:lnTo>
                  <a:lnTo>
                    <a:pt x="209676" y="23367"/>
                  </a:lnTo>
                  <a:close/>
                </a:path>
                <a:path w="805815" h="810260">
                  <a:moveTo>
                    <a:pt x="186562" y="0"/>
                  </a:moveTo>
                  <a:lnTo>
                    <a:pt x="0" y="184785"/>
                  </a:lnTo>
                  <a:lnTo>
                    <a:pt x="11556" y="196469"/>
                  </a:lnTo>
                  <a:lnTo>
                    <a:pt x="198119" y="11684"/>
                  </a:lnTo>
                  <a:lnTo>
                    <a:pt x="186562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29179" y="3160712"/>
              <a:ext cx="248538" cy="24726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994901" y="3226942"/>
              <a:ext cx="748030" cy="751840"/>
            </a:xfrm>
            <a:custGeom>
              <a:avLst/>
              <a:gdLst/>
              <a:ahLst/>
              <a:cxnLst/>
              <a:rect l="l" t="t" r="r" b="b"/>
              <a:pathLst>
                <a:path w="748029" h="751839">
                  <a:moveTo>
                    <a:pt x="186436" y="0"/>
                  </a:moveTo>
                  <a:lnTo>
                    <a:pt x="654812" y="472821"/>
                  </a:lnTo>
                  <a:lnTo>
                    <a:pt x="748029" y="380492"/>
                  </a:lnTo>
                  <a:lnTo>
                    <a:pt x="746251" y="751713"/>
                  </a:lnTo>
                  <a:lnTo>
                    <a:pt x="375030" y="749935"/>
                  </a:lnTo>
                  <a:lnTo>
                    <a:pt x="468249" y="657606"/>
                  </a:lnTo>
                  <a:lnTo>
                    <a:pt x="0" y="184785"/>
                  </a:lnTo>
                  <a:lnTo>
                    <a:pt x="186436" y="0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7098029" y="3076379"/>
            <a:ext cx="1264920" cy="1461770"/>
            <a:chOff x="7199376" y="3104388"/>
            <a:chExt cx="1264920" cy="1461770"/>
          </a:xfrm>
        </p:grpSpPr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99376" y="3104388"/>
              <a:ext cx="1264920" cy="146151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236587" y="3141980"/>
              <a:ext cx="1136015" cy="1334770"/>
            </a:xfrm>
            <a:custGeom>
              <a:avLst/>
              <a:gdLst/>
              <a:ahLst/>
              <a:cxnLst/>
              <a:rect l="l" t="t" r="r" b="b"/>
              <a:pathLst>
                <a:path w="1136015" h="1334770">
                  <a:moveTo>
                    <a:pt x="0" y="965835"/>
                  </a:moveTo>
                  <a:lnTo>
                    <a:pt x="43434" y="1334516"/>
                  </a:lnTo>
                  <a:lnTo>
                    <a:pt x="412115" y="1291209"/>
                  </a:lnTo>
                  <a:lnTo>
                    <a:pt x="309118" y="1209802"/>
                  </a:lnTo>
                  <a:lnTo>
                    <a:pt x="437476" y="1047242"/>
                  </a:lnTo>
                  <a:lnTo>
                    <a:pt x="102997" y="1047242"/>
                  </a:lnTo>
                  <a:lnTo>
                    <a:pt x="0" y="965835"/>
                  </a:lnTo>
                  <a:close/>
                </a:path>
                <a:path w="1136015" h="1334770">
                  <a:moveTo>
                    <a:pt x="878967" y="64389"/>
                  </a:moveTo>
                  <a:lnTo>
                    <a:pt x="102997" y="1047242"/>
                  </a:lnTo>
                  <a:lnTo>
                    <a:pt x="437476" y="1047242"/>
                  </a:lnTo>
                  <a:lnTo>
                    <a:pt x="1085088" y="227075"/>
                  </a:lnTo>
                  <a:lnTo>
                    <a:pt x="878967" y="64389"/>
                  </a:lnTo>
                  <a:close/>
                </a:path>
                <a:path w="1136015" h="1334770">
                  <a:moveTo>
                    <a:pt x="909447" y="25781"/>
                  </a:moveTo>
                  <a:lnTo>
                    <a:pt x="889127" y="51562"/>
                  </a:lnTo>
                  <a:lnTo>
                    <a:pt x="1095248" y="214249"/>
                  </a:lnTo>
                  <a:lnTo>
                    <a:pt x="1115568" y="188468"/>
                  </a:lnTo>
                  <a:lnTo>
                    <a:pt x="909447" y="25781"/>
                  </a:lnTo>
                  <a:close/>
                </a:path>
                <a:path w="1136015" h="1334770">
                  <a:moveTo>
                    <a:pt x="929894" y="0"/>
                  </a:moveTo>
                  <a:lnTo>
                    <a:pt x="919607" y="12954"/>
                  </a:lnTo>
                  <a:lnTo>
                    <a:pt x="1125728" y="175641"/>
                  </a:lnTo>
                  <a:lnTo>
                    <a:pt x="1135888" y="162687"/>
                  </a:lnTo>
                  <a:lnTo>
                    <a:pt x="929894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17776" y="3134042"/>
              <a:ext cx="262635" cy="23012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236587" y="3206369"/>
              <a:ext cx="1085215" cy="1270635"/>
            </a:xfrm>
            <a:custGeom>
              <a:avLst/>
              <a:gdLst/>
              <a:ahLst/>
              <a:cxnLst/>
              <a:rect l="l" t="t" r="r" b="b"/>
              <a:pathLst>
                <a:path w="1085215" h="1270635">
                  <a:moveTo>
                    <a:pt x="1085088" y="162686"/>
                  </a:moveTo>
                  <a:lnTo>
                    <a:pt x="309118" y="1145412"/>
                  </a:lnTo>
                  <a:lnTo>
                    <a:pt x="412115" y="1226819"/>
                  </a:lnTo>
                  <a:lnTo>
                    <a:pt x="43434" y="1270126"/>
                  </a:lnTo>
                  <a:lnTo>
                    <a:pt x="0" y="901445"/>
                  </a:lnTo>
                  <a:lnTo>
                    <a:pt x="102997" y="982852"/>
                  </a:lnTo>
                  <a:lnTo>
                    <a:pt x="878967" y="0"/>
                  </a:lnTo>
                  <a:lnTo>
                    <a:pt x="1085088" y="162686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34"/>
          <p:cNvSpPr txBox="1"/>
          <p:nvPr/>
        </p:nvSpPr>
        <p:spPr>
          <a:xfrm>
            <a:off x="8484109" y="5333116"/>
            <a:ext cx="3399154" cy="10772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2005" marR="5080" indent="-789940">
              <a:lnSpc>
                <a:spcPct val="125000"/>
              </a:lnSpc>
              <a:spcBef>
                <a:spcPts val="100"/>
              </a:spcBef>
            </a:pPr>
            <a:r>
              <a:rPr b="1" spc="-1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b="1" spc="-4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b="1" spc="-35" dirty="0">
                <a:solidFill>
                  <a:srgbClr val="FFFFFF"/>
                </a:solidFill>
                <a:latin typeface="Tahoma"/>
                <a:cs typeface="Tahoma"/>
              </a:rPr>
              <a:t>odio</a:t>
            </a:r>
            <a:r>
              <a:rPr b="1" spc="-2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it-IT" b="1" spc="-25" dirty="0">
                <a:solidFill>
                  <a:srgbClr val="FFFFFF"/>
                </a:solidFill>
                <a:latin typeface="Tahoma"/>
                <a:cs typeface="Tahoma"/>
              </a:rPr>
              <a:t>Stile Libero</a:t>
            </a:r>
            <a:r>
              <a:rPr b="1" spc="1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endParaRPr lang="it-IT" b="1" spc="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802005" marR="5080" indent="-789940">
              <a:lnSpc>
                <a:spcPct val="125000"/>
              </a:lnSpc>
              <a:spcBef>
                <a:spcPts val="100"/>
              </a:spcBef>
            </a:pPr>
            <a:r>
              <a:rPr lang="it-IT" b="1" spc="-15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150" dirty="0">
                <a:solidFill>
                  <a:srgbClr val="FFFFFF"/>
                </a:solidFill>
                <a:latin typeface="Tahoma"/>
                <a:cs typeface="Tahoma"/>
              </a:rPr>
              <a:t>PU</a:t>
            </a:r>
            <a:r>
              <a:rPr b="1" spc="-15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b="1" spc="-39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lang="it-IT" b="1" spc="-395" dirty="0">
                <a:solidFill>
                  <a:srgbClr val="FFFFFF"/>
                </a:solidFill>
                <a:latin typeface="Tahoma"/>
                <a:cs typeface="Tahoma"/>
              </a:rPr>
              <a:t>O + A  V   </a:t>
            </a:r>
            <a:r>
              <a:rPr lang="it-IT" b="1" spc="-395" dirty="0" err="1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lang="it-IT" b="1" spc="-395" dirty="0">
                <a:solidFill>
                  <a:srgbClr val="FFFFFF"/>
                </a:solidFill>
                <a:latin typeface="Tahoma"/>
                <a:cs typeface="Tahoma"/>
              </a:rPr>
              <a:t>. </a:t>
            </a:r>
            <a:endParaRPr lang="it-IT" b="1" spc="-6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802005" marR="5080" indent="-789940">
              <a:lnSpc>
                <a:spcPct val="125000"/>
              </a:lnSpc>
              <a:spcBef>
                <a:spcPts val="100"/>
              </a:spcBef>
            </a:pPr>
            <a:r>
              <a:rPr lang="it-IT" b="1" spc="-65" dirty="0">
                <a:solidFill>
                  <a:srgbClr val="FFFFFF"/>
                </a:solidFill>
                <a:latin typeface="Tahoma"/>
                <a:cs typeface="Tahoma"/>
              </a:rPr>
              <a:t>E si riprende a terra.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50" name="object 17"/>
          <p:cNvSpPr txBox="1"/>
          <p:nvPr/>
        </p:nvSpPr>
        <p:spPr>
          <a:xfrm>
            <a:off x="8477103" y="6556255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43200" y="262668"/>
            <a:ext cx="63944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0" dirty="0">
                <a:solidFill>
                  <a:schemeClr val="accent2"/>
                </a:solidFill>
              </a:rPr>
              <a:t>Posizion</a:t>
            </a:r>
            <a:r>
              <a:rPr spc="-400" dirty="0">
                <a:solidFill>
                  <a:schemeClr val="accent2"/>
                </a:solidFill>
              </a:rPr>
              <a:t>e</a:t>
            </a:r>
            <a:r>
              <a:rPr spc="-250" dirty="0">
                <a:solidFill>
                  <a:schemeClr val="accent2"/>
                </a:solidFill>
              </a:rPr>
              <a:t> </a:t>
            </a:r>
            <a:r>
              <a:rPr spc="-220" dirty="0">
                <a:solidFill>
                  <a:schemeClr val="accent2"/>
                </a:solidFill>
              </a:rPr>
              <a:t>obbligat</a:t>
            </a:r>
            <a:r>
              <a:rPr spc="-245" dirty="0">
                <a:solidFill>
                  <a:schemeClr val="accent2"/>
                </a:solidFill>
              </a:rPr>
              <a:t>a</a:t>
            </a:r>
            <a:r>
              <a:rPr spc="-229" dirty="0">
                <a:solidFill>
                  <a:schemeClr val="accent2"/>
                </a:solidFill>
              </a:rPr>
              <a:t> </a:t>
            </a:r>
            <a:r>
              <a:rPr spc="-30" dirty="0">
                <a:solidFill>
                  <a:schemeClr val="accent2"/>
                </a:solidFill>
              </a:rPr>
              <a:t>a</a:t>
            </a:r>
            <a:r>
              <a:rPr spc="-229" dirty="0">
                <a:solidFill>
                  <a:schemeClr val="accent2"/>
                </a:solidFill>
              </a:rPr>
              <a:t> </a:t>
            </a:r>
            <a:r>
              <a:rPr spc="-480" dirty="0">
                <a:solidFill>
                  <a:schemeClr val="accent2"/>
                </a:solidFill>
              </a:rPr>
              <a:t>terra</a:t>
            </a:r>
            <a:r>
              <a:rPr lang="it-IT" spc="-480" dirty="0">
                <a:solidFill>
                  <a:schemeClr val="accent2"/>
                </a:solidFill>
              </a:rPr>
              <a:t> (parte 4)</a:t>
            </a:r>
            <a:endParaRPr spc="-480" dirty="0">
              <a:solidFill>
                <a:schemeClr val="accent2"/>
              </a:solidFill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27431" y="1400707"/>
            <a:ext cx="11167745" cy="160845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95"/>
              </a:spcBef>
            </a:pPr>
            <a:r>
              <a:rPr sz="2400" b="1" i="1" spc="-325" dirty="0">
                <a:solidFill>
                  <a:srgbClr val="0E486E"/>
                </a:solidFill>
                <a:latin typeface="Verdana"/>
                <a:cs typeface="Verdana"/>
              </a:rPr>
              <a:t>SPECIFICAZIONE</a:t>
            </a:r>
            <a:endParaRPr sz="2400" dirty="0">
              <a:latin typeface="Verdana"/>
              <a:cs typeface="Verdana"/>
            </a:endParaRPr>
          </a:p>
          <a:p>
            <a:pPr marL="12065" marR="5080" algn="ctr">
              <a:lnSpc>
                <a:spcPct val="100000"/>
              </a:lnSpc>
              <a:spcBef>
                <a:spcPts val="1085"/>
              </a:spcBef>
            </a:pPr>
            <a:r>
              <a:rPr sz="2000" b="1" spc="-70" dirty="0">
                <a:solidFill>
                  <a:srgbClr val="0E486E"/>
                </a:solidFill>
                <a:latin typeface="Tahoma"/>
                <a:cs typeface="Tahoma"/>
              </a:rPr>
              <a:t>Solo</a:t>
            </a:r>
            <a:r>
              <a:rPr sz="2000" b="1" spc="-6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per</a:t>
            </a:r>
            <a:r>
              <a:rPr sz="2000" b="1" spc="-2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E486E"/>
                </a:solidFill>
                <a:latin typeface="Tahoma"/>
                <a:cs typeface="Tahoma"/>
              </a:rPr>
              <a:t>la</a:t>
            </a:r>
            <a:r>
              <a:rPr sz="2000" b="1" spc="-1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85" dirty="0">
                <a:solidFill>
                  <a:srgbClr val="0E486E"/>
                </a:solidFill>
                <a:latin typeface="Tahoma"/>
                <a:cs typeface="Tahoma"/>
              </a:rPr>
              <a:t>lotta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0E486E"/>
                </a:solidFill>
                <a:latin typeface="Tahoma"/>
                <a:cs typeface="Tahoma"/>
              </a:rPr>
              <a:t>GRECO-ROMANA,</a:t>
            </a:r>
            <a:r>
              <a:rPr sz="2000" b="1" spc="-6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E486E"/>
                </a:solidFill>
                <a:latin typeface="Tahoma"/>
                <a:cs typeface="Tahoma"/>
              </a:rPr>
              <a:t>la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posizione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0E486E"/>
                </a:solidFill>
                <a:latin typeface="Tahoma"/>
                <a:cs typeface="Tahoma"/>
              </a:rPr>
              <a:t>obbligata</a:t>
            </a:r>
            <a:r>
              <a:rPr sz="2000" b="1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125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000" b="1" spc="-2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95" dirty="0">
                <a:solidFill>
                  <a:srgbClr val="0E486E"/>
                </a:solidFill>
                <a:latin typeface="Tahoma"/>
                <a:cs typeface="Tahoma"/>
              </a:rPr>
              <a:t>terra,</a:t>
            </a:r>
            <a:r>
              <a:rPr sz="2000" b="1" spc="-2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0E486E"/>
                </a:solidFill>
                <a:latin typeface="Tahoma"/>
                <a:cs typeface="Tahoma"/>
              </a:rPr>
              <a:t>viene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25" dirty="0">
                <a:solidFill>
                  <a:srgbClr val="0E486E"/>
                </a:solidFill>
                <a:latin typeface="Tahoma"/>
                <a:cs typeface="Tahoma"/>
              </a:rPr>
              <a:t>applicata</a:t>
            </a:r>
            <a:r>
              <a:rPr sz="2000" b="1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50" dirty="0">
                <a:solidFill>
                  <a:srgbClr val="0E486E"/>
                </a:solidFill>
                <a:latin typeface="Tahoma"/>
                <a:cs typeface="Tahoma"/>
              </a:rPr>
              <a:t>anche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0E486E"/>
                </a:solidFill>
                <a:latin typeface="Tahoma"/>
                <a:cs typeface="Tahoma"/>
              </a:rPr>
              <a:t>in </a:t>
            </a:r>
            <a:r>
              <a:rPr sz="2000" b="1" spc="-57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55" dirty="0">
                <a:solidFill>
                  <a:srgbClr val="0E486E"/>
                </a:solidFill>
                <a:latin typeface="Tahoma"/>
                <a:cs typeface="Tahoma"/>
              </a:rPr>
              <a:t>caso 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di 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richiamo 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di </a:t>
            </a:r>
            <a:r>
              <a:rPr sz="2000" b="1" spc="-65" dirty="0">
                <a:solidFill>
                  <a:srgbClr val="0E486E"/>
                </a:solidFill>
                <a:latin typeface="Tahoma"/>
                <a:cs typeface="Tahoma"/>
              </a:rPr>
              <a:t>passività </a:t>
            </a:r>
            <a:r>
              <a:rPr sz="2000" b="1" spc="15" dirty="0">
                <a:solidFill>
                  <a:srgbClr val="0E486E"/>
                </a:solidFill>
                <a:latin typeface="Tahoma"/>
                <a:cs typeface="Tahoma"/>
              </a:rPr>
              <a:t>quando </a:t>
            </a:r>
            <a:r>
              <a:rPr sz="2000" b="1" spc="95" dirty="0">
                <a:solidFill>
                  <a:srgbClr val="0E486E"/>
                </a:solidFill>
                <a:latin typeface="Tahoma"/>
                <a:cs typeface="Tahoma"/>
              </a:rPr>
              <a:t>è </a:t>
            </a:r>
            <a:r>
              <a:rPr sz="2000" b="1" spc="-65" dirty="0">
                <a:solidFill>
                  <a:srgbClr val="0E486E"/>
                </a:solidFill>
                <a:latin typeface="Tahoma"/>
                <a:cs typeface="Tahoma"/>
              </a:rPr>
              <a:t>prevista </a:t>
            </a:r>
            <a:r>
              <a:rPr sz="2000" b="1" dirty="0">
                <a:solidFill>
                  <a:srgbClr val="0E486E"/>
                </a:solidFill>
                <a:latin typeface="Tahoma"/>
                <a:cs typeface="Tahoma"/>
              </a:rPr>
              <a:t>la </a:t>
            </a:r>
            <a:r>
              <a:rPr sz="2000" b="1" spc="-10" dirty="0">
                <a:solidFill>
                  <a:srgbClr val="0E486E"/>
                </a:solidFill>
                <a:latin typeface="Tahoma"/>
                <a:cs typeface="Tahoma"/>
              </a:rPr>
              <a:t>scelta </a:t>
            </a:r>
            <a:r>
              <a:rPr sz="2000" b="1" dirty="0">
                <a:solidFill>
                  <a:srgbClr val="0E486E"/>
                </a:solidFill>
                <a:latin typeface="Tahoma"/>
                <a:cs typeface="Tahoma"/>
              </a:rPr>
              <a:t>della 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posizione </a:t>
            </a:r>
            <a:r>
              <a:rPr sz="2000" b="1" spc="90" dirty="0">
                <a:solidFill>
                  <a:srgbClr val="0E486E"/>
                </a:solidFill>
                <a:latin typeface="Tahoma"/>
                <a:cs typeface="Tahoma"/>
              </a:rPr>
              <a:t>da 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parte </a:t>
            </a:r>
            <a:r>
              <a:rPr sz="2000" b="1" spc="5" dirty="0">
                <a:solidFill>
                  <a:srgbClr val="0E486E"/>
                </a:solidFill>
                <a:latin typeface="Tahoma"/>
                <a:cs typeface="Tahoma"/>
              </a:rPr>
              <a:t>del </a:t>
            </a:r>
            <a:r>
              <a:rPr sz="2000" b="1" spc="1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85" dirty="0">
                <a:solidFill>
                  <a:srgbClr val="0E486E"/>
                </a:solidFill>
                <a:latin typeface="Tahoma"/>
                <a:cs typeface="Tahoma"/>
              </a:rPr>
              <a:t>lottatore</a:t>
            </a:r>
            <a:r>
              <a:rPr sz="2000" b="1" spc="-6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80" dirty="0">
                <a:solidFill>
                  <a:srgbClr val="0E486E"/>
                </a:solidFill>
                <a:latin typeface="Tahoma"/>
                <a:cs typeface="Tahoma"/>
              </a:rPr>
              <a:t>attivo.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0260" y="1114310"/>
            <a:ext cx="6078855" cy="458470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51460">
              <a:lnSpc>
                <a:spcPct val="100000"/>
              </a:lnSpc>
              <a:spcBef>
                <a:spcPts val="330"/>
              </a:spcBef>
            </a:pPr>
            <a:r>
              <a:rPr sz="2000" b="1" spc="75" dirty="0">
                <a:solidFill>
                  <a:srgbClr val="FFC000"/>
                </a:solidFill>
                <a:latin typeface="Tahoma"/>
                <a:cs typeface="Tahoma"/>
              </a:rPr>
              <a:t>V</a:t>
            </a:r>
            <a:r>
              <a:rPr sz="2000" b="1" spc="80" dirty="0">
                <a:solidFill>
                  <a:srgbClr val="FFC000"/>
                </a:solidFill>
                <a:latin typeface="Tahoma"/>
                <a:cs typeface="Tahoma"/>
              </a:rPr>
              <a:t>A</a:t>
            </a:r>
            <a:r>
              <a:rPr sz="2000" b="1" spc="-160" dirty="0">
                <a:solidFill>
                  <a:srgbClr val="FFC000"/>
                </a:solidFill>
                <a:latin typeface="Tahoma"/>
                <a:cs typeface="Tahoma"/>
              </a:rPr>
              <a:t>LIDO</a:t>
            </a:r>
            <a:r>
              <a:rPr sz="2000" b="1" spc="-7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125" dirty="0">
                <a:solidFill>
                  <a:srgbClr val="FFC000"/>
                </a:solidFill>
                <a:latin typeface="Tahoma"/>
                <a:cs typeface="Tahoma"/>
              </a:rPr>
              <a:t>SO</a:t>
            </a:r>
            <a:r>
              <a:rPr sz="2000" b="1" spc="-110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14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4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204" dirty="0">
                <a:solidFill>
                  <a:srgbClr val="FFC000"/>
                </a:solidFill>
                <a:latin typeface="Tahoma"/>
                <a:cs typeface="Tahoma"/>
              </a:rPr>
              <a:t>P</a:t>
            </a:r>
            <a:r>
              <a:rPr sz="2000" b="1" spc="-18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000" b="1" spc="-290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FFC000"/>
                </a:solidFill>
                <a:latin typeface="Tahoma"/>
                <a:cs typeface="Tahoma"/>
              </a:rPr>
              <a:t>LA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-8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220" dirty="0">
                <a:solidFill>
                  <a:srgbClr val="FFC000"/>
                </a:solidFill>
                <a:latin typeface="Tahoma"/>
                <a:cs typeface="Tahoma"/>
              </a:rPr>
              <a:t>TTA</a:t>
            </a:r>
            <a:r>
              <a:rPr sz="20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FFC000"/>
                </a:solidFill>
                <a:latin typeface="Tahoma"/>
                <a:cs typeface="Tahoma"/>
              </a:rPr>
              <a:t>GREC</a:t>
            </a:r>
            <a:r>
              <a:rPr sz="2000" b="1" spc="2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30" dirty="0">
                <a:solidFill>
                  <a:srgbClr val="FFC000"/>
                </a:solidFill>
                <a:latin typeface="Tahoma"/>
                <a:cs typeface="Tahoma"/>
              </a:rPr>
              <a:t>-</a:t>
            </a:r>
            <a:r>
              <a:rPr sz="2000" b="1" dirty="0">
                <a:solidFill>
                  <a:srgbClr val="FFC000"/>
                </a:solidFill>
                <a:latin typeface="Tahoma"/>
                <a:cs typeface="Tahoma"/>
              </a:rPr>
              <a:t>ROMANA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3290" y="3035103"/>
            <a:ext cx="3707129" cy="2228215"/>
            <a:chOff x="210451" y="3044888"/>
            <a:chExt cx="3707129" cy="222821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59" y="3048000"/>
              <a:ext cx="3700272" cy="22219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5214" y="3049651"/>
              <a:ext cx="3697604" cy="2218690"/>
            </a:xfrm>
            <a:custGeom>
              <a:avLst/>
              <a:gdLst/>
              <a:ahLst/>
              <a:cxnLst/>
              <a:rect l="l" t="t" r="r" b="b"/>
              <a:pathLst>
                <a:path w="3697604" h="2218690">
                  <a:moveTo>
                    <a:pt x="0" y="369824"/>
                  </a:moveTo>
                  <a:lnTo>
                    <a:pt x="2881" y="323440"/>
                  </a:lnTo>
                  <a:lnTo>
                    <a:pt x="11293" y="278774"/>
                  </a:lnTo>
                  <a:lnTo>
                    <a:pt x="24890" y="236172"/>
                  </a:lnTo>
                  <a:lnTo>
                    <a:pt x="43325" y="195982"/>
                  </a:lnTo>
                  <a:lnTo>
                    <a:pt x="66252" y="158549"/>
                  </a:lnTo>
                  <a:lnTo>
                    <a:pt x="93323" y="124222"/>
                  </a:lnTo>
                  <a:lnTo>
                    <a:pt x="124193" y="93346"/>
                  </a:lnTo>
                  <a:lnTo>
                    <a:pt x="158515" y="66268"/>
                  </a:lnTo>
                  <a:lnTo>
                    <a:pt x="195942" y="43337"/>
                  </a:lnTo>
                  <a:lnTo>
                    <a:pt x="236128" y="24897"/>
                  </a:lnTo>
                  <a:lnTo>
                    <a:pt x="278726" y="11296"/>
                  </a:lnTo>
                  <a:lnTo>
                    <a:pt x="323390" y="2881"/>
                  </a:lnTo>
                  <a:lnTo>
                    <a:pt x="369773" y="0"/>
                  </a:lnTo>
                  <a:lnTo>
                    <a:pt x="3327577" y="0"/>
                  </a:lnTo>
                  <a:lnTo>
                    <a:pt x="3373959" y="2881"/>
                  </a:lnTo>
                  <a:lnTo>
                    <a:pt x="3418619" y="11296"/>
                  </a:lnTo>
                  <a:lnTo>
                    <a:pt x="3461212" y="24897"/>
                  </a:lnTo>
                  <a:lnTo>
                    <a:pt x="3501391" y="43337"/>
                  </a:lnTo>
                  <a:lnTo>
                    <a:pt x="3538810" y="66268"/>
                  </a:lnTo>
                  <a:lnTo>
                    <a:pt x="3573123" y="93346"/>
                  </a:lnTo>
                  <a:lnTo>
                    <a:pt x="3603984" y="124222"/>
                  </a:lnTo>
                  <a:lnTo>
                    <a:pt x="3631047" y="158549"/>
                  </a:lnTo>
                  <a:lnTo>
                    <a:pt x="3653966" y="195982"/>
                  </a:lnTo>
                  <a:lnTo>
                    <a:pt x="3672394" y="236172"/>
                  </a:lnTo>
                  <a:lnTo>
                    <a:pt x="3685986" y="278774"/>
                  </a:lnTo>
                  <a:lnTo>
                    <a:pt x="3694394" y="323440"/>
                  </a:lnTo>
                  <a:lnTo>
                    <a:pt x="3697274" y="369824"/>
                  </a:lnTo>
                  <a:lnTo>
                    <a:pt x="3697274" y="1848866"/>
                  </a:lnTo>
                  <a:lnTo>
                    <a:pt x="3694394" y="1895247"/>
                  </a:lnTo>
                  <a:lnTo>
                    <a:pt x="3685986" y="1939907"/>
                  </a:lnTo>
                  <a:lnTo>
                    <a:pt x="3672394" y="1982500"/>
                  </a:lnTo>
                  <a:lnTo>
                    <a:pt x="3653966" y="2022679"/>
                  </a:lnTo>
                  <a:lnTo>
                    <a:pt x="3631047" y="2060098"/>
                  </a:lnTo>
                  <a:lnTo>
                    <a:pt x="3603984" y="2094411"/>
                  </a:lnTo>
                  <a:lnTo>
                    <a:pt x="3573123" y="2125272"/>
                  </a:lnTo>
                  <a:lnTo>
                    <a:pt x="3538810" y="2152335"/>
                  </a:lnTo>
                  <a:lnTo>
                    <a:pt x="3501391" y="2175254"/>
                  </a:lnTo>
                  <a:lnTo>
                    <a:pt x="3461212" y="2193682"/>
                  </a:lnTo>
                  <a:lnTo>
                    <a:pt x="3418619" y="2207274"/>
                  </a:lnTo>
                  <a:lnTo>
                    <a:pt x="3373959" y="2215683"/>
                  </a:lnTo>
                  <a:lnTo>
                    <a:pt x="3327577" y="2218563"/>
                  </a:lnTo>
                  <a:lnTo>
                    <a:pt x="369773" y="2218563"/>
                  </a:lnTo>
                  <a:lnTo>
                    <a:pt x="323390" y="2215683"/>
                  </a:lnTo>
                  <a:lnTo>
                    <a:pt x="278726" y="2207274"/>
                  </a:lnTo>
                  <a:lnTo>
                    <a:pt x="236128" y="2193682"/>
                  </a:lnTo>
                  <a:lnTo>
                    <a:pt x="195942" y="2175254"/>
                  </a:lnTo>
                  <a:lnTo>
                    <a:pt x="158515" y="2152335"/>
                  </a:lnTo>
                  <a:lnTo>
                    <a:pt x="124193" y="2125272"/>
                  </a:lnTo>
                  <a:lnTo>
                    <a:pt x="93323" y="2094411"/>
                  </a:lnTo>
                  <a:lnTo>
                    <a:pt x="66252" y="2060098"/>
                  </a:lnTo>
                  <a:lnTo>
                    <a:pt x="43325" y="2022679"/>
                  </a:lnTo>
                  <a:lnTo>
                    <a:pt x="24890" y="1982500"/>
                  </a:lnTo>
                  <a:lnTo>
                    <a:pt x="11293" y="1939907"/>
                  </a:lnTo>
                  <a:lnTo>
                    <a:pt x="2881" y="1895247"/>
                  </a:lnTo>
                  <a:lnTo>
                    <a:pt x="0" y="1848866"/>
                  </a:lnTo>
                  <a:lnTo>
                    <a:pt x="0" y="369824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2437" y="3226689"/>
            <a:ext cx="327342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6760">
              <a:lnSpc>
                <a:spcPct val="100000"/>
              </a:lnSpc>
              <a:spcBef>
                <a:spcPts val="100"/>
              </a:spcBef>
            </a:pPr>
            <a:r>
              <a:rPr sz="2400" b="1" spc="-18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400" b="1" spc="-29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FFFFFF"/>
                </a:solidFill>
                <a:latin typeface="Tahoma"/>
                <a:cs typeface="Tahoma"/>
              </a:rPr>
              <a:t>PASSIVITÀ</a:t>
            </a:r>
            <a:endParaRPr sz="2400" dirty="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COLO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LE</a:t>
            </a:r>
            <a:endParaRPr sz="1600" dirty="0">
              <a:latin typeface="Verdana"/>
              <a:cs typeface="Verdana"/>
            </a:endParaRPr>
          </a:p>
          <a:p>
            <a:pPr marL="299085" marR="27114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Conf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rma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di 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tappeto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2437" y="4325569"/>
            <a:ext cx="30689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3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3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4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punt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pe</a:t>
            </a:r>
            <a:r>
              <a:rPr sz="1600" spc="-20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ore</a:t>
            </a:r>
            <a:endParaRPr sz="1600">
              <a:latin typeface="Verdana"/>
              <a:cs typeface="Verdana"/>
            </a:endParaRPr>
          </a:p>
          <a:p>
            <a:pPr marL="299085">
              <a:lnSpc>
                <a:spcPct val="100000"/>
              </a:lnSpc>
            </a:pP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attivo</a:t>
            </a:r>
            <a:endParaRPr sz="1600">
              <a:latin typeface="Verdana"/>
              <a:cs typeface="Verdana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Sc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lt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one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9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51312" y="3030283"/>
            <a:ext cx="3853815" cy="2228215"/>
            <a:chOff x="4151312" y="3030283"/>
            <a:chExt cx="3853815" cy="222821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4424" y="3034283"/>
              <a:ext cx="3846576" cy="22204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156075" y="3035045"/>
              <a:ext cx="3844290" cy="2218690"/>
            </a:xfrm>
            <a:custGeom>
              <a:avLst/>
              <a:gdLst/>
              <a:ahLst/>
              <a:cxnLst/>
              <a:rect l="l" t="t" r="r" b="b"/>
              <a:pathLst>
                <a:path w="3844290" h="2218690">
                  <a:moveTo>
                    <a:pt x="0" y="369824"/>
                  </a:moveTo>
                  <a:lnTo>
                    <a:pt x="2881" y="323440"/>
                  </a:lnTo>
                  <a:lnTo>
                    <a:pt x="11296" y="278774"/>
                  </a:lnTo>
                  <a:lnTo>
                    <a:pt x="24897" y="236172"/>
                  </a:lnTo>
                  <a:lnTo>
                    <a:pt x="43337" y="195982"/>
                  </a:lnTo>
                  <a:lnTo>
                    <a:pt x="66268" y="158549"/>
                  </a:lnTo>
                  <a:lnTo>
                    <a:pt x="93346" y="124222"/>
                  </a:lnTo>
                  <a:lnTo>
                    <a:pt x="124222" y="93346"/>
                  </a:lnTo>
                  <a:lnTo>
                    <a:pt x="158549" y="66268"/>
                  </a:lnTo>
                  <a:lnTo>
                    <a:pt x="195982" y="43337"/>
                  </a:lnTo>
                  <a:lnTo>
                    <a:pt x="236172" y="24897"/>
                  </a:lnTo>
                  <a:lnTo>
                    <a:pt x="278774" y="11296"/>
                  </a:lnTo>
                  <a:lnTo>
                    <a:pt x="323440" y="2881"/>
                  </a:lnTo>
                  <a:lnTo>
                    <a:pt x="369824" y="0"/>
                  </a:lnTo>
                  <a:lnTo>
                    <a:pt x="3474084" y="0"/>
                  </a:lnTo>
                  <a:lnTo>
                    <a:pt x="3520468" y="2881"/>
                  </a:lnTo>
                  <a:lnTo>
                    <a:pt x="3565134" y="11296"/>
                  </a:lnTo>
                  <a:lnTo>
                    <a:pt x="3607736" y="24897"/>
                  </a:lnTo>
                  <a:lnTo>
                    <a:pt x="3647926" y="43337"/>
                  </a:lnTo>
                  <a:lnTo>
                    <a:pt x="3685359" y="66268"/>
                  </a:lnTo>
                  <a:lnTo>
                    <a:pt x="3719686" y="93346"/>
                  </a:lnTo>
                  <a:lnTo>
                    <a:pt x="3750562" y="124222"/>
                  </a:lnTo>
                  <a:lnTo>
                    <a:pt x="3777640" y="158549"/>
                  </a:lnTo>
                  <a:lnTo>
                    <a:pt x="3800571" y="195982"/>
                  </a:lnTo>
                  <a:lnTo>
                    <a:pt x="3819011" y="236172"/>
                  </a:lnTo>
                  <a:lnTo>
                    <a:pt x="3832612" y="278774"/>
                  </a:lnTo>
                  <a:lnTo>
                    <a:pt x="3841027" y="323440"/>
                  </a:lnTo>
                  <a:lnTo>
                    <a:pt x="3843908" y="369824"/>
                  </a:lnTo>
                  <a:lnTo>
                    <a:pt x="3843908" y="1848865"/>
                  </a:lnTo>
                  <a:lnTo>
                    <a:pt x="3841027" y="1895247"/>
                  </a:lnTo>
                  <a:lnTo>
                    <a:pt x="3832612" y="1939907"/>
                  </a:lnTo>
                  <a:lnTo>
                    <a:pt x="3819011" y="1982500"/>
                  </a:lnTo>
                  <a:lnTo>
                    <a:pt x="3800571" y="2022679"/>
                  </a:lnTo>
                  <a:lnTo>
                    <a:pt x="3777640" y="2060098"/>
                  </a:lnTo>
                  <a:lnTo>
                    <a:pt x="3750562" y="2094411"/>
                  </a:lnTo>
                  <a:lnTo>
                    <a:pt x="3719686" y="2125272"/>
                  </a:lnTo>
                  <a:lnTo>
                    <a:pt x="3685359" y="2152335"/>
                  </a:lnTo>
                  <a:lnTo>
                    <a:pt x="3647926" y="2175254"/>
                  </a:lnTo>
                  <a:lnTo>
                    <a:pt x="3607736" y="2193682"/>
                  </a:lnTo>
                  <a:lnTo>
                    <a:pt x="3565134" y="2207274"/>
                  </a:lnTo>
                  <a:lnTo>
                    <a:pt x="3520468" y="2215683"/>
                  </a:lnTo>
                  <a:lnTo>
                    <a:pt x="3474084" y="2218563"/>
                  </a:lnTo>
                  <a:lnTo>
                    <a:pt x="369824" y="2218563"/>
                  </a:lnTo>
                  <a:lnTo>
                    <a:pt x="323440" y="2215683"/>
                  </a:lnTo>
                  <a:lnTo>
                    <a:pt x="278774" y="2207274"/>
                  </a:lnTo>
                  <a:lnTo>
                    <a:pt x="236172" y="2193682"/>
                  </a:lnTo>
                  <a:lnTo>
                    <a:pt x="195982" y="2175254"/>
                  </a:lnTo>
                  <a:lnTo>
                    <a:pt x="158549" y="2152335"/>
                  </a:lnTo>
                  <a:lnTo>
                    <a:pt x="124222" y="2125272"/>
                  </a:lnTo>
                  <a:lnTo>
                    <a:pt x="93346" y="2094411"/>
                  </a:lnTo>
                  <a:lnTo>
                    <a:pt x="66268" y="2060098"/>
                  </a:lnTo>
                  <a:lnTo>
                    <a:pt x="43337" y="2022679"/>
                  </a:lnTo>
                  <a:lnTo>
                    <a:pt x="24897" y="1982500"/>
                  </a:lnTo>
                  <a:lnTo>
                    <a:pt x="11296" y="1939907"/>
                  </a:lnTo>
                  <a:lnTo>
                    <a:pt x="2881" y="1895247"/>
                  </a:lnTo>
                  <a:lnTo>
                    <a:pt x="0" y="1848865"/>
                  </a:lnTo>
                  <a:lnTo>
                    <a:pt x="0" y="369824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343780" y="3212084"/>
            <a:ext cx="327406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0419">
              <a:lnSpc>
                <a:spcPct val="100000"/>
              </a:lnSpc>
              <a:spcBef>
                <a:spcPts val="100"/>
              </a:spcBef>
            </a:pPr>
            <a:r>
              <a:rPr sz="2400" b="1" spc="-19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400" b="1" spc="-29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FFFFFF"/>
                </a:solidFill>
                <a:latin typeface="Tahoma"/>
                <a:cs typeface="Tahoma"/>
              </a:rPr>
              <a:t>PASSIVITÀ</a:t>
            </a:r>
            <a:endParaRPr sz="2400" dirty="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COLO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LE</a:t>
            </a:r>
            <a:endParaRPr sz="1600" dirty="0">
              <a:latin typeface="Verdana"/>
              <a:cs typeface="Verdana"/>
            </a:endParaRPr>
          </a:p>
          <a:p>
            <a:pPr marL="299085" marR="2717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Conf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rma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di 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tappeto</a:t>
            </a:r>
            <a:endParaRPr sz="1600" dirty="0">
              <a:latin typeface="Verdana"/>
              <a:cs typeface="Verdana"/>
            </a:endParaRPr>
          </a:p>
          <a:p>
            <a:pPr marL="299085" marR="2101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3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3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4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pe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ore 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attivo</a:t>
            </a:r>
            <a:endParaRPr sz="1600" dirty="0">
              <a:latin typeface="Verdana"/>
              <a:cs typeface="Verdana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Sc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lt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one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9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600" dirty="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376475" y="3030283"/>
            <a:ext cx="3552825" cy="2228215"/>
            <a:chOff x="8376475" y="3030283"/>
            <a:chExt cx="3552825" cy="222821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0476" y="3034283"/>
              <a:ext cx="3544824" cy="22204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381238" y="3035045"/>
              <a:ext cx="3543300" cy="2218690"/>
            </a:xfrm>
            <a:custGeom>
              <a:avLst/>
              <a:gdLst/>
              <a:ahLst/>
              <a:cxnLst/>
              <a:rect l="l" t="t" r="r" b="b"/>
              <a:pathLst>
                <a:path w="3543300" h="2218690">
                  <a:moveTo>
                    <a:pt x="0" y="369824"/>
                  </a:moveTo>
                  <a:lnTo>
                    <a:pt x="2881" y="323440"/>
                  </a:lnTo>
                  <a:lnTo>
                    <a:pt x="11296" y="278774"/>
                  </a:lnTo>
                  <a:lnTo>
                    <a:pt x="24897" y="236172"/>
                  </a:lnTo>
                  <a:lnTo>
                    <a:pt x="43337" y="195982"/>
                  </a:lnTo>
                  <a:lnTo>
                    <a:pt x="66268" y="158549"/>
                  </a:lnTo>
                  <a:lnTo>
                    <a:pt x="93346" y="124222"/>
                  </a:lnTo>
                  <a:lnTo>
                    <a:pt x="124222" y="93346"/>
                  </a:lnTo>
                  <a:lnTo>
                    <a:pt x="158549" y="66268"/>
                  </a:lnTo>
                  <a:lnTo>
                    <a:pt x="195982" y="43337"/>
                  </a:lnTo>
                  <a:lnTo>
                    <a:pt x="236172" y="24897"/>
                  </a:lnTo>
                  <a:lnTo>
                    <a:pt x="278774" y="11296"/>
                  </a:lnTo>
                  <a:lnTo>
                    <a:pt x="323440" y="2881"/>
                  </a:lnTo>
                  <a:lnTo>
                    <a:pt x="369823" y="0"/>
                  </a:lnTo>
                  <a:lnTo>
                    <a:pt x="3173348" y="0"/>
                  </a:lnTo>
                  <a:lnTo>
                    <a:pt x="3219732" y="2881"/>
                  </a:lnTo>
                  <a:lnTo>
                    <a:pt x="3264398" y="11296"/>
                  </a:lnTo>
                  <a:lnTo>
                    <a:pt x="3307000" y="24897"/>
                  </a:lnTo>
                  <a:lnTo>
                    <a:pt x="3347190" y="43337"/>
                  </a:lnTo>
                  <a:lnTo>
                    <a:pt x="3384623" y="66268"/>
                  </a:lnTo>
                  <a:lnTo>
                    <a:pt x="3418950" y="93346"/>
                  </a:lnTo>
                  <a:lnTo>
                    <a:pt x="3449826" y="124222"/>
                  </a:lnTo>
                  <a:lnTo>
                    <a:pt x="3476904" y="158549"/>
                  </a:lnTo>
                  <a:lnTo>
                    <a:pt x="3499835" y="195982"/>
                  </a:lnTo>
                  <a:lnTo>
                    <a:pt x="3518275" y="236172"/>
                  </a:lnTo>
                  <a:lnTo>
                    <a:pt x="3531876" y="278774"/>
                  </a:lnTo>
                  <a:lnTo>
                    <a:pt x="3540291" y="323440"/>
                  </a:lnTo>
                  <a:lnTo>
                    <a:pt x="3543172" y="369824"/>
                  </a:lnTo>
                  <a:lnTo>
                    <a:pt x="3543172" y="1848865"/>
                  </a:lnTo>
                  <a:lnTo>
                    <a:pt x="3540291" y="1895247"/>
                  </a:lnTo>
                  <a:lnTo>
                    <a:pt x="3531876" y="1939907"/>
                  </a:lnTo>
                  <a:lnTo>
                    <a:pt x="3518275" y="1982500"/>
                  </a:lnTo>
                  <a:lnTo>
                    <a:pt x="3499835" y="2022679"/>
                  </a:lnTo>
                  <a:lnTo>
                    <a:pt x="3476904" y="2060098"/>
                  </a:lnTo>
                  <a:lnTo>
                    <a:pt x="3449826" y="2094411"/>
                  </a:lnTo>
                  <a:lnTo>
                    <a:pt x="3418950" y="2125272"/>
                  </a:lnTo>
                  <a:lnTo>
                    <a:pt x="3384623" y="2152335"/>
                  </a:lnTo>
                  <a:lnTo>
                    <a:pt x="3347190" y="2175254"/>
                  </a:lnTo>
                  <a:lnTo>
                    <a:pt x="3307000" y="2193682"/>
                  </a:lnTo>
                  <a:lnTo>
                    <a:pt x="3264398" y="2207274"/>
                  </a:lnTo>
                  <a:lnTo>
                    <a:pt x="3219732" y="2215683"/>
                  </a:lnTo>
                  <a:lnTo>
                    <a:pt x="3173348" y="2218563"/>
                  </a:lnTo>
                  <a:lnTo>
                    <a:pt x="369823" y="2218563"/>
                  </a:lnTo>
                  <a:lnTo>
                    <a:pt x="323440" y="2215683"/>
                  </a:lnTo>
                  <a:lnTo>
                    <a:pt x="278774" y="2207274"/>
                  </a:lnTo>
                  <a:lnTo>
                    <a:pt x="236172" y="2193682"/>
                  </a:lnTo>
                  <a:lnTo>
                    <a:pt x="195982" y="2175254"/>
                  </a:lnTo>
                  <a:lnTo>
                    <a:pt x="158549" y="2152335"/>
                  </a:lnTo>
                  <a:lnTo>
                    <a:pt x="124222" y="2125272"/>
                  </a:lnTo>
                  <a:lnTo>
                    <a:pt x="93346" y="2094411"/>
                  </a:lnTo>
                  <a:lnTo>
                    <a:pt x="66268" y="2060098"/>
                  </a:lnTo>
                  <a:lnTo>
                    <a:pt x="43337" y="2022679"/>
                  </a:lnTo>
                  <a:lnTo>
                    <a:pt x="24897" y="1982500"/>
                  </a:lnTo>
                  <a:lnTo>
                    <a:pt x="11296" y="1939907"/>
                  </a:lnTo>
                  <a:lnTo>
                    <a:pt x="2881" y="1895247"/>
                  </a:lnTo>
                  <a:lnTo>
                    <a:pt x="0" y="1848865"/>
                  </a:lnTo>
                  <a:lnTo>
                    <a:pt x="0" y="369824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569578" y="3212084"/>
            <a:ext cx="3165221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sz="2400" b="1" spc="-110" dirty="0">
                <a:solidFill>
                  <a:srgbClr val="FFFFFF"/>
                </a:solidFill>
                <a:latin typeface="Tahoma"/>
                <a:cs typeface="Tahoma"/>
              </a:rPr>
              <a:t>DALLA</a:t>
            </a:r>
            <a:r>
              <a:rPr sz="2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8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400" b="1" spc="-29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FFFFFF"/>
                </a:solidFill>
                <a:latin typeface="Tahoma"/>
                <a:cs typeface="Tahoma"/>
              </a:rPr>
              <a:t>PASSIVITÀ</a:t>
            </a:r>
            <a:endParaRPr sz="2400" dirty="0">
              <a:latin typeface="Tahoma"/>
              <a:cs typeface="Tahoma"/>
            </a:endParaRPr>
          </a:p>
          <a:p>
            <a:pPr marL="299085" marR="1841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Conf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rma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di 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tappeto</a:t>
            </a:r>
            <a:endParaRPr sz="1600" dirty="0">
              <a:latin typeface="Verdana"/>
              <a:cs typeface="Verdana"/>
            </a:endParaRPr>
          </a:p>
          <a:p>
            <a:pPr marL="299085" marR="46990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3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3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it-IT" sz="1600" dirty="0">
                <a:solidFill>
                  <a:srgbClr val="FFFFFF"/>
                </a:solidFill>
                <a:latin typeface="Verdana"/>
                <a:cs typeface="Verdana"/>
              </a:rPr>
              <a:t>ma nessun punto.</a:t>
            </a:r>
            <a:endParaRPr sz="1600" dirty="0">
              <a:latin typeface="Verdana"/>
              <a:cs typeface="Verdana"/>
            </a:endParaRPr>
          </a:p>
          <a:p>
            <a:pPr marL="299085" marR="104139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3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3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sce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po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one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9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60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25195" y="4108703"/>
            <a:ext cx="11457432" cy="2488692"/>
            <a:chOff x="425195" y="4108703"/>
            <a:chExt cx="11457432" cy="2488692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29584" y="4184903"/>
              <a:ext cx="891539" cy="89154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564128" y="4231131"/>
              <a:ext cx="766445" cy="746125"/>
            </a:xfrm>
            <a:custGeom>
              <a:avLst/>
              <a:gdLst/>
              <a:ahLst/>
              <a:cxnLst/>
              <a:rect l="l" t="t" r="r" b="b"/>
              <a:pathLst>
                <a:path w="766445" h="746125">
                  <a:moveTo>
                    <a:pt x="23241" y="186436"/>
                  </a:moveTo>
                  <a:lnTo>
                    <a:pt x="0" y="186436"/>
                  </a:lnTo>
                  <a:lnTo>
                    <a:pt x="0" y="559435"/>
                  </a:lnTo>
                  <a:lnTo>
                    <a:pt x="23241" y="559435"/>
                  </a:lnTo>
                  <a:lnTo>
                    <a:pt x="23241" y="186436"/>
                  </a:lnTo>
                  <a:close/>
                </a:path>
                <a:path w="766445" h="746125">
                  <a:moveTo>
                    <a:pt x="93218" y="186436"/>
                  </a:moveTo>
                  <a:lnTo>
                    <a:pt x="46609" y="186436"/>
                  </a:lnTo>
                  <a:lnTo>
                    <a:pt x="46609" y="559435"/>
                  </a:lnTo>
                  <a:lnTo>
                    <a:pt x="93218" y="559435"/>
                  </a:lnTo>
                  <a:lnTo>
                    <a:pt x="93218" y="186436"/>
                  </a:lnTo>
                  <a:close/>
                </a:path>
                <a:path w="766445" h="746125">
                  <a:moveTo>
                    <a:pt x="393064" y="0"/>
                  </a:moveTo>
                  <a:lnTo>
                    <a:pt x="393064" y="186436"/>
                  </a:lnTo>
                  <a:lnTo>
                    <a:pt x="116459" y="186436"/>
                  </a:lnTo>
                  <a:lnTo>
                    <a:pt x="116459" y="559435"/>
                  </a:lnTo>
                  <a:lnTo>
                    <a:pt x="393064" y="559435"/>
                  </a:lnTo>
                  <a:lnTo>
                    <a:pt x="393064" y="745998"/>
                  </a:lnTo>
                  <a:lnTo>
                    <a:pt x="765937" y="372999"/>
                  </a:lnTo>
                  <a:lnTo>
                    <a:pt x="393064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64128" y="4231131"/>
              <a:ext cx="766445" cy="746125"/>
            </a:xfrm>
            <a:custGeom>
              <a:avLst/>
              <a:gdLst/>
              <a:ahLst/>
              <a:cxnLst/>
              <a:rect l="l" t="t" r="r" b="b"/>
              <a:pathLst>
                <a:path w="766445" h="746125">
                  <a:moveTo>
                    <a:pt x="0" y="186436"/>
                  </a:moveTo>
                  <a:lnTo>
                    <a:pt x="23241" y="186436"/>
                  </a:lnTo>
                  <a:lnTo>
                    <a:pt x="23241" y="559435"/>
                  </a:lnTo>
                  <a:lnTo>
                    <a:pt x="0" y="559435"/>
                  </a:lnTo>
                  <a:lnTo>
                    <a:pt x="0" y="186436"/>
                  </a:lnTo>
                  <a:close/>
                </a:path>
                <a:path w="766445" h="746125">
                  <a:moveTo>
                    <a:pt x="46609" y="186436"/>
                  </a:moveTo>
                  <a:lnTo>
                    <a:pt x="93218" y="186436"/>
                  </a:lnTo>
                  <a:lnTo>
                    <a:pt x="93218" y="559435"/>
                  </a:lnTo>
                  <a:lnTo>
                    <a:pt x="46609" y="559435"/>
                  </a:lnTo>
                  <a:lnTo>
                    <a:pt x="46609" y="186436"/>
                  </a:lnTo>
                  <a:close/>
                </a:path>
                <a:path w="766445" h="746125">
                  <a:moveTo>
                    <a:pt x="116459" y="186436"/>
                  </a:moveTo>
                  <a:lnTo>
                    <a:pt x="393064" y="186436"/>
                  </a:lnTo>
                  <a:lnTo>
                    <a:pt x="393064" y="0"/>
                  </a:lnTo>
                  <a:lnTo>
                    <a:pt x="765937" y="372999"/>
                  </a:lnTo>
                  <a:lnTo>
                    <a:pt x="393064" y="745998"/>
                  </a:lnTo>
                  <a:lnTo>
                    <a:pt x="393064" y="559435"/>
                  </a:lnTo>
                  <a:lnTo>
                    <a:pt x="116459" y="559435"/>
                  </a:lnTo>
                  <a:lnTo>
                    <a:pt x="116459" y="186436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34300" y="4108703"/>
              <a:ext cx="891540" cy="89001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768716" y="4154042"/>
              <a:ext cx="766445" cy="746125"/>
            </a:xfrm>
            <a:custGeom>
              <a:avLst/>
              <a:gdLst/>
              <a:ahLst/>
              <a:cxnLst/>
              <a:rect l="l" t="t" r="r" b="b"/>
              <a:pathLst>
                <a:path w="766445" h="746125">
                  <a:moveTo>
                    <a:pt x="23240" y="186435"/>
                  </a:moveTo>
                  <a:lnTo>
                    <a:pt x="0" y="186435"/>
                  </a:lnTo>
                  <a:lnTo>
                    <a:pt x="0" y="559434"/>
                  </a:lnTo>
                  <a:lnTo>
                    <a:pt x="23240" y="559434"/>
                  </a:lnTo>
                  <a:lnTo>
                    <a:pt x="23240" y="186435"/>
                  </a:lnTo>
                  <a:close/>
                </a:path>
                <a:path w="766445" h="746125">
                  <a:moveTo>
                    <a:pt x="93217" y="186435"/>
                  </a:moveTo>
                  <a:lnTo>
                    <a:pt x="46608" y="186435"/>
                  </a:lnTo>
                  <a:lnTo>
                    <a:pt x="46608" y="559434"/>
                  </a:lnTo>
                  <a:lnTo>
                    <a:pt x="93217" y="559434"/>
                  </a:lnTo>
                  <a:lnTo>
                    <a:pt x="93217" y="186435"/>
                  </a:lnTo>
                  <a:close/>
                </a:path>
                <a:path w="766445" h="746125">
                  <a:moveTo>
                    <a:pt x="393064" y="0"/>
                  </a:moveTo>
                  <a:lnTo>
                    <a:pt x="393064" y="186435"/>
                  </a:lnTo>
                  <a:lnTo>
                    <a:pt x="116585" y="186435"/>
                  </a:lnTo>
                  <a:lnTo>
                    <a:pt x="116585" y="559434"/>
                  </a:lnTo>
                  <a:lnTo>
                    <a:pt x="393064" y="559434"/>
                  </a:lnTo>
                  <a:lnTo>
                    <a:pt x="393064" y="745870"/>
                  </a:lnTo>
                  <a:lnTo>
                    <a:pt x="766063" y="372998"/>
                  </a:lnTo>
                  <a:lnTo>
                    <a:pt x="393064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68716" y="4154042"/>
              <a:ext cx="766445" cy="746125"/>
            </a:xfrm>
            <a:custGeom>
              <a:avLst/>
              <a:gdLst/>
              <a:ahLst/>
              <a:cxnLst/>
              <a:rect l="l" t="t" r="r" b="b"/>
              <a:pathLst>
                <a:path w="766445" h="746125">
                  <a:moveTo>
                    <a:pt x="0" y="186435"/>
                  </a:moveTo>
                  <a:lnTo>
                    <a:pt x="23240" y="186435"/>
                  </a:lnTo>
                  <a:lnTo>
                    <a:pt x="23240" y="559434"/>
                  </a:lnTo>
                  <a:lnTo>
                    <a:pt x="0" y="559434"/>
                  </a:lnTo>
                  <a:lnTo>
                    <a:pt x="0" y="186435"/>
                  </a:lnTo>
                  <a:close/>
                </a:path>
                <a:path w="766445" h="746125">
                  <a:moveTo>
                    <a:pt x="46608" y="186435"/>
                  </a:moveTo>
                  <a:lnTo>
                    <a:pt x="93217" y="186435"/>
                  </a:lnTo>
                  <a:lnTo>
                    <a:pt x="93217" y="559434"/>
                  </a:lnTo>
                  <a:lnTo>
                    <a:pt x="46608" y="559434"/>
                  </a:lnTo>
                  <a:lnTo>
                    <a:pt x="46608" y="186435"/>
                  </a:lnTo>
                  <a:close/>
                </a:path>
                <a:path w="766445" h="746125">
                  <a:moveTo>
                    <a:pt x="116585" y="186435"/>
                  </a:moveTo>
                  <a:lnTo>
                    <a:pt x="393064" y="186435"/>
                  </a:lnTo>
                  <a:lnTo>
                    <a:pt x="393064" y="0"/>
                  </a:lnTo>
                  <a:lnTo>
                    <a:pt x="766063" y="372998"/>
                  </a:lnTo>
                  <a:lnTo>
                    <a:pt x="393064" y="745870"/>
                  </a:lnTo>
                  <a:lnTo>
                    <a:pt x="393064" y="559434"/>
                  </a:lnTo>
                  <a:lnTo>
                    <a:pt x="116585" y="559434"/>
                  </a:lnTo>
                  <a:lnTo>
                    <a:pt x="116585" y="186435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5195" y="5180075"/>
              <a:ext cx="11457432" cy="1417320"/>
            </a:xfrm>
            <a:prstGeom prst="rect">
              <a:avLst/>
            </a:prstGeom>
          </p:spPr>
        </p:pic>
      </p:grpSp>
      <p:sp>
        <p:nvSpPr>
          <p:cNvPr id="33" name="CasellaDiTesto 32"/>
          <p:cNvSpPr txBox="1"/>
          <p:nvPr/>
        </p:nvSpPr>
        <p:spPr>
          <a:xfrm>
            <a:off x="1752600" y="5410200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FFFFFF"/>
                </a:solidFill>
                <a:latin typeface="Verdana"/>
                <a:cs typeface="Verdana"/>
              </a:rPr>
              <a:t>IN CASO DI 0-0 L’ARBITRO è INVITATO A CHIAMARE LA PASSIVITA’ ENTRO E NON OLTRE 1’ 30’’ DEL PRIMO TEMPO. NEL SECONDO TEMPO INVECE L’ARBITRO PUO’ CHIAMARE LA PASSIVITA’ DOPO 30 SECONDI</a:t>
            </a:r>
            <a:endParaRPr lang="it-IT" dirty="0">
              <a:latin typeface="Verdana"/>
              <a:cs typeface="Verdana"/>
            </a:endParaRPr>
          </a:p>
          <a:p>
            <a:endParaRPr lang="it-IT" dirty="0"/>
          </a:p>
        </p:txBody>
      </p:sp>
      <p:sp>
        <p:nvSpPr>
          <p:cNvPr id="34" name="object 17"/>
          <p:cNvSpPr txBox="1"/>
          <p:nvPr/>
        </p:nvSpPr>
        <p:spPr>
          <a:xfrm>
            <a:off x="8525383" y="6561751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7472" y="5202935"/>
            <a:ext cx="11567160" cy="127101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46147" y="312801"/>
            <a:ext cx="6393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0" dirty="0">
                <a:solidFill>
                  <a:schemeClr val="accent2"/>
                </a:solidFill>
              </a:rPr>
              <a:t>Posizion</a:t>
            </a:r>
            <a:r>
              <a:rPr spc="-400" dirty="0">
                <a:solidFill>
                  <a:schemeClr val="accent2"/>
                </a:solidFill>
              </a:rPr>
              <a:t>e</a:t>
            </a:r>
            <a:r>
              <a:rPr spc="-250" dirty="0">
                <a:solidFill>
                  <a:schemeClr val="accent2"/>
                </a:solidFill>
              </a:rPr>
              <a:t> </a:t>
            </a:r>
            <a:r>
              <a:rPr spc="-220" dirty="0">
                <a:solidFill>
                  <a:schemeClr val="accent2"/>
                </a:solidFill>
              </a:rPr>
              <a:t>obbligat</a:t>
            </a:r>
            <a:r>
              <a:rPr spc="-250" dirty="0">
                <a:solidFill>
                  <a:schemeClr val="accent2"/>
                </a:solidFill>
              </a:rPr>
              <a:t>a</a:t>
            </a:r>
            <a:r>
              <a:rPr spc="-235" dirty="0">
                <a:solidFill>
                  <a:schemeClr val="accent2"/>
                </a:solidFill>
              </a:rPr>
              <a:t> </a:t>
            </a:r>
            <a:r>
              <a:rPr spc="-30" dirty="0">
                <a:solidFill>
                  <a:schemeClr val="accent2"/>
                </a:solidFill>
              </a:rPr>
              <a:t>a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475" dirty="0">
                <a:solidFill>
                  <a:schemeClr val="accent2"/>
                </a:solidFill>
              </a:rPr>
              <a:t>terra</a:t>
            </a:r>
            <a:r>
              <a:rPr lang="it-IT" spc="-475" dirty="0">
                <a:solidFill>
                  <a:schemeClr val="accent2"/>
                </a:solidFill>
              </a:rPr>
              <a:t> (parte 5)</a:t>
            </a:r>
            <a:endParaRPr spc="-475" dirty="0">
              <a:solidFill>
                <a:schemeClr val="accent2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idx="1"/>
          </p:nvPr>
        </p:nvSpPr>
        <p:spPr>
          <a:xfrm>
            <a:off x="609600" y="2367421"/>
            <a:ext cx="8596668" cy="2464136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pc="45" dirty="0"/>
              <a:t>Ci</a:t>
            </a:r>
            <a:r>
              <a:rPr spc="-35" dirty="0"/>
              <a:t> sono</a:t>
            </a:r>
            <a:r>
              <a:rPr spc="-50" dirty="0"/>
              <a:t> </a:t>
            </a:r>
            <a:r>
              <a:rPr spc="-125" dirty="0"/>
              <a:t>tre</a:t>
            </a:r>
            <a:r>
              <a:rPr spc="-35" dirty="0"/>
              <a:t> </a:t>
            </a:r>
            <a:r>
              <a:rPr spc="-20" dirty="0"/>
              <a:t>scenari</a:t>
            </a:r>
            <a:r>
              <a:rPr spc="-45" dirty="0"/>
              <a:t> </a:t>
            </a:r>
            <a:r>
              <a:rPr spc="75" dirty="0"/>
              <a:t>che</a:t>
            </a:r>
            <a:r>
              <a:rPr spc="-40" dirty="0"/>
              <a:t> </a:t>
            </a:r>
            <a:r>
              <a:rPr spc="-30" dirty="0"/>
              <a:t>disciplinano</a:t>
            </a:r>
            <a:r>
              <a:rPr spc="-60" dirty="0"/>
              <a:t> </a:t>
            </a:r>
            <a:r>
              <a:rPr spc="-5" dirty="0"/>
              <a:t>la</a:t>
            </a:r>
            <a:r>
              <a:rPr spc="-20" dirty="0"/>
              <a:t> </a:t>
            </a:r>
            <a:r>
              <a:rPr spc="5" dirty="0"/>
              <a:t>procedura</a:t>
            </a:r>
            <a:r>
              <a:rPr spc="-45" dirty="0"/>
              <a:t> </a:t>
            </a:r>
            <a:r>
              <a:rPr dirty="0"/>
              <a:t>della</a:t>
            </a:r>
            <a:r>
              <a:rPr spc="-40" dirty="0"/>
              <a:t> </a:t>
            </a:r>
            <a:r>
              <a:rPr spc="-60" dirty="0"/>
              <a:t>passività.</a:t>
            </a: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pc="-55" dirty="0">
                <a:solidFill>
                  <a:schemeClr val="accent2"/>
                </a:solidFill>
              </a:rPr>
              <a:t>Desig</a:t>
            </a:r>
            <a:r>
              <a:rPr spc="-65" dirty="0">
                <a:solidFill>
                  <a:schemeClr val="accent2"/>
                </a:solidFill>
              </a:rPr>
              <a:t>na</a:t>
            </a:r>
            <a:r>
              <a:rPr spc="-55" dirty="0">
                <a:solidFill>
                  <a:schemeClr val="accent2"/>
                </a:solidFill>
              </a:rPr>
              <a:t>r</a:t>
            </a:r>
            <a:r>
              <a:rPr spc="95" dirty="0">
                <a:solidFill>
                  <a:schemeClr val="accent2"/>
                </a:solidFill>
              </a:rPr>
              <a:t>e</a:t>
            </a:r>
            <a:r>
              <a:rPr spc="-65" dirty="0">
                <a:solidFill>
                  <a:schemeClr val="accent2"/>
                </a:solidFill>
              </a:rPr>
              <a:t> </a:t>
            </a:r>
            <a:r>
              <a:rPr spc="-130" dirty="0">
                <a:solidFill>
                  <a:schemeClr val="accent2"/>
                </a:solidFill>
              </a:rPr>
              <a:t>i</a:t>
            </a:r>
            <a:r>
              <a:rPr spc="-125" dirty="0">
                <a:solidFill>
                  <a:schemeClr val="accent2"/>
                </a:solidFill>
              </a:rPr>
              <a:t>l</a:t>
            </a:r>
            <a:r>
              <a:rPr spc="-25" dirty="0">
                <a:solidFill>
                  <a:schemeClr val="accent2"/>
                </a:solidFill>
              </a:rPr>
              <a:t> </a:t>
            </a:r>
            <a:r>
              <a:rPr spc="-110" dirty="0">
                <a:solidFill>
                  <a:schemeClr val="accent2"/>
                </a:solidFill>
              </a:rPr>
              <a:t>lottat</a:t>
            </a:r>
            <a:r>
              <a:rPr spc="-35" dirty="0">
                <a:solidFill>
                  <a:schemeClr val="accent2"/>
                </a:solidFill>
              </a:rPr>
              <a:t>or</a:t>
            </a:r>
            <a:r>
              <a:rPr spc="-30" dirty="0">
                <a:solidFill>
                  <a:schemeClr val="accent2"/>
                </a:solidFill>
              </a:rPr>
              <a:t>e</a:t>
            </a:r>
            <a:r>
              <a:rPr spc="-70" dirty="0">
                <a:solidFill>
                  <a:schemeClr val="accent2"/>
                </a:solidFill>
              </a:rPr>
              <a:t> </a:t>
            </a:r>
            <a:r>
              <a:rPr spc="-45" dirty="0">
                <a:solidFill>
                  <a:schemeClr val="accent2"/>
                </a:solidFill>
              </a:rPr>
              <a:t>pi</a:t>
            </a:r>
            <a:r>
              <a:rPr spc="-55" dirty="0">
                <a:solidFill>
                  <a:schemeClr val="accent2"/>
                </a:solidFill>
              </a:rPr>
              <a:t>ù</a:t>
            </a:r>
            <a:r>
              <a:rPr spc="-30" dirty="0">
                <a:solidFill>
                  <a:schemeClr val="accent2"/>
                </a:solidFill>
              </a:rPr>
              <a:t> </a:t>
            </a:r>
            <a:r>
              <a:rPr spc="10" dirty="0">
                <a:solidFill>
                  <a:schemeClr val="accent2"/>
                </a:solidFill>
              </a:rPr>
              <a:t>pa</a:t>
            </a:r>
            <a:r>
              <a:rPr spc="-5" dirty="0">
                <a:solidFill>
                  <a:schemeClr val="accent2"/>
                </a:solidFill>
              </a:rPr>
              <a:t>s</a:t>
            </a:r>
            <a:r>
              <a:rPr spc="-160" dirty="0">
                <a:solidFill>
                  <a:schemeClr val="accent2"/>
                </a:solidFill>
              </a:rPr>
              <a:t>s</a:t>
            </a:r>
            <a:r>
              <a:rPr spc="-35" dirty="0">
                <a:solidFill>
                  <a:schemeClr val="accent2"/>
                </a:solidFill>
              </a:rPr>
              <a:t>iv</a:t>
            </a:r>
            <a:r>
              <a:rPr spc="-50" dirty="0">
                <a:solidFill>
                  <a:schemeClr val="accent2"/>
                </a:solidFill>
              </a:rPr>
              <a:t>o</a:t>
            </a:r>
            <a:r>
              <a:rPr spc="-170" dirty="0">
                <a:solidFill>
                  <a:schemeClr val="accent2"/>
                </a:solidFill>
              </a:rPr>
              <a:t>:</a:t>
            </a:r>
          </a:p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ct val="80000"/>
              <a:buAutoNum type="arabicPeriod"/>
              <a:tabLst>
                <a:tab pos="469900" algn="l"/>
                <a:tab pos="470534" algn="l"/>
              </a:tabLst>
            </a:pPr>
            <a:r>
              <a:rPr spc="-70" dirty="0">
                <a:solidFill>
                  <a:schemeClr val="accent2"/>
                </a:solidFill>
              </a:rPr>
              <a:t>i</a:t>
            </a:r>
            <a:r>
              <a:rPr spc="-140" dirty="0">
                <a:solidFill>
                  <a:schemeClr val="accent2"/>
                </a:solidFill>
              </a:rPr>
              <a:t>n</a:t>
            </a:r>
            <a:r>
              <a:rPr spc="-50" dirty="0">
                <a:solidFill>
                  <a:schemeClr val="accent2"/>
                </a:solidFill>
              </a:rPr>
              <a:t> </a:t>
            </a:r>
            <a:r>
              <a:rPr spc="55" dirty="0">
                <a:solidFill>
                  <a:schemeClr val="accent2"/>
                </a:solidFill>
              </a:rPr>
              <a:t>cas</a:t>
            </a:r>
            <a:r>
              <a:rPr spc="65" dirty="0">
                <a:solidFill>
                  <a:schemeClr val="accent2"/>
                </a:solidFill>
              </a:rPr>
              <a:t>o</a:t>
            </a:r>
            <a:r>
              <a:rPr spc="-40" dirty="0">
                <a:solidFill>
                  <a:schemeClr val="accent2"/>
                </a:solidFill>
              </a:rPr>
              <a:t> </a:t>
            </a:r>
            <a:r>
              <a:rPr spc="-45" dirty="0">
                <a:solidFill>
                  <a:schemeClr val="accent2"/>
                </a:solidFill>
              </a:rPr>
              <a:t>d</a:t>
            </a:r>
            <a:r>
              <a:rPr spc="-20" dirty="0">
                <a:solidFill>
                  <a:schemeClr val="accent2"/>
                </a:solidFill>
              </a:rPr>
              <a:t>i</a:t>
            </a:r>
            <a:r>
              <a:rPr spc="-25" dirty="0">
                <a:solidFill>
                  <a:schemeClr val="accent2"/>
                </a:solidFill>
              </a:rPr>
              <a:t> punteggio</a:t>
            </a:r>
            <a:r>
              <a:rPr spc="-45" dirty="0">
                <a:solidFill>
                  <a:schemeClr val="accent2"/>
                </a:solidFill>
              </a:rPr>
              <a:t> </a:t>
            </a:r>
            <a:r>
              <a:rPr spc="-55" dirty="0">
                <a:solidFill>
                  <a:schemeClr val="accent2"/>
                </a:solidFill>
              </a:rPr>
              <a:t>fe</a:t>
            </a:r>
            <a:r>
              <a:rPr spc="-70" dirty="0">
                <a:solidFill>
                  <a:schemeClr val="accent2"/>
                </a:solidFill>
              </a:rPr>
              <a:t>rmo</a:t>
            </a:r>
            <a:r>
              <a:rPr spc="-55" dirty="0">
                <a:solidFill>
                  <a:schemeClr val="accent2"/>
                </a:solidFill>
              </a:rPr>
              <a:t> </a:t>
            </a:r>
            <a:r>
              <a:rPr spc="-114" dirty="0">
                <a:solidFill>
                  <a:schemeClr val="accent2"/>
                </a:solidFill>
              </a:rPr>
              <a:t>s</a:t>
            </a:r>
            <a:r>
              <a:rPr spc="-125" dirty="0">
                <a:solidFill>
                  <a:schemeClr val="accent2"/>
                </a:solidFill>
              </a:rPr>
              <a:t>u</a:t>
            </a:r>
            <a:r>
              <a:rPr spc="-25" dirty="0">
                <a:solidFill>
                  <a:schemeClr val="accent2"/>
                </a:solidFill>
              </a:rPr>
              <a:t> </a:t>
            </a:r>
            <a:r>
              <a:rPr spc="-155" dirty="0">
                <a:solidFill>
                  <a:schemeClr val="accent2"/>
                </a:solidFill>
              </a:rPr>
              <a:t>0</a:t>
            </a:r>
            <a:r>
              <a:rPr spc="-30" dirty="0">
                <a:solidFill>
                  <a:schemeClr val="accent2"/>
                </a:solidFill>
              </a:rPr>
              <a:t> </a:t>
            </a:r>
            <a:r>
              <a:rPr spc="-420" dirty="0">
                <a:solidFill>
                  <a:schemeClr val="accent2"/>
                </a:solidFill>
                <a:latin typeface="Verdana"/>
                <a:cs typeface="Verdana"/>
              </a:rPr>
              <a:t>–</a:t>
            </a:r>
            <a:r>
              <a:rPr spc="-114" dirty="0">
                <a:solidFill>
                  <a:schemeClr val="accent2"/>
                </a:solidFill>
                <a:latin typeface="Verdana"/>
                <a:cs typeface="Verdana"/>
              </a:rPr>
              <a:t> </a:t>
            </a:r>
            <a:r>
              <a:rPr spc="-150" dirty="0">
                <a:solidFill>
                  <a:schemeClr val="accent2"/>
                </a:solidFill>
              </a:rPr>
              <a:t>0</a:t>
            </a:r>
            <a:r>
              <a:rPr spc="-170" dirty="0">
                <a:solidFill>
                  <a:schemeClr val="accent2"/>
                </a:solidFill>
              </a:rPr>
              <a:t>;</a:t>
            </a:r>
          </a:p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ct val="80000"/>
              <a:buAutoNum type="arabicPeriod"/>
              <a:tabLst>
                <a:tab pos="469900" algn="l"/>
                <a:tab pos="470534" algn="l"/>
              </a:tabLst>
            </a:pPr>
            <a:r>
              <a:rPr spc="-40" dirty="0">
                <a:solidFill>
                  <a:schemeClr val="accent2"/>
                </a:solidFill>
              </a:rPr>
              <a:t>nel</a:t>
            </a:r>
            <a:r>
              <a:rPr spc="-45" dirty="0">
                <a:solidFill>
                  <a:schemeClr val="accent2"/>
                </a:solidFill>
              </a:rPr>
              <a:t> </a:t>
            </a:r>
            <a:r>
              <a:rPr spc="55" dirty="0">
                <a:solidFill>
                  <a:schemeClr val="accent2"/>
                </a:solidFill>
              </a:rPr>
              <a:t>caso</a:t>
            </a:r>
            <a:r>
              <a:rPr spc="-50" dirty="0">
                <a:solidFill>
                  <a:schemeClr val="accent2"/>
                </a:solidFill>
              </a:rPr>
              <a:t> </a:t>
            </a:r>
            <a:r>
              <a:rPr spc="-35" dirty="0">
                <a:solidFill>
                  <a:schemeClr val="accent2"/>
                </a:solidFill>
              </a:rPr>
              <a:t>di</a:t>
            </a:r>
            <a:r>
              <a:rPr spc="-15" dirty="0">
                <a:solidFill>
                  <a:schemeClr val="accent2"/>
                </a:solidFill>
              </a:rPr>
              <a:t> </a:t>
            </a:r>
            <a:r>
              <a:rPr spc="-25" dirty="0">
                <a:solidFill>
                  <a:schemeClr val="accent2"/>
                </a:solidFill>
              </a:rPr>
              <a:t>punteggio </a:t>
            </a:r>
            <a:r>
              <a:rPr spc="-35" dirty="0">
                <a:solidFill>
                  <a:schemeClr val="accent2"/>
                </a:solidFill>
              </a:rPr>
              <a:t>di </a:t>
            </a:r>
            <a:r>
              <a:rPr spc="-50" dirty="0">
                <a:solidFill>
                  <a:schemeClr val="accent2"/>
                </a:solidFill>
              </a:rPr>
              <a:t>parità</a:t>
            </a:r>
            <a:r>
              <a:rPr spc="-10" dirty="0">
                <a:solidFill>
                  <a:schemeClr val="accent2"/>
                </a:solidFill>
              </a:rPr>
              <a:t> </a:t>
            </a:r>
            <a:r>
              <a:rPr spc="95" dirty="0">
                <a:solidFill>
                  <a:schemeClr val="accent2"/>
                </a:solidFill>
              </a:rPr>
              <a:t>e</a:t>
            </a:r>
            <a:r>
              <a:rPr spc="-30" dirty="0">
                <a:solidFill>
                  <a:schemeClr val="accent2"/>
                </a:solidFill>
              </a:rPr>
              <a:t> </a:t>
            </a:r>
            <a:r>
              <a:rPr spc="-85" dirty="0">
                <a:solidFill>
                  <a:schemeClr val="accent2"/>
                </a:solidFill>
              </a:rPr>
              <a:t>un</a:t>
            </a:r>
            <a:r>
              <a:rPr spc="-15" dirty="0">
                <a:solidFill>
                  <a:schemeClr val="accent2"/>
                </a:solidFill>
              </a:rPr>
              <a:t> </a:t>
            </a:r>
            <a:r>
              <a:rPr spc="-85" dirty="0">
                <a:solidFill>
                  <a:schemeClr val="accent2"/>
                </a:solidFill>
              </a:rPr>
              <a:t>lottatore</a:t>
            </a:r>
            <a:r>
              <a:rPr spc="-55" dirty="0">
                <a:solidFill>
                  <a:schemeClr val="accent2"/>
                </a:solidFill>
              </a:rPr>
              <a:t> </a:t>
            </a:r>
            <a:r>
              <a:rPr spc="95" dirty="0">
                <a:solidFill>
                  <a:schemeClr val="accent2"/>
                </a:solidFill>
              </a:rPr>
              <a:t>è</a:t>
            </a:r>
            <a:r>
              <a:rPr spc="-25" dirty="0">
                <a:solidFill>
                  <a:schemeClr val="accent2"/>
                </a:solidFill>
              </a:rPr>
              <a:t> </a:t>
            </a:r>
            <a:r>
              <a:rPr spc="-15" dirty="0">
                <a:solidFill>
                  <a:schemeClr val="accent2"/>
                </a:solidFill>
              </a:rPr>
              <a:t>chiaramente</a:t>
            </a:r>
            <a:r>
              <a:rPr spc="-50" dirty="0">
                <a:solidFill>
                  <a:schemeClr val="accent2"/>
                </a:solidFill>
              </a:rPr>
              <a:t> più</a:t>
            </a:r>
            <a:r>
              <a:rPr spc="-30" dirty="0">
                <a:solidFill>
                  <a:schemeClr val="accent2"/>
                </a:solidFill>
              </a:rPr>
              <a:t> </a:t>
            </a:r>
            <a:r>
              <a:rPr spc="-80" dirty="0">
                <a:solidFill>
                  <a:schemeClr val="accent2"/>
                </a:solidFill>
              </a:rPr>
              <a:t>attivo</a:t>
            </a:r>
            <a:r>
              <a:rPr spc="-30" dirty="0">
                <a:solidFill>
                  <a:schemeClr val="accent2"/>
                </a:solidFill>
              </a:rPr>
              <a:t> </a:t>
            </a:r>
            <a:r>
              <a:rPr spc="-170" dirty="0">
                <a:solidFill>
                  <a:schemeClr val="accent2"/>
                </a:solidFill>
                <a:latin typeface="Verdana"/>
                <a:cs typeface="Verdana"/>
              </a:rPr>
              <a:t>dell’altro</a:t>
            </a:r>
            <a:r>
              <a:rPr spc="-170" dirty="0">
                <a:solidFill>
                  <a:schemeClr val="accent2"/>
                </a:solidFill>
              </a:rPr>
              <a:t>;</a:t>
            </a:r>
          </a:p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ct val="80000"/>
              <a:buAutoNum type="arabicPeriod"/>
              <a:tabLst>
                <a:tab pos="469900" algn="l"/>
                <a:tab pos="470534" algn="l"/>
              </a:tabLst>
            </a:pPr>
            <a:r>
              <a:rPr spc="20" dirty="0">
                <a:solidFill>
                  <a:schemeClr val="accent2"/>
                </a:solidFill>
              </a:rPr>
              <a:t>quando</a:t>
            </a:r>
            <a:r>
              <a:rPr spc="215" dirty="0">
                <a:solidFill>
                  <a:schemeClr val="accent2"/>
                </a:solidFill>
              </a:rPr>
              <a:t> </a:t>
            </a:r>
            <a:r>
              <a:rPr spc="-185" dirty="0">
                <a:solidFill>
                  <a:schemeClr val="accent2"/>
                </a:solidFill>
                <a:latin typeface="Verdana"/>
                <a:cs typeface="Verdana"/>
              </a:rPr>
              <a:t>l’altro</a:t>
            </a:r>
            <a:r>
              <a:rPr spc="125" dirty="0">
                <a:solidFill>
                  <a:schemeClr val="accent2"/>
                </a:solidFill>
                <a:latin typeface="Verdana"/>
                <a:cs typeface="Verdana"/>
              </a:rPr>
              <a:t> </a:t>
            </a:r>
            <a:r>
              <a:rPr spc="-90" dirty="0">
                <a:solidFill>
                  <a:schemeClr val="accent2"/>
                </a:solidFill>
              </a:rPr>
              <a:t>lottatore</a:t>
            </a:r>
            <a:r>
              <a:rPr spc="215" dirty="0">
                <a:solidFill>
                  <a:schemeClr val="accent2"/>
                </a:solidFill>
              </a:rPr>
              <a:t> </a:t>
            </a:r>
            <a:r>
              <a:rPr spc="20" dirty="0">
                <a:solidFill>
                  <a:schemeClr val="accent2"/>
                </a:solidFill>
              </a:rPr>
              <a:t>ha</a:t>
            </a:r>
            <a:r>
              <a:rPr spc="225" dirty="0">
                <a:solidFill>
                  <a:schemeClr val="accent2"/>
                </a:solidFill>
              </a:rPr>
              <a:t> </a:t>
            </a:r>
            <a:r>
              <a:rPr spc="-5" dirty="0">
                <a:solidFill>
                  <a:schemeClr val="accent2"/>
                </a:solidFill>
              </a:rPr>
              <a:t>la</a:t>
            </a:r>
            <a:r>
              <a:rPr spc="229" dirty="0">
                <a:solidFill>
                  <a:schemeClr val="accent2"/>
                </a:solidFill>
              </a:rPr>
              <a:t> </a:t>
            </a:r>
            <a:r>
              <a:rPr spc="-15" dirty="0">
                <a:solidFill>
                  <a:schemeClr val="accent2"/>
                </a:solidFill>
              </a:rPr>
              <a:t>predominanza</a:t>
            </a:r>
            <a:r>
              <a:rPr spc="210" dirty="0">
                <a:solidFill>
                  <a:schemeClr val="accent2"/>
                </a:solidFill>
              </a:rPr>
              <a:t> </a:t>
            </a:r>
            <a:r>
              <a:rPr spc="45" dirty="0">
                <a:solidFill>
                  <a:schemeClr val="accent2"/>
                </a:solidFill>
              </a:rPr>
              <a:t>ma</a:t>
            </a:r>
            <a:r>
              <a:rPr spc="225" dirty="0">
                <a:solidFill>
                  <a:schemeClr val="accent2"/>
                </a:solidFill>
              </a:rPr>
              <a:t> </a:t>
            </a:r>
            <a:r>
              <a:rPr spc="-130" dirty="0">
                <a:solidFill>
                  <a:schemeClr val="accent2"/>
                </a:solidFill>
              </a:rPr>
              <a:t>il</a:t>
            </a:r>
            <a:r>
              <a:rPr spc="229" dirty="0">
                <a:solidFill>
                  <a:schemeClr val="accent2"/>
                </a:solidFill>
              </a:rPr>
              <a:t> </a:t>
            </a:r>
            <a:r>
              <a:rPr spc="-70" dirty="0">
                <a:solidFill>
                  <a:schemeClr val="accent2"/>
                </a:solidFill>
              </a:rPr>
              <a:t>suo</a:t>
            </a:r>
            <a:r>
              <a:rPr spc="229" dirty="0">
                <a:solidFill>
                  <a:schemeClr val="accent2"/>
                </a:solidFill>
              </a:rPr>
              <a:t> </a:t>
            </a:r>
            <a:r>
              <a:rPr spc="-45" dirty="0">
                <a:solidFill>
                  <a:schemeClr val="accent2"/>
                </a:solidFill>
              </a:rPr>
              <a:t>avversario</a:t>
            </a:r>
            <a:r>
              <a:rPr spc="215" dirty="0">
                <a:solidFill>
                  <a:schemeClr val="accent2"/>
                </a:solidFill>
              </a:rPr>
              <a:t> </a:t>
            </a:r>
            <a:r>
              <a:rPr spc="30" dirty="0">
                <a:solidFill>
                  <a:schemeClr val="accent2"/>
                </a:solidFill>
              </a:rPr>
              <a:t>agisce</a:t>
            </a:r>
            <a:r>
              <a:rPr spc="229" dirty="0">
                <a:solidFill>
                  <a:schemeClr val="accent2"/>
                </a:solidFill>
              </a:rPr>
              <a:t> </a:t>
            </a:r>
            <a:r>
              <a:rPr spc="-105" dirty="0">
                <a:solidFill>
                  <a:schemeClr val="accent2"/>
                </a:solidFill>
              </a:rPr>
              <a:t>in</a:t>
            </a:r>
            <a:r>
              <a:rPr spc="215" dirty="0">
                <a:solidFill>
                  <a:schemeClr val="accent2"/>
                </a:solidFill>
              </a:rPr>
              <a:t> </a:t>
            </a:r>
            <a:r>
              <a:rPr spc="25" dirty="0">
                <a:solidFill>
                  <a:schemeClr val="accent2"/>
                </a:solidFill>
              </a:rPr>
              <a:t>modo</a:t>
            </a:r>
          </a:p>
          <a:p>
            <a:pPr marL="469900">
              <a:lnSpc>
                <a:spcPct val="100000"/>
              </a:lnSpc>
            </a:pPr>
            <a:r>
              <a:rPr spc="-45" dirty="0">
                <a:solidFill>
                  <a:schemeClr val="accent2"/>
                </a:solidFill>
              </a:rPr>
              <a:t>troppo</a:t>
            </a:r>
            <a:r>
              <a:rPr spc="-90" dirty="0">
                <a:solidFill>
                  <a:schemeClr val="accent2"/>
                </a:solidFill>
              </a:rPr>
              <a:t> </a:t>
            </a:r>
            <a:r>
              <a:rPr spc="-60" dirty="0">
                <a:solidFill>
                  <a:schemeClr val="accent2"/>
                </a:solidFill>
              </a:rPr>
              <a:t>difensivo.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333756" y="1780032"/>
            <a:ext cx="11504930" cy="931544"/>
            <a:chOff x="333756" y="1780032"/>
            <a:chExt cx="11504930" cy="931544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756" y="1780032"/>
              <a:ext cx="11504676" cy="9311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4891" y="2167128"/>
              <a:ext cx="774192" cy="49072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99309" y="2212467"/>
              <a:ext cx="648335" cy="346075"/>
            </a:xfrm>
            <a:custGeom>
              <a:avLst/>
              <a:gdLst/>
              <a:ahLst/>
              <a:cxnLst/>
              <a:rect l="l" t="t" r="r" b="b"/>
              <a:pathLst>
                <a:path w="648335" h="346075">
                  <a:moveTo>
                    <a:pt x="10795" y="86360"/>
                  </a:moveTo>
                  <a:lnTo>
                    <a:pt x="0" y="86360"/>
                  </a:lnTo>
                  <a:lnTo>
                    <a:pt x="0" y="259207"/>
                  </a:lnTo>
                  <a:lnTo>
                    <a:pt x="10795" y="259207"/>
                  </a:lnTo>
                  <a:lnTo>
                    <a:pt x="10795" y="86360"/>
                  </a:lnTo>
                  <a:close/>
                </a:path>
                <a:path w="648335" h="346075">
                  <a:moveTo>
                    <a:pt x="43180" y="86360"/>
                  </a:moveTo>
                  <a:lnTo>
                    <a:pt x="21590" y="86360"/>
                  </a:lnTo>
                  <a:lnTo>
                    <a:pt x="21590" y="259207"/>
                  </a:lnTo>
                  <a:lnTo>
                    <a:pt x="43180" y="259207"/>
                  </a:lnTo>
                  <a:lnTo>
                    <a:pt x="43180" y="86360"/>
                  </a:lnTo>
                  <a:close/>
                </a:path>
                <a:path w="648335" h="346075">
                  <a:moveTo>
                    <a:pt x="475234" y="0"/>
                  </a:moveTo>
                  <a:lnTo>
                    <a:pt x="475234" y="86360"/>
                  </a:lnTo>
                  <a:lnTo>
                    <a:pt x="53975" y="86360"/>
                  </a:lnTo>
                  <a:lnTo>
                    <a:pt x="53975" y="259207"/>
                  </a:lnTo>
                  <a:lnTo>
                    <a:pt x="475234" y="259207"/>
                  </a:lnTo>
                  <a:lnTo>
                    <a:pt x="475234" y="345567"/>
                  </a:lnTo>
                  <a:lnTo>
                    <a:pt x="648081" y="172847"/>
                  </a:lnTo>
                  <a:lnTo>
                    <a:pt x="475234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9309" y="2212467"/>
              <a:ext cx="648335" cy="346075"/>
            </a:xfrm>
            <a:custGeom>
              <a:avLst/>
              <a:gdLst/>
              <a:ahLst/>
              <a:cxnLst/>
              <a:rect l="l" t="t" r="r" b="b"/>
              <a:pathLst>
                <a:path w="648335" h="346075">
                  <a:moveTo>
                    <a:pt x="0" y="86360"/>
                  </a:moveTo>
                  <a:lnTo>
                    <a:pt x="10795" y="86360"/>
                  </a:lnTo>
                  <a:lnTo>
                    <a:pt x="10795" y="259207"/>
                  </a:lnTo>
                  <a:lnTo>
                    <a:pt x="0" y="259207"/>
                  </a:lnTo>
                  <a:lnTo>
                    <a:pt x="0" y="86360"/>
                  </a:lnTo>
                  <a:close/>
                </a:path>
                <a:path w="648335" h="346075">
                  <a:moveTo>
                    <a:pt x="21590" y="86360"/>
                  </a:moveTo>
                  <a:lnTo>
                    <a:pt x="43180" y="86360"/>
                  </a:lnTo>
                  <a:lnTo>
                    <a:pt x="43180" y="259207"/>
                  </a:lnTo>
                  <a:lnTo>
                    <a:pt x="21590" y="259207"/>
                  </a:lnTo>
                  <a:lnTo>
                    <a:pt x="21590" y="86360"/>
                  </a:lnTo>
                  <a:close/>
                </a:path>
                <a:path w="648335" h="346075">
                  <a:moveTo>
                    <a:pt x="53975" y="86360"/>
                  </a:moveTo>
                  <a:lnTo>
                    <a:pt x="475234" y="86360"/>
                  </a:lnTo>
                  <a:lnTo>
                    <a:pt x="475234" y="0"/>
                  </a:lnTo>
                  <a:lnTo>
                    <a:pt x="648081" y="172847"/>
                  </a:lnTo>
                  <a:lnTo>
                    <a:pt x="475234" y="345567"/>
                  </a:lnTo>
                  <a:lnTo>
                    <a:pt x="475234" y="259207"/>
                  </a:lnTo>
                  <a:lnTo>
                    <a:pt x="53975" y="259207"/>
                  </a:lnTo>
                  <a:lnTo>
                    <a:pt x="53975" y="86360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31710" y="1047889"/>
            <a:ext cx="6078855" cy="458470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330"/>
              </a:spcBef>
            </a:pPr>
            <a:r>
              <a:rPr sz="2000" b="1" spc="75" dirty="0">
                <a:solidFill>
                  <a:srgbClr val="FFC000"/>
                </a:solidFill>
                <a:latin typeface="Tahoma"/>
                <a:cs typeface="Tahoma"/>
              </a:rPr>
              <a:t>V</a:t>
            </a:r>
            <a:r>
              <a:rPr sz="2000" b="1" spc="80" dirty="0">
                <a:solidFill>
                  <a:srgbClr val="FFC000"/>
                </a:solidFill>
                <a:latin typeface="Tahoma"/>
                <a:cs typeface="Tahoma"/>
              </a:rPr>
              <a:t>A</a:t>
            </a:r>
            <a:r>
              <a:rPr sz="2000" b="1" spc="-160" dirty="0">
                <a:solidFill>
                  <a:srgbClr val="FFC000"/>
                </a:solidFill>
                <a:latin typeface="Tahoma"/>
                <a:cs typeface="Tahoma"/>
              </a:rPr>
              <a:t>LIDO</a:t>
            </a:r>
            <a:r>
              <a:rPr sz="2000" b="1" spc="-7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125" dirty="0">
                <a:solidFill>
                  <a:srgbClr val="FFC000"/>
                </a:solidFill>
                <a:latin typeface="Tahoma"/>
                <a:cs typeface="Tahoma"/>
              </a:rPr>
              <a:t>SO</a:t>
            </a:r>
            <a:r>
              <a:rPr sz="2000" b="1" spc="-110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14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4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204" dirty="0">
                <a:solidFill>
                  <a:srgbClr val="FFC000"/>
                </a:solidFill>
                <a:latin typeface="Tahoma"/>
                <a:cs typeface="Tahoma"/>
              </a:rPr>
              <a:t>P</a:t>
            </a:r>
            <a:r>
              <a:rPr sz="2000" b="1" spc="-18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000" b="1" spc="-290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FFC000"/>
                </a:solidFill>
                <a:latin typeface="Tahoma"/>
                <a:cs typeface="Tahoma"/>
              </a:rPr>
              <a:t>LA</a:t>
            </a:r>
            <a:r>
              <a:rPr sz="20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FFC000"/>
                </a:solidFill>
                <a:latin typeface="Tahoma"/>
                <a:cs typeface="Tahoma"/>
              </a:rPr>
              <a:t>L</a:t>
            </a:r>
            <a:r>
              <a:rPr sz="2000" b="1" spc="-8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220" dirty="0">
                <a:solidFill>
                  <a:srgbClr val="FFC000"/>
                </a:solidFill>
                <a:latin typeface="Tahoma"/>
                <a:cs typeface="Tahoma"/>
              </a:rPr>
              <a:t>TTA</a:t>
            </a:r>
            <a:r>
              <a:rPr sz="20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FFC000"/>
                </a:solidFill>
                <a:latin typeface="Tahoma"/>
                <a:cs typeface="Tahoma"/>
              </a:rPr>
              <a:t>GREC</a:t>
            </a:r>
            <a:r>
              <a:rPr sz="2000" b="1" spc="20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000" b="1" spc="-30" dirty="0">
                <a:solidFill>
                  <a:srgbClr val="FFC000"/>
                </a:solidFill>
                <a:latin typeface="Tahoma"/>
                <a:cs typeface="Tahoma"/>
              </a:rPr>
              <a:t>-</a:t>
            </a:r>
            <a:r>
              <a:rPr sz="2000" b="1" dirty="0">
                <a:solidFill>
                  <a:srgbClr val="FFC000"/>
                </a:solidFill>
                <a:latin typeface="Tahoma"/>
                <a:cs typeface="Tahoma"/>
              </a:rPr>
              <a:t>ROMANA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5635" y="1780920"/>
            <a:ext cx="11501120" cy="928369"/>
          </a:xfrm>
          <a:prstGeom prst="rect">
            <a:avLst/>
          </a:prstGeom>
          <a:ln w="9525">
            <a:solidFill>
              <a:srgbClr val="87B7A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0805" marR="408305">
              <a:lnSpc>
                <a:spcPct val="100699"/>
              </a:lnSpc>
              <a:spcBef>
                <a:spcPts val="295"/>
              </a:spcBef>
              <a:tabLst>
                <a:tab pos="3202305" algn="l"/>
              </a:tabLst>
            </a:pPr>
            <a:r>
              <a:rPr sz="2400" b="1" spc="-100" dirty="0">
                <a:solidFill>
                  <a:srgbClr val="0E486E"/>
                </a:solidFill>
                <a:latin typeface="Verdana"/>
                <a:cs typeface="Verdana"/>
              </a:rPr>
              <a:t>COME</a:t>
            </a:r>
            <a:r>
              <a:rPr sz="2400" b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320" dirty="0">
                <a:solidFill>
                  <a:srgbClr val="0E486E"/>
                </a:solidFill>
                <a:latin typeface="Verdana"/>
                <a:cs typeface="Verdana"/>
              </a:rPr>
              <a:t>DEVE</a:t>
            </a:r>
            <a:r>
              <a:rPr sz="2400" b="1" spc="-16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430" dirty="0">
                <a:solidFill>
                  <a:srgbClr val="0E486E"/>
                </a:solidFill>
                <a:latin typeface="Verdana"/>
                <a:cs typeface="Verdana"/>
              </a:rPr>
              <a:t>INTERVENIRE</a:t>
            </a:r>
            <a:r>
              <a:rPr sz="2400" b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285" dirty="0">
                <a:solidFill>
                  <a:srgbClr val="0E486E"/>
                </a:solidFill>
                <a:latin typeface="Verdana"/>
                <a:cs typeface="Verdana"/>
              </a:rPr>
              <a:t>LA</a:t>
            </a:r>
            <a:r>
              <a:rPr sz="2400" b="1" spc="-15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370" dirty="0">
                <a:solidFill>
                  <a:srgbClr val="0E486E"/>
                </a:solidFill>
                <a:latin typeface="Verdana"/>
                <a:cs typeface="Verdana"/>
              </a:rPr>
              <a:t>TERNA</a:t>
            </a:r>
            <a:r>
              <a:rPr sz="2400" b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415" dirty="0">
                <a:solidFill>
                  <a:srgbClr val="0E486E"/>
                </a:solidFill>
                <a:latin typeface="Verdana"/>
                <a:cs typeface="Verdana"/>
              </a:rPr>
              <a:t>ARBITRALE</a:t>
            </a:r>
            <a:r>
              <a:rPr sz="2400" b="1" spc="-15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434" dirty="0">
                <a:solidFill>
                  <a:srgbClr val="0E486E"/>
                </a:solidFill>
                <a:latin typeface="Verdana"/>
                <a:cs typeface="Verdana"/>
              </a:rPr>
              <a:t>PER</a:t>
            </a:r>
            <a:r>
              <a:rPr sz="2400" b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375" dirty="0">
                <a:solidFill>
                  <a:srgbClr val="0E486E"/>
                </a:solidFill>
                <a:latin typeface="Verdana"/>
                <a:cs typeface="Verdana"/>
              </a:rPr>
              <a:t>STIMOLARE</a:t>
            </a:r>
            <a:r>
              <a:rPr sz="2400" b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409" dirty="0">
                <a:solidFill>
                  <a:srgbClr val="0E486E"/>
                </a:solidFill>
                <a:latin typeface="Verdana"/>
                <a:cs typeface="Verdana"/>
              </a:rPr>
              <a:t>L’ATTIVITÀ</a:t>
            </a:r>
            <a:r>
              <a:rPr sz="2400" b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455" dirty="0">
                <a:solidFill>
                  <a:srgbClr val="0E486E"/>
                </a:solidFill>
                <a:latin typeface="Verdana"/>
                <a:cs typeface="Verdana"/>
              </a:rPr>
              <a:t>DEI </a:t>
            </a:r>
            <a:r>
              <a:rPr sz="2400" b="1" spc="-80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spc="-210" dirty="0">
                <a:solidFill>
                  <a:srgbClr val="0E486E"/>
                </a:solidFill>
                <a:latin typeface="Tahoma"/>
                <a:cs typeface="Tahoma"/>
              </a:rPr>
              <a:t>LOTTATORI?	</a:t>
            </a:r>
            <a:r>
              <a:rPr sz="2400" b="1" spc="-215" dirty="0">
                <a:solidFill>
                  <a:srgbClr val="0E486E"/>
                </a:solidFill>
                <a:latin typeface="Tahoma"/>
                <a:cs typeface="Tahoma"/>
              </a:rPr>
              <a:t>PASSIVITÀ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8075" y="5303926"/>
            <a:ext cx="103409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191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380" dirty="0">
                <a:solidFill>
                  <a:srgbClr val="FFFFFF"/>
                </a:solidFill>
                <a:latin typeface="Verdana"/>
                <a:cs typeface="Verdana"/>
              </a:rPr>
              <a:t>ATTENZIONE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400" b="1" i="1" spc="-28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400" b="1" i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335" dirty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sz="2400" b="1" i="1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b="1" i="1" spc="-430" dirty="0">
                <a:solidFill>
                  <a:srgbClr val="FFFFFF"/>
                </a:solidFill>
                <a:latin typeface="Verdana"/>
                <a:cs typeface="Verdana"/>
              </a:rPr>
              <a:t>SIVIT</a:t>
            </a:r>
            <a:r>
              <a:rPr sz="2400" b="1" i="1" spc="-505" dirty="0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sz="2400" b="1" i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180" dirty="0">
                <a:solidFill>
                  <a:srgbClr val="FFFFFF"/>
                </a:solidFill>
                <a:latin typeface="Verdana"/>
                <a:cs typeface="Verdana"/>
              </a:rPr>
              <a:t>NON</a:t>
            </a:r>
            <a:r>
              <a:rPr sz="2400" b="1" i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290" dirty="0">
                <a:solidFill>
                  <a:srgbClr val="FFFFFF"/>
                </a:solidFill>
                <a:latin typeface="Verdana"/>
                <a:cs typeface="Verdana"/>
              </a:rPr>
              <a:t>DEV</a:t>
            </a:r>
            <a:r>
              <a:rPr sz="2400" b="1" i="1" spc="-3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b="1" i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42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b="1" i="1" spc="-445" dirty="0">
                <a:solidFill>
                  <a:srgbClr val="FFFFFF"/>
                </a:solidFill>
                <a:latin typeface="Verdana"/>
                <a:cs typeface="Verdana"/>
              </a:rPr>
              <a:t>SER</a:t>
            </a:r>
            <a:r>
              <a:rPr sz="2400" b="1" i="1" spc="-3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b="1" i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470" dirty="0">
                <a:solidFill>
                  <a:srgbClr val="FFFFFF"/>
                </a:solidFill>
                <a:latin typeface="Verdana"/>
                <a:cs typeface="Verdana"/>
              </a:rPr>
              <a:t>INTE</a:t>
            </a:r>
            <a:r>
              <a:rPr sz="2400" b="1" i="1" spc="-5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b="1" i="1" spc="-455" dirty="0">
                <a:solidFill>
                  <a:srgbClr val="FFFFFF"/>
                </a:solidFill>
                <a:latin typeface="Verdana"/>
                <a:cs typeface="Verdana"/>
              </a:rPr>
              <a:t>PR</a:t>
            </a:r>
            <a:r>
              <a:rPr sz="2400" b="1" i="1" spc="-4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b="1" i="1" spc="-360" dirty="0">
                <a:solidFill>
                  <a:srgbClr val="FFFFFF"/>
                </a:solidFill>
                <a:latin typeface="Verdana"/>
                <a:cs typeface="Verdana"/>
              </a:rPr>
              <a:t>TATA</a:t>
            </a:r>
            <a:r>
              <a:rPr sz="2400" b="1" i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5" dirty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sz="2400" b="1" i="1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b="1" i="1" spc="-3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b="1" i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370" dirty="0">
                <a:solidFill>
                  <a:srgbClr val="FFFFFF"/>
                </a:solidFill>
                <a:latin typeface="Verdana"/>
                <a:cs typeface="Verdana"/>
              </a:rPr>
              <a:t>LOTTA</a:t>
            </a:r>
            <a:r>
              <a:rPr sz="2400" b="1" i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i="1" spc="-25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b="1" i="1" spc="-140" dirty="0">
                <a:solidFill>
                  <a:srgbClr val="FFFFFF"/>
                </a:solidFill>
                <a:latin typeface="Verdana"/>
                <a:cs typeface="Verdana"/>
              </a:rPr>
              <a:t>EGA</a:t>
            </a:r>
            <a:r>
              <a:rPr sz="2400" b="1" i="1" spc="-365" dirty="0">
                <a:solidFill>
                  <a:srgbClr val="FFFFFF"/>
                </a:solidFill>
                <a:latin typeface="Verdana"/>
                <a:cs typeface="Verdana"/>
              </a:rPr>
              <a:t>TIVA!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0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87703" y="215277"/>
            <a:ext cx="7447200" cy="590349"/>
          </a:xfrm>
          <a:prstGeom prst="rect">
            <a:avLst/>
          </a:prstGeom>
        </p:spPr>
        <p:txBody>
          <a:bodyPr vert="horz" wrap="square" lIns="0" tIns="36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150" dirty="0">
                <a:solidFill>
                  <a:schemeClr val="accent2"/>
                </a:solidFill>
              </a:rPr>
              <a:t>Procedura della passività nello SF e LF</a:t>
            </a:r>
            <a:endParaRPr spc="-150" dirty="0">
              <a:solidFill>
                <a:schemeClr val="accent2"/>
              </a:solidFill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11"/>
          </p:nvPr>
        </p:nvSpPr>
        <p:spPr>
          <a:xfrm>
            <a:off x="517812" y="6513405"/>
            <a:ext cx="6297612" cy="365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4380" y="645276"/>
            <a:ext cx="11167745" cy="732893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85"/>
              </a:spcBef>
            </a:pPr>
            <a:r>
              <a:rPr lang="it-IT" b="1" spc="-70" dirty="0">
                <a:solidFill>
                  <a:srgbClr val="0E486E"/>
                </a:solidFill>
                <a:latin typeface="Tahoma"/>
                <a:cs typeface="Tahoma"/>
              </a:rPr>
              <a:t>Nello Stile Libero e nella Lotta Femminile la procedura della passività si differenzia dalla Greco Romana per l’assenza della Posizione Obbligata a terra e per la presenza dell’ACTIVITY TIME.</a:t>
            </a:r>
            <a:endParaRPr dirty="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4999" y="1617022"/>
            <a:ext cx="3707129" cy="2228215"/>
            <a:chOff x="210451" y="3044888"/>
            <a:chExt cx="3707129" cy="222821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59" y="3048000"/>
              <a:ext cx="3700272" cy="22219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5214" y="3049651"/>
              <a:ext cx="3697604" cy="2218690"/>
            </a:xfrm>
            <a:custGeom>
              <a:avLst/>
              <a:gdLst/>
              <a:ahLst/>
              <a:cxnLst/>
              <a:rect l="l" t="t" r="r" b="b"/>
              <a:pathLst>
                <a:path w="3697604" h="2218690">
                  <a:moveTo>
                    <a:pt x="0" y="369824"/>
                  </a:moveTo>
                  <a:lnTo>
                    <a:pt x="2881" y="323440"/>
                  </a:lnTo>
                  <a:lnTo>
                    <a:pt x="11293" y="278774"/>
                  </a:lnTo>
                  <a:lnTo>
                    <a:pt x="24890" y="236172"/>
                  </a:lnTo>
                  <a:lnTo>
                    <a:pt x="43325" y="195982"/>
                  </a:lnTo>
                  <a:lnTo>
                    <a:pt x="66252" y="158549"/>
                  </a:lnTo>
                  <a:lnTo>
                    <a:pt x="93323" y="124222"/>
                  </a:lnTo>
                  <a:lnTo>
                    <a:pt x="124193" y="93346"/>
                  </a:lnTo>
                  <a:lnTo>
                    <a:pt x="158515" y="66268"/>
                  </a:lnTo>
                  <a:lnTo>
                    <a:pt x="195942" y="43337"/>
                  </a:lnTo>
                  <a:lnTo>
                    <a:pt x="236128" y="24897"/>
                  </a:lnTo>
                  <a:lnTo>
                    <a:pt x="278726" y="11296"/>
                  </a:lnTo>
                  <a:lnTo>
                    <a:pt x="323390" y="2881"/>
                  </a:lnTo>
                  <a:lnTo>
                    <a:pt x="369773" y="0"/>
                  </a:lnTo>
                  <a:lnTo>
                    <a:pt x="3327577" y="0"/>
                  </a:lnTo>
                  <a:lnTo>
                    <a:pt x="3373959" y="2881"/>
                  </a:lnTo>
                  <a:lnTo>
                    <a:pt x="3418619" y="11296"/>
                  </a:lnTo>
                  <a:lnTo>
                    <a:pt x="3461212" y="24897"/>
                  </a:lnTo>
                  <a:lnTo>
                    <a:pt x="3501391" y="43337"/>
                  </a:lnTo>
                  <a:lnTo>
                    <a:pt x="3538810" y="66268"/>
                  </a:lnTo>
                  <a:lnTo>
                    <a:pt x="3573123" y="93346"/>
                  </a:lnTo>
                  <a:lnTo>
                    <a:pt x="3603984" y="124222"/>
                  </a:lnTo>
                  <a:lnTo>
                    <a:pt x="3631047" y="158549"/>
                  </a:lnTo>
                  <a:lnTo>
                    <a:pt x="3653966" y="195982"/>
                  </a:lnTo>
                  <a:lnTo>
                    <a:pt x="3672394" y="236172"/>
                  </a:lnTo>
                  <a:lnTo>
                    <a:pt x="3685986" y="278774"/>
                  </a:lnTo>
                  <a:lnTo>
                    <a:pt x="3694394" y="323440"/>
                  </a:lnTo>
                  <a:lnTo>
                    <a:pt x="3697274" y="369824"/>
                  </a:lnTo>
                  <a:lnTo>
                    <a:pt x="3697274" y="1848866"/>
                  </a:lnTo>
                  <a:lnTo>
                    <a:pt x="3694394" y="1895247"/>
                  </a:lnTo>
                  <a:lnTo>
                    <a:pt x="3685986" y="1939907"/>
                  </a:lnTo>
                  <a:lnTo>
                    <a:pt x="3672394" y="1982500"/>
                  </a:lnTo>
                  <a:lnTo>
                    <a:pt x="3653966" y="2022679"/>
                  </a:lnTo>
                  <a:lnTo>
                    <a:pt x="3631047" y="2060098"/>
                  </a:lnTo>
                  <a:lnTo>
                    <a:pt x="3603984" y="2094411"/>
                  </a:lnTo>
                  <a:lnTo>
                    <a:pt x="3573123" y="2125272"/>
                  </a:lnTo>
                  <a:lnTo>
                    <a:pt x="3538810" y="2152335"/>
                  </a:lnTo>
                  <a:lnTo>
                    <a:pt x="3501391" y="2175254"/>
                  </a:lnTo>
                  <a:lnTo>
                    <a:pt x="3461212" y="2193682"/>
                  </a:lnTo>
                  <a:lnTo>
                    <a:pt x="3418619" y="2207274"/>
                  </a:lnTo>
                  <a:lnTo>
                    <a:pt x="3373959" y="2215683"/>
                  </a:lnTo>
                  <a:lnTo>
                    <a:pt x="3327577" y="2218563"/>
                  </a:lnTo>
                  <a:lnTo>
                    <a:pt x="369773" y="2218563"/>
                  </a:lnTo>
                  <a:lnTo>
                    <a:pt x="323390" y="2215683"/>
                  </a:lnTo>
                  <a:lnTo>
                    <a:pt x="278726" y="2207274"/>
                  </a:lnTo>
                  <a:lnTo>
                    <a:pt x="236128" y="2193682"/>
                  </a:lnTo>
                  <a:lnTo>
                    <a:pt x="195942" y="2175254"/>
                  </a:lnTo>
                  <a:lnTo>
                    <a:pt x="158515" y="2152335"/>
                  </a:lnTo>
                  <a:lnTo>
                    <a:pt x="124193" y="2125272"/>
                  </a:lnTo>
                  <a:lnTo>
                    <a:pt x="93323" y="2094411"/>
                  </a:lnTo>
                  <a:lnTo>
                    <a:pt x="66252" y="2060098"/>
                  </a:lnTo>
                  <a:lnTo>
                    <a:pt x="43325" y="2022679"/>
                  </a:lnTo>
                  <a:lnTo>
                    <a:pt x="24890" y="1982500"/>
                  </a:lnTo>
                  <a:lnTo>
                    <a:pt x="11293" y="1939907"/>
                  </a:lnTo>
                  <a:lnTo>
                    <a:pt x="2881" y="1895247"/>
                  </a:lnTo>
                  <a:lnTo>
                    <a:pt x="0" y="1848866"/>
                  </a:lnTo>
                  <a:lnTo>
                    <a:pt x="0" y="369824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4867" y="1876477"/>
            <a:ext cx="3273425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6760">
              <a:lnSpc>
                <a:spcPct val="100000"/>
              </a:lnSpc>
              <a:spcBef>
                <a:spcPts val="100"/>
              </a:spcBef>
            </a:pPr>
            <a:r>
              <a:rPr sz="2400" b="1" spc="-18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400" b="1" spc="-29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FFFFFF"/>
                </a:solidFill>
                <a:latin typeface="Tahoma"/>
                <a:cs typeface="Tahoma"/>
              </a:rPr>
              <a:t>PASSIVITÀ</a:t>
            </a:r>
            <a:endParaRPr sz="2400" dirty="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it-IT" sz="1600" spc="-25" dirty="0">
                <a:solidFill>
                  <a:srgbClr val="FFFFFF"/>
                </a:solidFill>
                <a:latin typeface="Verdana"/>
                <a:cs typeface="Verdana"/>
              </a:rPr>
              <a:t>Negli U20 e Senior viene chiamata entro 1’ </a:t>
            </a:r>
            <a:endParaRPr sz="1600" dirty="0">
              <a:latin typeface="Verdana"/>
              <a:cs typeface="Verdana"/>
            </a:endParaRPr>
          </a:p>
          <a:p>
            <a:pPr marL="299085" marR="27114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Conf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rma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di  </a:t>
            </a:r>
            <a:r>
              <a:rPr sz="1600" spc="35" dirty="0" err="1">
                <a:solidFill>
                  <a:srgbClr val="FFFFFF"/>
                </a:solidFill>
                <a:latin typeface="Verdana"/>
                <a:cs typeface="Verdana"/>
              </a:rPr>
              <a:t>tappeto</a:t>
            </a:r>
            <a:endParaRPr lang="it-IT" sz="1600" spc="3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299085" marR="27114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it-IT" sz="1600" spc="35" dirty="0">
                <a:solidFill>
                  <a:srgbClr val="FFFFFF"/>
                </a:solidFill>
                <a:latin typeface="Verdana"/>
                <a:cs typeface="Verdana"/>
              </a:rPr>
              <a:t>Stop + Richiamo verbale</a:t>
            </a:r>
            <a:endParaRPr sz="1600" dirty="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88516" y="1650614"/>
            <a:ext cx="3853815" cy="2228215"/>
            <a:chOff x="4151312" y="3030283"/>
            <a:chExt cx="3853815" cy="222821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4424" y="3034283"/>
              <a:ext cx="3846576" cy="22204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156075" y="3035045"/>
              <a:ext cx="3844290" cy="2218690"/>
            </a:xfrm>
            <a:custGeom>
              <a:avLst/>
              <a:gdLst/>
              <a:ahLst/>
              <a:cxnLst/>
              <a:rect l="l" t="t" r="r" b="b"/>
              <a:pathLst>
                <a:path w="3844290" h="2218690">
                  <a:moveTo>
                    <a:pt x="0" y="369824"/>
                  </a:moveTo>
                  <a:lnTo>
                    <a:pt x="2881" y="323440"/>
                  </a:lnTo>
                  <a:lnTo>
                    <a:pt x="11296" y="278774"/>
                  </a:lnTo>
                  <a:lnTo>
                    <a:pt x="24897" y="236172"/>
                  </a:lnTo>
                  <a:lnTo>
                    <a:pt x="43337" y="195982"/>
                  </a:lnTo>
                  <a:lnTo>
                    <a:pt x="66268" y="158549"/>
                  </a:lnTo>
                  <a:lnTo>
                    <a:pt x="93346" y="124222"/>
                  </a:lnTo>
                  <a:lnTo>
                    <a:pt x="124222" y="93346"/>
                  </a:lnTo>
                  <a:lnTo>
                    <a:pt x="158549" y="66268"/>
                  </a:lnTo>
                  <a:lnTo>
                    <a:pt x="195982" y="43337"/>
                  </a:lnTo>
                  <a:lnTo>
                    <a:pt x="236172" y="24897"/>
                  </a:lnTo>
                  <a:lnTo>
                    <a:pt x="278774" y="11296"/>
                  </a:lnTo>
                  <a:lnTo>
                    <a:pt x="323440" y="2881"/>
                  </a:lnTo>
                  <a:lnTo>
                    <a:pt x="369824" y="0"/>
                  </a:lnTo>
                  <a:lnTo>
                    <a:pt x="3474084" y="0"/>
                  </a:lnTo>
                  <a:lnTo>
                    <a:pt x="3520468" y="2881"/>
                  </a:lnTo>
                  <a:lnTo>
                    <a:pt x="3565134" y="11296"/>
                  </a:lnTo>
                  <a:lnTo>
                    <a:pt x="3607736" y="24897"/>
                  </a:lnTo>
                  <a:lnTo>
                    <a:pt x="3647926" y="43337"/>
                  </a:lnTo>
                  <a:lnTo>
                    <a:pt x="3685359" y="66268"/>
                  </a:lnTo>
                  <a:lnTo>
                    <a:pt x="3719686" y="93346"/>
                  </a:lnTo>
                  <a:lnTo>
                    <a:pt x="3750562" y="124222"/>
                  </a:lnTo>
                  <a:lnTo>
                    <a:pt x="3777640" y="158549"/>
                  </a:lnTo>
                  <a:lnTo>
                    <a:pt x="3800571" y="195982"/>
                  </a:lnTo>
                  <a:lnTo>
                    <a:pt x="3819011" y="236172"/>
                  </a:lnTo>
                  <a:lnTo>
                    <a:pt x="3832612" y="278774"/>
                  </a:lnTo>
                  <a:lnTo>
                    <a:pt x="3841027" y="323440"/>
                  </a:lnTo>
                  <a:lnTo>
                    <a:pt x="3843908" y="369824"/>
                  </a:lnTo>
                  <a:lnTo>
                    <a:pt x="3843908" y="1848865"/>
                  </a:lnTo>
                  <a:lnTo>
                    <a:pt x="3841027" y="1895247"/>
                  </a:lnTo>
                  <a:lnTo>
                    <a:pt x="3832612" y="1939907"/>
                  </a:lnTo>
                  <a:lnTo>
                    <a:pt x="3819011" y="1982500"/>
                  </a:lnTo>
                  <a:lnTo>
                    <a:pt x="3800571" y="2022679"/>
                  </a:lnTo>
                  <a:lnTo>
                    <a:pt x="3777640" y="2060098"/>
                  </a:lnTo>
                  <a:lnTo>
                    <a:pt x="3750562" y="2094411"/>
                  </a:lnTo>
                  <a:lnTo>
                    <a:pt x="3719686" y="2125272"/>
                  </a:lnTo>
                  <a:lnTo>
                    <a:pt x="3685359" y="2152335"/>
                  </a:lnTo>
                  <a:lnTo>
                    <a:pt x="3647926" y="2175254"/>
                  </a:lnTo>
                  <a:lnTo>
                    <a:pt x="3607736" y="2193682"/>
                  </a:lnTo>
                  <a:lnTo>
                    <a:pt x="3565134" y="2207274"/>
                  </a:lnTo>
                  <a:lnTo>
                    <a:pt x="3520468" y="2215683"/>
                  </a:lnTo>
                  <a:lnTo>
                    <a:pt x="3474084" y="2218563"/>
                  </a:lnTo>
                  <a:lnTo>
                    <a:pt x="369824" y="2218563"/>
                  </a:lnTo>
                  <a:lnTo>
                    <a:pt x="323440" y="2215683"/>
                  </a:lnTo>
                  <a:lnTo>
                    <a:pt x="278774" y="2207274"/>
                  </a:lnTo>
                  <a:lnTo>
                    <a:pt x="236172" y="2193682"/>
                  </a:lnTo>
                  <a:lnTo>
                    <a:pt x="195982" y="2175254"/>
                  </a:lnTo>
                  <a:lnTo>
                    <a:pt x="158549" y="2152335"/>
                  </a:lnTo>
                  <a:lnTo>
                    <a:pt x="124222" y="2125272"/>
                  </a:lnTo>
                  <a:lnTo>
                    <a:pt x="93346" y="2094411"/>
                  </a:lnTo>
                  <a:lnTo>
                    <a:pt x="66268" y="2060098"/>
                  </a:lnTo>
                  <a:lnTo>
                    <a:pt x="43337" y="2022679"/>
                  </a:lnTo>
                  <a:lnTo>
                    <a:pt x="24897" y="1982500"/>
                  </a:lnTo>
                  <a:lnTo>
                    <a:pt x="11296" y="1939907"/>
                  </a:lnTo>
                  <a:lnTo>
                    <a:pt x="2881" y="1895247"/>
                  </a:lnTo>
                  <a:lnTo>
                    <a:pt x="0" y="1848865"/>
                  </a:lnTo>
                  <a:lnTo>
                    <a:pt x="0" y="369824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177886" y="2077775"/>
            <a:ext cx="327406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0419">
              <a:lnSpc>
                <a:spcPct val="100000"/>
              </a:lnSpc>
              <a:spcBef>
                <a:spcPts val="100"/>
              </a:spcBef>
            </a:pPr>
            <a:r>
              <a:rPr sz="2400" b="1" spc="-19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400" b="1" spc="-29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FFFFFF"/>
                </a:solidFill>
                <a:latin typeface="Tahoma"/>
                <a:cs typeface="Tahoma"/>
              </a:rPr>
              <a:t>PASSIVITÀ</a:t>
            </a:r>
            <a:endParaRPr sz="2400" dirty="0">
              <a:latin typeface="Tahoma"/>
              <a:cs typeface="Tahoma"/>
            </a:endParaRPr>
          </a:p>
          <a:p>
            <a:pPr marL="299085" marR="2717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45" dirty="0" err="1">
                <a:solidFill>
                  <a:srgbClr val="FFFFFF"/>
                </a:solidFill>
                <a:latin typeface="Verdana"/>
                <a:cs typeface="Verdana"/>
              </a:rPr>
              <a:t>Conf</a:t>
            </a:r>
            <a:r>
              <a:rPr sz="1600" spc="35" dirty="0" err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45" dirty="0" err="1">
                <a:solidFill>
                  <a:srgbClr val="FFFFFF"/>
                </a:solidFill>
                <a:latin typeface="Verdana"/>
                <a:cs typeface="Verdana"/>
              </a:rPr>
              <a:t>rma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di 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tappeto</a:t>
            </a:r>
            <a:endParaRPr sz="1600" dirty="0">
              <a:latin typeface="Verdana"/>
              <a:cs typeface="Verdana"/>
            </a:endParaRPr>
          </a:p>
          <a:p>
            <a:pPr marL="299085" marR="2101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3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3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45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it-IT" sz="1600" spc="-135" dirty="0">
                <a:solidFill>
                  <a:srgbClr val="FFFFFF"/>
                </a:solidFill>
                <a:latin typeface="Verdana"/>
                <a:cs typeface="Verdana"/>
              </a:rPr>
              <a:t>ACTIVITY TIME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41317" y="3898201"/>
            <a:ext cx="11362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  <a:latin typeface="Verdana"/>
                <a:cs typeface="Verdana"/>
              </a:rPr>
              <a:t>Quando un’atleta viene decretato passivo per la 2° volta l’arbitro interrompe l’incontro ed assegna  30’’ di Activity Time al lottatore passivo                                         (</a:t>
            </a:r>
            <a:r>
              <a:rPr lang="it-IT" b="1" i="1" u="sng" dirty="0">
                <a:solidFill>
                  <a:srgbClr val="FF0000"/>
                </a:solidFill>
                <a:latin typeface="Verdana"/>
                <a:cs typeface="Verdana"/>
              </a:rPr>
              <a:t>visibili sul tabellone in giallo</a:t>
            </a:r>
            <a:r>
              <a:rPr lang="it-IT" b="1" i="1" dirty="0">
                <a:solidFill>
                  <a:srgbClr val="FF0000"/>
                </a:solidFill>
                <a:latin typeface="Verdana"/>
                <a:cs typeface="Verdana"/>
              </a:rPr>
              <a:t>)</a:t>
            </a:r>
          </a:p>
          <a:p>
            <a:r>
              <a:rPr lang="it-IT" b="1" i="1" dirty="0">
                <a:solidFill>
                  <a:srgbClr val="FF0000"/>
                </a:solidFill>
                <a:latin typeface="Verdana"/>
                <a:cs typeface="Verdana"/>
              </a:rPr>
              <a:t>Qualora alla fine dei 30’’ il lottatore passivo non acquisisca punti tecnici, gli viene assegnato 1pt tecnico contro, senza interruzione dell’incontro.</a:t>
            </a:r>
          </a:p>
          <a:p>
            <a:r>
              <a:rPr lang="it-IT" b="1" i="1" dirty="0">
                <a:solidFill>
                  <a:srgbClr val="FF0000"/>
                </a:solidFill>
                <a:latin typeface="Verdana"/>
                <a:cs typeface="Verdana"/>
              </a:rPr>
              <a:t>Qualora invece il lottatore decretato passivo riesca a guadagnare punti durante                           i 30’’ l’Activity Time si interrompe automaticamente.</a:t>
            </a:r>
          </a:p>
          <a:p>
            <a:r>
              <a:rPr lang="it-IT" b="1" i="1" dirty="0">
                <a:solidFill>
                  <a:srgbClr val="FF0000"/>
                </a:solidFill>
                <a:latin typeface="Verdana"/>
                <a:cs typeface="Verdana"/>
              </a:rPr>
              <a:t>Se durante i 30’’ il lottatore Attivo guadagna punti tecnici i 30’’ di ACTIVITY TIME NON VENGONO INTERROTTI.</a:t>
            </a:r>
          </a:p>
          <a:p>
            <a:endParaRPr lang="it-IT" dirty="0"/>
          </a:p>
        </p:txBody>
      </p:sp>
      <p:sp>
        <p:nvSpPr>
          <p:cNvPr id="34" name="object 17"/>
          <p:cNvSpPr txBox="1"/>
          <p:nvPr/>
        </p:nvSpPr>
        <p:spPr>
          <a:xfrm>
            <a:off x="8525383" y="6561751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92AFB2F2-6B36-41F2-8309-B28CE0AED60F}"/>
              </a:ext>
            </a:extLst>
          </p:cNvPr>
          <p:cNvSpPr/>
          <p:nvPr/>
        </p:nvSpPr>
        <p:spPr>
          <a:xfrm>
            <a:off x="4112471" y="2419693"/>
            <a:ext cx="709975" cy="732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6" name="Tabella 8">
            <a:extLst>
              <a:ext uri="{FF2B5EF4-FFF2-40B4-BE49-F238E27FC236}">
                <a16:creationId xmlns:a16="http://schemas.microsoft.com/office/drawing/2014/main" id="{105014AB-BBEF-47D4-B164-4CBCD2B12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47336"/>
              </p:ext>
            </p:extLst>
          </p:nvPr>
        </p:nvGraphicFramePr>
        <p:xfrm>
          <a:off x="414867" y="3951247"/>
          <a:ext cx="11362266" cy="2568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133">
                  <a:extLst>
                    <a:ext uri="{9D8B030D-6E8A-4147-A177-3AD203B41FA5}">
                      <a16:colId xmlns:a16="http://schemas.microsoft.com/office/drawing/2014/main" val="1372620942"/>
                    </a:ext>
                  </a:extLst>
                </a:gridCol>
                <a:gridCol w="5681133">
                  <a:extLst>
                    <a:ext uri="{9D8B030D-6E8A-4147-A177-3AD203B41FA5}">
                      <a16:colId xmlns:a16="http://schemas.microsoft.com/office/drawing/2014/main" val="678125488"/>
                    </a:ext>
                  </a:extLst>
                </a:gridCol>
              </a:tblGrid>
              <a:tr h="411179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COSA PUO SUCCEDERE DURANTE L’ACTIVITY TIME?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889786"/>
                  </a:ext>
                </a:extLst>
              </a:tr>
              <a:tr h="400573"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Il lottatore passivo non guadagna punti tecnici durante i 30’’: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1pt contro senza interruzione dell’incontro.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810608"/>
                  </a:ext>
                </a:extLst>
              </a:tr>
              <a:tr h="685298"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Il lottatore passivo guadagna punti tecnici nei 30’’: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Gli vengono assegnati i punti dell’azione e si interrompe l’Activity Time senza interruzione dell’incontro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754045"/>
                  </a:ext>
                </a:extLst>
              </a:tr>
              <a:tr h="428311"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Il Lottatore attivo guadagna punti tecnici nei 30’’: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vengono assegnati i punti tecnici e non si interrompe l’activity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857554"/>
                  </a:ext>
                </a:extLst>
              </a:tr>
              <a:tr h="643551"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Il lottatore attivo guadagna punti tecnici senza perdere punti durante i 30’’: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/>
                        <a:t>Vengono assegnati i punti tecnici + viene assegnato 1pt contro al lottatore passivo.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4766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5E61C6-478E-4B80-8AE5-0EED605D9A8D}"/>
              </a:ext>
            </a:extLst>
          </p:cNvPr>
          <p:cNvSpPr txBox="1"/>
          <p:nvPr/>
        </p:nvSpPr>
        <p:spPr>
          <a:xfrm>
            <a:off x="9296400" y="1761022"/>
            <a:ext cx="2349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highlight>
                  <a:srgbClr val="FFFF00"/>
                </a:highlight>
              </a:rPr>
              <a:t>Negli U15, U17 e Veterani NON esiste il richiamo verbale e viene assegnato immediatamente l’activity time</a:t>
            </a:r>
          </a:p>
        </p:txBody>
      </p:sp>
    </p:spTree>
    <p:extLst>
      <p:ext uri="{BB962C8B-B14F-4D97-AF65-F5344CB8AC3E}">
        <p14:creationId xmlns:p14="http://schemas.microsoft.com/office/powerpoint/2010/main" val="325160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6016" y="4817364"/>
            <a:ext cx="3447287" cy="163220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34386" y="190811"/>
            <a:ext cx="601091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275" dirty="0">
                <a:solidFill>
                  <a:srgbClr val="C00000"/>
                </a:solidFill>
              </a:rPr>
              <a:t>Fallo</a:t>
            </a:r>
            <a:r>
              <a:rPr sz="3200" spc="-225" dirty="0">
                <a:solidFill>
                  <a:srgbClr val="C00000"/>
                </a:solidFill>
              </a:rPr>
              <a:t> </a:t>
            </a:r>
            <a:r>
              <a:rPr sz="3200" spc="-310" dirty="0">
                <a:solidFill>
                  <a:srgbClr val="C00000"/>
                </a:solidFill>
              </a:rPr>
              <a:t>d</a:t>
            </a:r>
            <a:r>
              <a:rPr sz="3200" spc="-150" dirty="0">
                <a:solidFill>
                  <a:srgbClr val="C00000"/>
                </a:solidFill>
              </a:rPr>
              <a:t>i</a:t>
            </a:r>
            <a:r>
              <a:rPr sz="3200" spc="-200" dirty="0">
                <a:solidFill>
                  <a:srgbClr val="C00000"/>
                </a:solidFill>
              </a:rPr>
              <a:t> </a:t>
            </a:r>
            <a:r>
              <a:rPr sz="3200" spc="-155" dirty="0">
                <a:solidFill>
                  <a:srgbClr val="C00000"/>
                </a:solidFill>
              </a:rPr>
              <a:t>gamb</a:t>
            </a:r>
            <a:r>
              <a:rPr sz="3200" spc="-130" dirty="0">
                <a:solidFill>
                  <a:srgbClr val="C00000"/>
                </a:solidFill>
              </a:rPr>
              <a:t>e</a:t>
            </a:r>
            <a:r>
              <a:rPr sz="3200" spc="-200" dirty="0">
                <a:solidFill>
                  <a:srgbClr val="C00000"/>
                </a:solidFill>
              </a:rPr>
              <a:t> </a:t>
            </a:r>
            <a:r>
              <a:rPr sz="3200" spc="-270" dirty="0">
                <a:solidFill>
                  <a:schemeClr val="accent2"/>
                </a:solidFill>
              </a:rPr>
              <a:t>commes</a:t>
            </a:r>
            <a:r>
              <a:rPr sz="3200" spc="-220" dirty="0">
                <a:solidFill>
                  <a:schemeClr val="accent2"/>
                </a:solidFill>
              </a:rPr>
              <a:t>s</a:t>
            </a:r>
            <a:r>
              <a:rPr sz="3200" spc="-145" dirty="0">
                <a:solidFill>
                  <a:schemeClr val="accent2"/>
                </a:solidFill>
              </a:rPr>
              <a:t>o</a:t>
            </a:r>
            <a:r>
              <a:rPr sz="3200" spc="-185" dirty="0">
                <a:solidFill>
                  <a:schemeClr val="accent2"/>
                </a:solidFill>
              </a:rPr>
              <a:t> </a:t>
            </a:r>
            <a:r>
              <a:rPr sz="3200" spc="-140" dirty="0">
                <a:solidFill>
                  <a:schemeClr val="accent2"/>
                </a:solidFill>
              </a:rPr>
              <a:t>dal  </a:t>
            </a:r>
            <a:r>
              <a:rPr sz="3200" spc="-310" dirty="0">
                <a:solidFill>
                  <a:schemeClr val="accent2"/>
                </a:solidFill>
              </a:rPr>
              <a:t>lottatore</a:t>
            </a:r>
            <a:r>
              <a:rPr sz="3200" spc="-215" dirty="0"/>
              <a:t> </a:t>
            </a:r>
            <a:r>
              <a:rPr sz="3200" spc="-245" dirty="0">
                <a:solidFill>
                  <a:srgbClr val="C00000"/>
                </a:solidFill>
              </a:rPr>
              <a:t>ATTACCA</a:t>
            </a:r>
            <a:r>
              <a:rPr sz="3200" spc="-280" dirty="0">
                <a:solidFill>
                  <a:srgbClr val="C00000"/>
                </a:solidFill>
              </a:rPr>
              <a:t>N</a:t>
            </a:r>
            <a:r>
              <a:rPr sz="3200" spc="-680" dirty="0">
                <a:solidFill>
                  <a:srgbClr val="C00000"/>
                </a:solidFill>
              </a:rPr>
              <a:t>TE</a:t>
            </a:r>
            <a:endParaRPr sz="3200" dirty="0">
              <a:solidFill>
                <a:srgbClr val="C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48255" y="2165604"/>
            <a:ext cx="8162544" cy="119786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049779" y="2167547"/>
            <a:ext cx="8159750" cy="1194435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163830" rIns="0" bIns="0" rtlCol="0">
            <a:spAutoFit/>
          </a:bodyPr>
          <a:lstStyle/>
          <a:p>
            <a:pPr marL="2353945" marR="426720" indent="-1922145">
              <a:lnSpc>
                <a:spcPct val="100000"/>
              </a:lnSpc>
              <a:spcBef>
                <a:spcPts val="1290"/>
              </a:spcBef>
            </a:pPr>
            <a:r>
              <a:rPr sz="2800" b="1" spc="-345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75" dirty="0">
                <a:solidFill>
                  <a:srgbClr val="ACE9F8"/>
                </a:solidFill>
                <a:latin typeface="Tahoma"/>
                <a:cs typeface="Tahoma"/>
              </a:rPr>
              <a:t>cas</a:t>
            </a:r>
            <a:r>
              <a:rPr sz="2800" b="1" spc="90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70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285" dirty="0">
                <a:solidFill>
                  <a:srgbClr val="ACE9F8"/>
                </a:solidFill>
                <a:latin typeface="Tahoma"/>
                <a:cs typeface="Tahoma"/>
              </a:rPr>
              <a:t>F</a:t>
            </a:r>
            <a:r>
              <a:rPr sz="2800" b="1" spc="-105" dirty="0">
                <a:solidFill>
                  <a:srgbClr val="ACE9F8"/>
                </a:solidFill>
                <a:latin typeface="Tahoma"/>
                <a:cs typeface="Tahoma"/>
              </a:rPr>
              <a:t>ALLO</a:t>
            </a:r>
            <a:r>
              <a:rPr sz="2800" b="1" spc="-1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455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290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2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GAMBE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ACE9F8"/>
                </a:solidFill>
                <a:latin typeface="Tahoma"/>
                <a:cs typeface="Tahoma"/>
              </a:rPr>
              <a:t>commess</a:t>
            </a:r>
            <a:r>
              <a:rPr sz="2800" b="1" spc="5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15" dirty="0">
                <a:solidFill>
                  <a:srgbClr val="ACE9F8"/>
                </a:solidFill>
                <a:latin typeface="Tahoma"/>
                <a:cs typeface="Tahoma"/>
              </a:rPr>
              <a:t>dal  </a:t>
            </a:r>
            <a:r>
              <a:rPr sz="2800" b="1" spc="-120" dirty="0">
                <a:solidFill>
                  <a:srgbClr val="ACE9F8"/>
                </a:solidFill>
                <a:latin typeface="Tahoma"/>
                <a:cs typeface="Tahoma"/>
              </a:rPr>
              <a:t>lottatore</a:t>
            </a:r>
            <a:r>
              <a:rPr sz="2800" b="1" spc="-6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10" dirty="0">
                <a:solidFill>
                  <a:srgbClr val="ACE9F8"/>
                </a:solidFill>
                <a:latin typeface="Tahoma"/>
                <a:cs typeface="Tahoma"/>
              </a:rPr>
              <a:t>attaccante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136" y="1465440"/>
            <a:ext cx="6689725" cy="504190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6350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500"/>
              </a:spcBef>
            </a:pPr>
            <a:r>
              <a:rPr sz="2400" b="1" spc="-100" dirty="0">
                <a:solidFill>
                  <a:srgbClr val="FFC000"/>
                </a:solidFill>
                <a:latin typeface="Tahoma"/>
                <a:cs typeface="Tahoma"/>
              </a:rPr>
              <a:t>VALID</a:t>
            </a:r>
            <a:r>
              <a:rPr sz="2400" b="1" spc="-114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70" dirty="0">
                <a:solidFill>
                  <a:srgbClr val="FFC000"/>
                </a:solidFill>
                <a:latin typeface="Tahoma"/>
                <a:cs typeface="Tahoma"/>
              </a:rPr>
              <a:t>SOL</a:t>
            </a:r>
            <a:r>
              <a:rPr sz="2400" b="1" spc="-75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C000"/>
                </a:solidFill>
                <a:latin typeface="Tahoma"/>
                <a:cs typeface="Tahoma"/>
              </a:rPr>
              <a:t>PE</a:t>
            </a:r>
            <a:r>
              <a:rPr sz="2400" b="1" spc="-295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400" b="1" spc="-2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190" dirty="0">
                <a:solidFill>
                  <a:srgbClr val="FFC000"/>
                </a:solidFill>
                <a:latin typeface="Tahoma"/>
                <a:cs typeface="Tahoma"/>
              </a:rPr>
              <a:t>LOTTA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15" dirty="0">
                <a:solidFill>
                  <a:srgbClr val="FFC000"/>
                </a:solidFill>
                <a:latin typeface="Tahoma"/>
                <a:cs typeface="Tahoma"/>
              </a:rPr>
              <a:t>GRECO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Tahoma"/>
                <a:cs typeface="Tahoma"/>
              </a:rPr>
              <a:t>ROMANA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4604" y="4852415"/>
            <a:ext cx="3445764" cy="16322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785366" y="4853444"/>
            <a:ext cx="3442970" cy="162941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7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odio: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65"/>
              </a:spcBef>
            </a:pPr>
            <a:r>
              <a:rPr sz="2400" b="1" spc="-120" dirty="0">
                <a:solidFill>
                  <a:srgbClr val="FFFFFF"/>
                </a:solidFill>
                <a:latin typeface="Tahoma"/>
                <a:cs typeface="Tahoma"/>
              </a:rPr>
              <a:t>RICHIAM</a:t>
            </a:r>
            <a:r>
              <a:rPr sz="2400" b="1" spc="-13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75" dirty="0">
                <a:solidFill>
                  <a:srgbClr val="FFFFFF"/>
                </a:solidFill>
                <a:latin typeface="Tahoma"/>
                <a:cs typeface="Tahoma"/>
              </a:rPr>
              <a:t>VERBALE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08603" y="3614928"/>
            <a:ext cx="1146175" cy="1083945"/>
            <a:chOff x="3308603" y="3614928"/>
            <a:chExt cx="1146175" cy="108394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8603" y="3614928"/>
              <a:ext cx="1146048" cy="108356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342893" y="3652012"/>
              <a:ext cx="1020444" cy="957580"/>
            </a:xfrm>
            <a:custGeom>
              <a:avLst/>
              <a:gdLst/>
              <a:ahLst/>
              <a:cxnLst/>
              <a:rect l="l" t="t" r="r" b="b"/>
              <a:pathLst>
                <a:path w="1020445" h="957579">
                  <a:moveTo>
                    <a:pt x="37464" y="393573"/>
                  </a:moveTo>
                  <a:lnTo>
                    <a:pt x="0" y="919733"/>
                  </a:lnTo>
                  <a:lnTo>
                    <a:pt x="526160" y="957071"/>
                  </a:lnTo>
                  <a:lnTo>
                    <a:pt x="403986" y="816229"/>
                  </a:lnTo>
                  <a:lnTo>
                    <a:pt x="728927" y="534415"/>
                  </a:lnTo>
                  <a:lnTo>
                    <a:pt x="159638" y="534415"/>
                  </a:lnTo>
                  <a:lnTo>
                    <a:pt x="37464" y="393573"/>
                  </a:lnTo>
                  <a:close/>
                </a:path>
                <a:path w="1020445" h="957579">
                  <a:moveTo>
                    <a:pt x="687831" y="76454"/>
                  </a:moveTo>
                  <a:lnTo>
                    <a:pt x="159638" y="534415"/>
                  </a:lnTo>
                  <a:lnTo>
                    <a:pt x="728927" y="534415"/>
                  </a:lnTo>
                  <a:lnTo>
                    <a:pt x="932179" y="358139"/>
                  </a:lnTo>
                  <a:lnTo>
                    <a:pt x="687831" y="76454"/>
                  </a:lnTo>
                  <a:close/>
                </a:path>
                <a:path w="1020445" h="957579">
                  <a:moveTo>
                    <a:pt x="740663" y="30606"/>
                  </a:moveTo>
                  <a:lnTo>
                    <a:pt x="705484" y="61087"/>
                  </a:lnTo>
                  <a:lnTo>
                    <a:pt x="949832" y="342900"/>
                  </a:lnTo>
                  <a:lnTo>
                    <a:pt x="985011" y="312419"/>
                  </a:lnTo>
                  <a:lnTo>
                    <a:pt x="740663" y="30606"/>
                  </a:lnTo>
                  <a:close/>
                </a:path>
                <a:path w="1020445" h="957579">
                  <a:moveTo>
                    <a:pt x="775842" y="0"/>
                  </a:moveTo>
                  <a:lnTo>
                    <a:pt x="758316" y="15367"/>
                  </a:lnTo>
                  <a:lnTo>
                    <a:pt x="1002664" y="297052"/>
                  </a:lnTo>
                  <a:lnTo>
                    <a:pt x="1020190" y="281813"/>
                  </a:lnTo>
                  <a:lnTo>
                    <a:pt x="775842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42893" y="3652012"/>
              <a:ext cx="1020444" cy="957580"/>
            </a:xfrm>
            <a:custGeom>
              <a:avLst/>
              <a:gdLst/>
              <a:ahLst/>
              <a:cxnLst/>
              <a:rect l="l" t="t" r="r" b="b"/>
              <a:pathLst>
                <a:path w="1020445" h="957579">
                  <a:moveTo>
                    <a:pt x="1020190" y="281813"/>
                  </a:moveTo>
                  <a:lnTo>
                    <a:pt x="1002664" y="297052"/>
                  </a:lnTo>
                  <a:lnTo>
                    <a:pt x="758316" y="15367"/>
                  </a:lnTo>
                  <a:lnTo>
                    <a:pt x="775842" y="0"/>
                  </a:lnTo>
                  <a:lnTo>
                    <a:pt x="1020190" y="281813"/>
                  </a:lnTo>
                  <a:close/>
                </a:path>
                <a:path w="1020445" h="957579">
                  <a:moveTo>
                    <a:pt x="985011" y="312419"/>
                  </a:moveTo>
                  <a:lnTo>
                    <a:pt x="949832" y="342900"/>
                  </a:lnTo>
                  <a:lnTo>
                    <a:pt x="705484" y="61087"/>
                  </a:lnTo>
                  <a:lnTo>
                    <a:pt x="740663" y="30606"/>
                  </a:lnTo>
                  <a:lnTo>
                    <a:pt x="985011" y="312419"/>
                  </a:lnTo>
                  <a:close/>
                </a:path>
                <a:path w="1020445" h="957579">
                  <a:moveTo>
                    <a:pt x="932179" y="358139"/>
                  </a:moveTo>
                  <a:lnTo>
                    <a:pt x="403986" y="816229"/>
                  </a:lnTo>
                  <a:lnTo>
                    <a:pt x="526160" y="957071"/>
                  </a:lnTo>
                  <a:lnTo>
                    <a:pt x="0" y="919733"/>
                  </a:lnTo>
                  <a:lnTo>
                    <a:pt x="37464" y="393573"/>
                  </a:lnTo>
                  <a:lnTo>
                    <a:pt x="159638" y="534415"/>
                  </a:lnTo>
                  <a:lnTo>
                    <a:pt x="687831" y="76454"/>
                  </a:lnTo>
                  <a:lnTo>
                    <a:pt x="932179" y="358139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988302" y="4818494"/>
            <a:ext cx="3442970" cy="162941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1907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725"/>
              </a:spcBef>
            </a:pP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odio:</a:t>
            </a:r>
            <a:endParaRPr sz="2000">
              <a:latin typeface="Tahoma"/>
              <a:cs typeface="Tahoma"/>
            </a:endParaRPr>
          </a:p>
          <a:p>
            <a:pPr marL="600075" marR="590550" algn="ctr">
              <a:lnSpc>
                <a:spcPct val="100000"/>
              </a:lnSpc>
              <a:spcBef>
                <a:spcPts val="1160"/>
              </a:spcBef>
            </a:pPr>
            <a:r>
              <a:rPr sz="2400" b="1" spc="-18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70" dirty="0">
                <a:solidFill>
                  <a:srgbClr val="FFFFFF"/>
                </a:solidFill>
                <a:latin typeface="Tahoma"/>
                <a:cs typeface="Tahoma"/>
              </a:rPr>
              <a:t>PUNT</a:t>
            </a:r>
            <a:r>
              <a:rPr sz="2400" b="1" spc="-18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300" dirty="0">
                <a:solidFill>
                  <a:srgbClr val="FFFFFF"/>
                </a:solidFill>
                <a:latin typeface="Tahoma"/>
                <a:cs typeface="Tahoma"/>
              </a:rPr>
              <a:t>+ 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AVVERTIMENTO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690104" y="3587496"/>
            <a:ext cx="1155700" cy="1080770"/>
            <a:chOff x="7690104" y="3587496"/>
            <a:chExt cx="1155700" cy="108077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0104" y="3587496"/>
              <a:ext cx="1155192" cy="10805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727315" y="3624453"/>
              <a:ext cx="1028700" cy="953769"/>
            </a:xfrm>
            <a:custGeom>
              <a:avLst/>
              <a:gdLst/>
              <a:ahLst/>
              <a:cxnLst/>
              <a:rect l="l" t="t" r="r" b="b"/>
              <a:pathLst>
                <a:path w="1028700" h="953770">
                  <a:moveTo>
                    <a:pt x="329564" y="75184"/>
                  </a:moveTo>
                  <a:lnTo>
                    <a:pt x="89026" y="360172"/>
                  </a:lnTo>
                  <a:lnTo>
                    <a:pt x="623442" y="811022"/>
                  </a:lnTo>
                  <a:lnTo>
                    <a:pt x="503174" y="953516"/>
                  </a:lnTo>
                  <a:lnTo>
                    <a:pt x="1028700" y="909066"/>
                  </a:lnTo>
                  <a:lnTo>
                    <a:pt x="996217" y="526034"/>
                  </a:lnTo>
                  <a:lnTo>
                    <a:pt x="863853" y="526034"/>
                  </a:lnTo>
                  <a:lnTo>
                    <a:pt x="329564" y="75184"/>
                  </a:lnTo>
                  <a:close/>
                </a:path>
                <a:path w="1028700" h="953770">
                  <a:moveTo>
                    <a:pt x="984123" y="383413"/>
                  </a:moveTo>
                  <a:lnTo>
                    <a:pt x="863853" y="526034"/>
                  </a:lnTo>
                  <a:lnTo>
                    <a:pt x="996217" y="526034"/>
                  </a:lnTo>
                  <a:lnTo>
                    <a:pt x="984123" y="383413"/>
                  </a:lnTo>
                  <a:close/>
                </a:path>
                <a:path w="1028700" h="953770">
                  <a:moveTo>
                    <a:pt x="276098" y="30099"/>
                  </a:moveTo>
                  <a:lnTo>
                    <a:pt x="35559" y="315087"/>
                  </a:lnTo>
                  <a:lnTo>
                    <a:pt x="71246" y="345186"/>
                  </a:lnTo>
                  <a:lnTo>
                    <a:pt x="311784" y="60071"/>
                  </a:lnTo>
                  <a:lnTo>
                    <a:pt x="276098" y="30099"/>
                  </a:lnTo>
                  <a:close/>
                </a:path>
                <a:path w="1028700" h="953770">
                  <a:moveTo>
                    <a:pt x="240410" y="0"/>
                  </a:moveTo>
                  <a:lnTo>
                    <a:pt x="0" y="285115"/>
                  </a:lnTo>
                  <a:lnTo>
                    <a:pt x="17779" y="300101"/>
                  </a:lnTo>
                  <a:lnTo>
                    <a:pt x="258317" y="14986"/>
                  </a:lnTo>
                  <a:lnTo>
                    <a:pt x="240410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27315" y="3624453"/>
              <a:ext cx="1028700" cy="953769"/>
            </a:xfrm>
            <a:custGeom>
              <a:avLst/>
              <a:gdLst/>
              <a:ahLst/>
              <a:cxnLst/>
              <a:rect l="l" t="t" r="r" b="b"/>
              <a:pathLst>
                <a:path w="1028700" h="953770">
                  <a:moveTo>
                    <a:pt x="240410" y="0"/>
                  </a:moveTo>
                  <a:lnTo>
                    <a:pt x="258317" y="14986"/>
                  </a:lnTo>
                  <a:lnTo>
                    <a:pt x="17779" y="300101"/>
                  </a:lnTo>
                  <a:lnTo>
                    <a:pt x="0" y="285115"/>
                  </a:lnTo>
                  <a:lnTo>
                    <a:pt x="240410" y="0"/>
                  </a:lnTo>
                  <a:close/>
                </a:path>
                <a:path w="1028700" h="953770">
                  <a:moveTo>
                    <a:pt x="276098" y="30099"/>
                  </a:moveTo>
                  <a:lnTo>
                    <a:pt x="311784" y="60071"/>
                  </a:lnTo>
                  <a:lnTo>
                    <a:pt x="71246" y="345186"/>
                  </a:lnTo>
                  <a:lnTo>
                    <a:pt x="35559" y="315087"/>
                  </a:lnTo>
                  <a:lnTo>
                    <a:pt x="276098" y="30099"/>
                  </a:lnTo>
                  <a:close/>
                </a:path>
                <a:path w="1028700" h="953770">
                  <a:moveTo>
                    <a:pt x="329564" y="75184"/>
                  </a:moveTo>
                  <a:lnTo>
                    <a:pt x="863853" y="526034"/>
                  </a:lnTo>
                  <a:lnTo>
                    <a:pt x="984123" y="383413"/>
                  </a:lnTo>
                  <a:lnTo>
                    <a:pt x="1028700" y="909066"/>
                  </a:lnTo>
                  <a:lnTo>
                    <a:pt x="503174" y="953516"/>
                  </a:lnTo>
                  <a:lnTo>
                    <a:pt x="623442" y="811022"/>
                  </a:lnTo>
                  <a:lnTo>
                    <a:pt x="89026" y="360172"/>
                  </a:lnTo>
                  <a:lnTo>
                    <a:pt x="329564" y="75184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17"/>
          <p:cNvSpPr txBox="1"/>
          <p:nvPr/>
        </p:nvSpPr>
        <p:spPr>
          <a:xfrm>
            <a:off x="8520429" y="6499535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6016" y="4817364"/>
            <a:ext cx="3447287" cy="163220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34386" y="190175"/>
            <a:ext cx="601091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275" dirty="0">
                <a:solidFill>
                  <a:srgbClr val="C00000"/>
                </a:solidFill>
              </a:rPr>
              <a:t>Fallo</a:t>
            </a:r>
            <a:r>
              <a:rPr sz="3200" spc="-225" dirty="0">
                <a:solidFill>
                  <a:srgbClr val="C00000"/>
                </a:solidFill>
              </a:rPr>
              <a:t> </a:t>
            </a:r>
            <a:r>
              <a:rPr sz="3200" spc="-310" dirty="0">
                <a:solidFill>
                  <a:srgbClr val="C00000"/>
                </a:solidFill>
              </a:rPr>
              <a:t>d</a:t>
            </a:r>
            <a:r>
              <a:rPr sz="3200" spc="-150" dirty="0">
                <a:solidFill>
                  <a:srgbClr val="C00000"/>
                </a:solidFill>
              </a:rPr>
              <a:t>i</a:t>
            </a:r>
            <a:r>
              <a:rPr sz="3200" spc="-200" dirty="0">
                <a:solidFill>
                  <a:srgbClr val="C00000"/>
                </a:solidFill>
              </a:rPr>
              <a:t> </a:t>
            </a:r>
            <a:r>
              <a:rPr sz="3200" spc="-155" dirty="0">
                <a:solidFill>
                  <a:srgbClr val="C00000"/>
                </a:solidFill>
              </a:rPr>
              <a:t>gamb</a:t>
            </a:r>
            <a:r>
              <a:rPr sz="3200" spc="-130" dirty="0">
                <a:solidFill>
                  <a:srgbClr val="C00000"/>
                </a:solidFill>
              </a:rPr>
              <a:t>e</a:t>
            </a:r>
            <a:r>
              <a:rPr sz="3200" spc="-200" dirty="0">
                <a:solidFill>
                  <a:srgbClr val="C00000"/>
                </a:solidFill>
              </a:rPr>
              <a:t> </a:t>
            </a:r>
            <a:r>
              <a:rPr sz="3200" spc="-270" dirty="0">
                <a:solidFill>
                  <a:schemeClr val="accent2"/>
                </a:solidFill>
              </a:rPr>
              <a:t>commes</a:t>
            </a:r>
            <a:r>
              <a:rPr sz="3200" spc="-220" dirty="0">
                <a:solidFill>
                  <a:schemeClr val="accent2"/>
                </a:solidFill>
              </a:rPr>
              <a:t>s</a:t>
            </a:r>
            <a:r>
              <a:rPr sz="3200" spc="-145" dirty="0">
                <a:solidFill>
                  <a:schemeClr val="accent2"/>
                </a:solidFill>
              </a:rPr>
              <a:t>o</a:t>
            </a:r>
            <a:r>
              <a:rPr sz="3200" spc="-185" dirty="0">
                <a:solidFill>
                  <a:schemeClr val="accent2"/>
                </a:solidFill>
              </a:rPr>
              <a:t> </a:t>
            </a:r>
            <a:r>
              <a:rPr sz="3200" spc="-140" dirty="0">
                <a:solidFill>
                  <a:schemeClr val="accent2"/>
                </a:solidFill>
              </a:rPr>
              <a:t>dal  </a:t>
            </a:r>
            <a:r>
              <a:rPr sz="3200" spc="-280" dirty="0">
                <a:solidFill>
                  <a:schemeClr val="accent2"/>
                </a:solidFill>
              </a:rPr>
              <a:t>lott</a:t>
            </a:r>
            <a:r>
              <a:rPr sz="3200" spc="-390" dirty="0">
                <a:solidFill>
                  <a:schemeClr val="accent2"/>
                </a:solidFill>
              </a:rPr>
              <a:t>a</a:t>
            </a:r>
            <a:r>
              <a:rPr sz="3200" spc="-320" dirty="0">
                <a:solidFill>
                  <a:schemeClr val="accent2"/>
                </a:solidFill>
              </a:rPr>
              <a:t>tore</a:t>
            </a:r>
            <a:r>
              <a:rPr sz="3200" spc="-215" dirty="0"/>
              <a:t> </a:t>
            </a:r>
            <a:r>
              <a:rPr sz="3200" spc="-280" dirty="0">
                <a:solidFill>
                  <a:srgbClr val="C00000"/>
                </a:solidFill>
              </a:rPr>
              <a:t>ATTACCATO</a:t>
            </a:r>
            <a:endParaRPr sz="3200" dirty="0">
              <a:solidFill>
                <a:srgbClr val="C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48255" y="2165604"/>
            <a:ext cx="8162544" cy="119786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049779" y="2167547"/>
            <a:ext cx="8159750" cy="1194435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163830" rIns="0" bIns="0" rtlCol="0">
            <a:spAutoFit/>
          </a:bodyPr>
          <a:lstStyle/>
          <a:p>
            <a:pPr marL="2460625" marR="428625" indent="-2028825">
              <a:lnSpc>
                <a:spcPct val="100000"/>
              </a:lnSpc>
              <a:spcBef>
                <a:spcPts val="1290"/>
              </a:spcBef>
            </a:pPr>
            <a:r>
              <a:rPr sz="2800" b="1" spc="-345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75" dirty="0">
                <a:solidFill>
                  <a:srgbClr val="ACE9F8"/>
                </a:solidFill>
                <a:latin typeface="Tahoma"/>
                <a:cs typeface="Tahoma"/>
              </a:rPr>
              <a:t>cas</a:t>
            </a:r>
            <a:r>
              <a:rPr sz="2800" b="1" spc="90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70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i </a:t>
            </a:r>
            <a:r>
              <a:rPr sz="2800" b="1" spc="-225" dirty="0">
                <a:solidFill>
                  <a:srgbClr val="ACE9F8"/>
                </a:solidFill>
                <a:latin typeface="Tahoma"/>
                <a:cs typeface="Tahoma"/>
              </a:rPr>
              <a:t>FAL</a:t>
            </a:r>
            <a:r>
              <a:rPr sz="2800" b="1" spc="-204" dirty="0">
                <a:solidFill>
                  <a:srgbClr val="ACE9F8"/>
                </a:solidFill>
                <a:latin typeface="Tahoma"/>
                <a:cs typeface="Tahoma"/>
              </a:rPr>
              <a:t>L</a:t>
            </a:r>
            <a:r>
              <a:rPr sz="2800" b="1" spc="190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1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455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290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25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GAMBE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ACE9F8"/>
                </a:solidFill>
                <a:latin typeface="Tahoma"/>
                <a:cs typeface="Tahoma"/>
              </a:rPr>
              <a:t>commess</a:t>
            </a:r>
            <a:r>
              <a:rPr sz="2800" b="1" spc="5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2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15" dirty="0">
                <a:solidFill>
                  <a:srgbClr val="ACE9F8"/>
                </a:solidFill>
                <a:latin typeface="Tahoma"/>
                <a:cs typeface="Tahoma"/>
              </a:rPr>
              <a:t>dal  </a:t>
            </a:r>
            <a:r>
              <a:rPr sz="2800" b="1" spc="-120" dirty="0">
                <a:solidFill>
                  <a:srgbClr val="ACE9F8"/>
                </a:solidFill>
                <a:latin typeface="Tahoma"/>
                <a:cs typeface="Tahoma"/>
              </a:rPr>
              <a:t>lottatore</a:t>
            </a:r>
            <a:r>
              <a:rPr sz="2800" b="1" spc="-6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20" dirty="0">
                <a:solidFill>
                  <a:srgbClr val="ACE9F8"/>
                </a:solidFill>
                <a:latin typeface="Tahoma"/>
                <a:cs typeface="Tahoma"/>
              </a:rPr>
              <a:t>attaccato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136" y="1465440"/>
            <a:ext cx="6689725" cy="504190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6350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500"/>
              </a:spcBef>
            </a:pPr>
            <a:r>
              <a:rPr sz="2400" b="1" spc="-100" dirty="0">
                <a:solidFill>
                  <a:srgbClr val="FFC000"/>
                </a:solidFill>
                <a:latin typeface="Tahoma"/>
                <a:cs typeface="Tahoma"/>
              </a:rPr>
              <a:t>VALID</a:t>
            </a:r>
            <a:r>
              <a:rPr sz="2400" b="1" spc="-114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70" dirty="0">
                <a:solidFill>
                  <a:srgbClr val="FFC000"/>
                </a:solidFill>
                <a:latin typeface="Tahoma"/>
                <a:cs typeface="Tahoma"/>
              </a:rPr>
              <a:t>SOL</a:t>
            </a:r>
            <a:r>
              <a:rPr sz="2400" b="1" spc="-75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C000"/>
                </a:solidFill>
                <a:latin typeface="Tahoma"/>
                <a:cs typeface="Tahoma"/>
              </a:rPr>
              <a:t>PE</a:t>
            </a:r>
            <a:r>
              <a:rPr sz="2400" b="1" spc="-295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400" b="1" spc="-2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190" dirty="0">
                <a:solidFill>
                  <a:srgbClr val="FFC000"/>
                </a:solidFill>
                <a:latin typeface="Tahoma"/>
                <a:cs typeface="Tahoma"/>
              </a:rPr>
              <a:t>LOTTA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15" dirty="0">
                <a:solidFill>
                  <a:srgbClr val="FFC000"/>
                </a:solidFill>
                <a:latin typeface="Tahoma"/>
                <a:cs typeface="Tahoma"/>
              </a:rPr>
              <a:t>GRECO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Tahoma"/>
                <a:cs typeface="Tahoma"/>
              </a:rPr>
              <a:t>ROMANA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9844" y="4817364"/>
            <a:ext cx="3445763" cy="16322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801495" y="4818494"/>
            <a:ext cx="3442970" cy="1629410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190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725"/>
              </a:spcBef>
            </a:pP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odio:</a:t>
            </a:r>
            <a:endParaRPr sz="2000">
              <a:latin typeface="Tahoma"/>
              <a:cs typeface="Tahoma"/>
            </a:endParaRPr>
          </a:p>
          <a:p>
            <a:pPr marL="598805" marR="591185" indent="1270" algn="ctr">
              <a:lnSpc>
                <a:spcPct val="100000"/>
              </a:lnSpc>
              <a:spcBef>
                <a:spcPts val="1160"/>
              </a:spcBef>
            </a:pPr>
            <a:r>
              <a:rPr sz="2400" b="1" spc="-18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325" dirty="0">
                <a:solidFill>
                  <a:srgbClr val="FFFFFF"/>
                </a:solidFill>
                <a:latin typeface="Tahoma"/>
                <a:cs typeface="Tahoma"/>
              </a:rPr>
              <a:t>PUNT</a:t>
            </a:r>
            <a:r>
              <a:rPr sz="2400" b="1" spc="-2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300" dirty="0">
                <a:solidFill>
                  <a:srgbClr val="FFFFFF"/>
                </a:solidFill>
                <a:latin typeface="Tahoma"/>
                <a:cs typeface="Tahoma"/>
              </a:rPr>
              <a:t>+  </a:t>
            </a:r>
            <a:r>
              <a:rPr sz="2400" b="1" spc="-155" dirty="0">
                <a:solidFill>
                  <a:srgbClr val="FFFFFF"/>
                </a:solidFill>
                <a:latin typeface="Tahoma"/>
                <a:cs typeface="Tahoma"/>
              </a:rPr>
              <a:t>AVVERTIMENTO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08603" y="3614928"/>
            <a:ext cx="1146175" cy="1083945"/>
            <a:chOff x="3308603" y="3614928"/>
            <a:chExt cx="1146175" cy="108394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8603" y="3614928"/>
              <a:ext cx="1146048" cy="108356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342893" y="3652012"/>
              <a:ext cx="1020444" cy="957580"/>
            </a:xfrm>
            <a:custGeom>
              <a:avLst/>
              <a:gdLst/>
              <a:ahLst/>
              <a:cxnLst/>
              <a:rect l="l" t="t" r="r" b="b"/>
              <a:pathLst>
                <a:path w="1020445" h="957579">
                  <a:moveTo>
                    <a:pt x="37464" y="393573"/>
                  </a:moveTo>
                  <a:lnTo>
                    <a:pt x="0" y="919733"/>
                  </a:lnTo>
                  <a:lnTo>
                    <a:pt x="526160" y="957071"/>
                  </a:lnTo>
                  <a:lnTo>
                    <a:pt x="403986" y="816229"/>
                  </a:lnTo>
                  <a:lnTo>
                    <a:pt x="728927" y="534415"/>
                  </a:lnTo>
                  <a:lnTo>
                    <a:pt x="159638" y="534415"/>
                  </a:lnTo>
                  <a:lnTo>
                    <a:pt x="37464" y="393573"/>
                  </a:lnTo>
                  <a:close/>
                </a:path>
                <a:path w="1020445" h="957579">
                  <a:moveTo>
                    <a:pt x="687831" y="76454"/>
                  </a:moveTo>
                  <a:lnTo>
                    <a:pt x="159638" y="534415"/>
                  </a:lnTo>
                  <a:lnTo>
                    <a:pt x="728927" y="534415"/>
                  </a:lnTo>
                  <a:lnTo>
                    <a:pt x="932179" y="358139"/>
                  </a:lnTo>
                  <a:lnTo>
                    <a:pt x="687831" y="76454"/>
                  </a:lnTo>
                  <a:close/>
                </a:path>
                <a:path w="1020445" h="957579">
                  <a:moveTo>
                    <a:pt x="740663" y="30606"/>
                  </a:moveTo>
                  <a:lnTo>
                    <a:pt x="705484" y="61087"/>
                  </a:lnTo>
                  <a:lnTo>
                    <a:pt x="949832" y="342900"/>
                  </a:lnTo>
                  <a:lnTo>
                    <a:pt x="985011" y="312419"/>
                  </a:lnTo>
                  <a:lnTo>
                    <a:pt x="740663" y="30606"/>
                  </a:lnTo>
                  <a:close/>
                </a:path>
                <a:path w="1020445" h="957579">
                  <a:moveTo>
                    <a:pt x="775842" y="0"/>
                  </a:moveTo>
                  <a:lnTo>
                    <a:pt x="758316" y="15367"/>
                  </a:lnTo>
                  <a:lnTo>
                    <a:pt x="1002664" y="297052"/>
                  </a:lnTo>
                  <a:lnTo>
                    <a:pt x="1020190" y="281813"/>
                  </a:lnTo>
                  <a:lnTo>
                    <a:pt x="775842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42893" y="3652012"/>
              <a:ext cx="1020444" cy="957580"/>
            </a:xfrm>
            <a:custGeom>
              <a:avLst/>
              <a:gdLst/>
              <a:ahLst/>
              <a:cxnLst/>
              <a:rect l="l" t="t" r="r" b="b"/>
              <a:pathLst>
                <a:path w="1020445" h="957579">
                  <a:moveTo>
                    <a:pt x="1020190" y="281813"/>
                  </a:moveTo>
                  <a:lnTo>
                    <a:pt x="1002664" y="297052"/>
                  </a:lnTo>
                  <a:lnTo>
                    <a:pt x="758316" y="15367"/>
                  </a:lnTo>
                  <a:lnTo>
                    <a:pt x="775842" y="0"/>
                  </a:lnTo>
                  <a:lnTo>
                    <a:pt x="1020190" y="281813"/>
                  </a:lnTo>
                  <a:close/>
                </a:path>
                <a:path w="1020445" h="957579">
                  <a:moveTo>
                    <a:pt x="985011" y="312419"/>
                  </a:moveTo>
                  <a:lnTo>
                    <a:pt x="949832" y="342900"/>
                  </a:lnTo>
                  <a:lnTo>
                    <a:pt x="705484" y="61087"/>
                  </a:lnTo>
                  <a:lnTo>
                    <a:pt x="740663" y="30606"/>
                  </a:lnTo>
                  <a:lnTo>
                    <a:pt x="985011" y="312419"/>
                  </a:lnTo>
                  <a:close/>
                </a:path>
                <a:path w="1020445" h="957579">
                  <a:moveTo>
                    <a:pt x="932179" y="358139"/>
                  </a:moveTo>
                  <a:lnTo>
                    <a:pt x="403986" y="816229"/>
                  </a:lnTo>
                  <a:lnTo>
                    <a:pt x="526160" y="957071"/>
                  </a:lnTo>
                  <a:lnTo>
                    <a:pt x="0" y="919733"/>
                  </a:lnTo>
                  <a:lnTo>
                    <a:pt x="37464" y="393573"/>
                  </a:lnTo>
                  <a:lnTo>
                    <a:pt x="159638" y="534415"/>
                  </a:lnTo>
                  <a:lnTo>
                    <a:pt x="687831" y="76454"/>
                  </a:lnTo>
                  <a:lnTo>
                    <a:pt x="932179" y="358139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988302" y="4818494"/>
            <a:ext cx="3442970" cy="1359988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21907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725"/>
              </a:spcBef>
            </a:pP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Tahoma"/>
                <a:cs typeface="Tahoma"/>
              </a:rPr>
              <a:t>epi</a:t>
            </a:r>
            <a:r>
              <a:rPr sz="2000" b="1" spc="-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odio:</a:t>
            </a:r>
            <a:endParaRPr sz="2000" dirty="0">
              <a:latin typeface="Tahoma"/>
              <a:cs typeface="Tahoma"/>
            </a:endParaRPr>
          </a:p>
          <a:p>
            <a:pPr marL="695960" marR="687070" indent="-1270" algn="ctr">
              <a:lnSpc>
                <a:spcPct val="100000"/>
              </a:lnSpc>
              <a:spcBef>
                <a:spcPts val="1160"/>
              </a:spcBef>
            </a:pPr>
            <a:r>
              <a:rPr sz="2400" b="1" spc="-165" dirty="0">
                <a:solidFill>
                  <a:srgbClr val="FFFFFF"/>
                </a:solidFill>
                <a:latin typeface="Tahoma"/>
                <a:cs typeface="Tahoma"/>
              </a:rPr>
              <a:t>SCONFITTA </a:t>
            </a:r>
            <a:r>
              <a:rPr sz="24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45" dirty="0">
                <a:solidFill>
                  <a:srgbClr val="FFFFFF"/>
                </a:solidFill>
                <a:latin typeface="Tahoma"/>
                <a:cs typeface="Tahoma"/>
              </a:rPr>
              <a:t>NEL</a:t>
            </a:r>
            <a:r>
              <a:rPr sz="2000" b="1" spc="-22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000" b="1" spc="-220" dirty="0">
                <a:solidFill>
                  <a:srgbClr val="FFFFFF"/>
                </a:solidFill>
                <a:latin typeface="Verdana"/>
                <a:cs typeface="Verdana"/>
              </a:rPr>
              <a:t>’I</a:t>
            </a:r>
            <a:r>
              <a:rPr sz="2000" b="1" spc="-409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b="1" spc="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b="1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b="1" spc="-2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b="1" spc="-315" dirty="0">
                <a:solidFill>
                  <a:srgbClr val="FFFFFF"/>
                </a:solidFill>
                <a:latin typeface="Verdana"/>
                <a:cs typeface="Verdana"/>
              </a:rPr>
              <a:t>TRO</a:t>
            </a:r>
            <a:endParaRPr sz="2000" dirty="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690104" y="3587496"/>
            <a:ext cx="1155700" cy="1080770"/>
            <a:chOff x="7690104" y="3587496"/>
            <a:chExt cx="1155700" cy="108077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0104" y="3587496"/>
              <a:ext cx="1155192" cy="10805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727315" y="3624453"/>
              <a:ext cx="1028700" cy="953769"/>
            </a:xfrm>
            <a:custGeom>
              <a:avLst/>
              <a:gdLst/>
              <a:ahLst/>
              <a:cxnLst/>
              <a:rect l="l" t="t" r="r" b="b"/>
              <a:pathLst>
                <a:path w="1028700" h="953770">
                  <a:moveTo>
                    <a:pt x="329564" y="75184"/>
                  </a:moveTo>
                  <a:lnTo>
                    <a:pt x="89026" y="360172"/>
                  </a:lnTo>
                  <a:lnTo>
                    <a:pt x="623442" y="811022"/>
                  </a:lnTo>
                  <a:lnTo>
                    <a:pt x="503174" y="953516"/>
                  </a:lnTo>
                  <a:lnTo>
                    <a:pt x="1028700" y="909066"/>
                  </a:lnTo>
                  <a:lnTo>
                    <a:pt x="996217" y="526034"/>
                  </a:lnTo>
                  <a:lnTo>
                    <a:pt x="863853" y="526034"/>
                  </a:lnTo>
                  <a:lnTo>
                    <a:pt x="329564" y="75184"/>
                  </a:lnTo>
                  <a:close/>
                </a:path>
                <a:path w="1028700" h="953770">
                  <a:moveTo>
                    <a:pt x="984123" y="383413"/>
                  </a:moveTo>
                  <a:lnTo>
                    <a:pt x="863853" y="526034"/>
                  </a:lnTo>
                  <a:lnTo>
                    <a:pt x="996217" y="526034"/>
                  </a:lnTo>
                  <a:lnTo>
                    <a:pt x="984123" y="383413"/>
                  </a:lnTo>
                  <a:close/>
                </a:path>
                <a:path w="1028700" h="953770">
                  <a:moveTo>
                    <a:pt x="276098" y="30099"/>
                  </a:moveTo>
                  <a:lnTo>
                    <a:pt x="35559" y="315087"/>
                  </a:lnTo>
                  <a:lnTo>
                    <a:pt x="71246" y="345186"/>
                  </a:lnTo>
                  <a:lnTo>
                    <a:pt x="311784" y="60071"/>
                  </a:lnTo>
                  <a:lnTo>
                    <a:pt x="276098" y="30099"/>
                  </a:lnTo>
                  <a:close/>
                </a:path>
                <a:path w="1028700" h="953770">
                  <a:moveTo>
                    <a:pt x="240410" y="0"/>
                  </a:moveTo>
                  <a:lnTo>
                    <a:pt x="0" y="285115"/>
                  </a:lnTo>
                  <a:lnTo>
                    <a:pt x="17779" y="300101"/>
                  </a:lnTo>
                  <a:lnTo>
                    <a:pt x="258317" y="14986"/>
                  </a:lnTo>
                  <a:lnTo>
                    <a:pt x="240410" y="0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27315" y="3624453"/>
              <a:ext cx="1028700" cy="953769"/>
            </a:xfrm>
            <a:custGeom>
              <a:avLst/>
              <a:gdLst/>
              <a:ahLst/>
              <a:cxnLst/>
              <a:rect l="l" t="t" r="r" b="b"/>
              <a:pathLst>
                <a:path w="1028700" h="953770">
                  <a:moveTo>
                    <a:pt x="240410" y="0"/>
                  </a:moveTo>
                  <a:lnTo>
                    <a:pt x="258317" y="14986"/>
                  </a:lnTo>
                  <a:lnTo>
                    <a:pt x="17779" y="300101"/>
                  </a:lnTo>
                  <a:lnTo>
                    <a:pt x="0" y="285115"/>
                  </a:lnTo>
                  <a:lnTo>
                    <a:pt x="240410" y="0"/>
                  </a:lnTo>
                  <a:close/>
                </a:path>
                <a:path w="1028700" h="953770">
                  <a:moveTo>
                    <a:pt x="276098" y="30099"/>
                  </a:moveTo>
                  <a:lnTo>
                    <a:pt x="311784" y="60071"/>
                  </a:lnTo>
                  <a:lnTo>
                    <a:pt x="71246" y="345186"/>
                  </a:lnTo>
                  <a:lnTo>
                    <a:pt x="35559" y="315087"/>
                  </a:lnTo>
                  <a:lnTo>
                    <a:pt x="276098" y="30099"/>
                  </a:lnTo>
                  <a:close/>
                </a:path>
                <a:path w="1028700" h="953770">
                  <a:moveTo>
                    <a:pt x="329564" y="75184"/>
                  </a:moveTo>
                  <a:lnTo>
                    <a:pt x="863853" y="526034"/>
                  </a:lnTo>
                  <a:lnTo>
                    <a:pt x="984123" y="383413"/>
                  </a:lnTo>
                  <a:lnTo>
                    <a:pt x="1028700" y="909066"/>
                  </a:lnTo>
                  <a:lnTo>
                    <a:pt x="503174" y="953516"/>
                  </a:lnTo>
                  <a:lnTo>
                    <a:pt x="623442" y="811022"/>
                  </a:lnTo>
                  <a:lnTo>
                    <a:pt x="89026" y="360172"/>
                  </a:lnTo>
                  <a:lnTo>
                    <a:pt x="329564" y="75184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17"/>
          <p:cNvSpPr txBox="1"/>
          <p:nvPr/>
        </p:nvSpPr>
        <p:spPr>
          <a:xfrm>
            <a:off x="8520429" y="6574602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78494" y="582103"/>
            <a:ext cx="77336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15" dirty="0">
                <a:solidFill>
                  <a:schemeClr val="accent2"/>
                </a:solidFill>
              </a:rPr>
              <a:t>Comport</a:t>
            </a:r>
            <a:r>
              <a:rPr sz="3200" spc="-225" dirty="0">
                <a:solidFill>
                  <a:schemeClr val="accent2"/>
                </a:solidFill>
              </a:rPr>
              <a:t>a</a:t>
            </a:r>
            <a:r>
              <a:rPr sz="3200" spc="-290" dirty="0">
                <a:solidFill>
                  <a:schemeClr val="accent2"/>
                </a:solidFill>
              </a:rPr>
              <a:t>mento</a:t>
            </a:r>
            <a:r>
              <a:rPr sz="3200" spc="-200" dirty="0">
                <a:solidFill>
                  <a:schemeClr val="accent2"/>
                </a:solidFill>
              </a:rPr>
              <a:t> </a:t>
            </a:r>
            <a:r>
              <a:rPr sz="3200" spc="-340" dirty="0">
                <a:solidFill>
                  <a:schemeClr val="accent2"/>
                </a:solidFill>
              </a:rPr>
              <a:t>anti</a:t>
            </a:r>
            <a:r>
              <a:rPr sz="3200" spc="-380" dirty="0">
                <a:solidFill>
                  <a:schemeClr val="accent2"/>
                </a:solidFill>
              </a:rPr>
              <a:t>s</a:t>
            </a:r>
            <a:r>
              <a:rPr sz="3200" spc="-295" dirty="0">
                <a:solidFill>
                  <a:schemeClr val="accent2"/>
                </a:solidFill>
              </a:rPr>
              <a:t>portiv</a:t>
            </a:r>
            <a:r>
              <a:rPr sz="3200" spc="-360" dirty="0">
                <a:solidFill>
                  <a:schemeClr val="accent2"/>
                </a:solidFill>
              </a:rPr>
              <a:t>o</a:t>
            </a:r>
            <a:r>
              <a:rPr sz="3200" spc="-200" dirty="0">
                <a:solidFill>
                  <a:schemeClr val="accent2"/>
                </a:solidFill>
              </a:rPr>
              <a:t> </a:t>
            </a:r>
            <a:r>
              <a:rPr sz="3200" spc="-434" dirty="0">
                <a:solidFill>
                  <a:schemeClr val="accent2"/>
                </a:solidFill>
              </a:rPr>
              <a:t>(b</a:t>
            </a:r>
            <a:r>
              <a:rPr sz="3200" spc="-365" dirty="0">
                <a:solidFill>
                  <a:schemeClr val="accent2"/>
                </a:solidFill>
              </a:rPr>
              <a:t>r</a:t>
            </a:r>
            <a:r>
              <a:rPr sz="3200" spc="-285" dirty="0">
                <a:solidFill>
                  <a:schemeClr val="accent2"/>
                </a:solidFill>
              </a:rPr>
              <a:t>utalit</a:t>
            </a:r>
            <a:r>
              <a:rPr sz="3200" spc="-395" dirty="0">
                <a:solidFill>
                  <a:schemeClr val="accent2"/>
                </a:solidFill>
              </a:rPr>
              <a:t>à</a:t>
            </a:r>
            <a:r>
              <a:rPr sz="3200" spc="-525" dirty="0">
                <a:solidFill>
                  <a:schemeClr val="accent2"/>
                </a:solidFill>
              </a:rPr>
              <a:t>)</a:t>
            </a:r>
            <a:endParaRPr sz="3200" dirty="0">
              <a:solidFill>
                <a:schemeClr val="accent2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8255" y="2165604"/>
            <a:ext cx="8162544" cy="11978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49779" y="2167547"/>
            <a:ext cx="8159750" cy="1194435"/>
          </a:xfrm>
          <a:prstGeom prst="rect">
            <a:avLst/>
          </a:prstGeom>
          <a:ln w="9525">
            <a:solidFill>
              <a:srgbClr val="86919C"/>
            </a:solidFill>
          </a:ln>
        </p:spPr>
        <p:txBody>
          <a:bodyPr vert="horz" wrap="square" lIns="0" tIns="377825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2975"/>
              </a:spcBef>
            </a:pPr>
            <a:r>
              <a:rPr sz="2800" b="1" spc="-345" dirty="0">
                <a:solidFill>
                  <a:srgbClr val="ACE9F8"/>
                </a:solidFill>
                <a:latin typeface="Tahoma"/>
                <a:cs typeface="Tahoma"/>
              </a:rPr>
              <a:t>In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300" dirty="0">
                <a:solidFill>
                  <a:srgbClr val="ACE9F8"/>
                </a:solidFill>
                <a:latin typeface="Tahoma"/>
                <a:cs typeface="Tahoma"/>
              </a:rPr>
              <a:t>c</a:t>
            </a:r>
            <a:r>
              <a:rPr sz="2800" b="1" dirty="0">
                <a:solidFill>
                  <a:srgbClr val="ACE9F8"/>
                </a:solidFill>
                <a:latin typeface="Tahoma"/>
                <a:cs typeface="Tahoma"/>
              </a:rPr>
              <a:t>as</a:t>
            </a:r>
            <a:r>
              <a:rPr sz="2800" b="1" spc="5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70" dirty="0">
                <a:solidFill>
                  <a:srgbClr val="ACE9F8"/>
                </a:solidFill>
                <a:latin typeface="Tahoma"/>
                <a:cs typeface="Tahoma"/>
              </a:rPr>
              <a:t>d</a:t>
            </a:r>
            <a:r>
              <a:rPr sz="2800" b="1" spc="-30" dirty="0">
                <a:solidFill>
                  <a:srgbClr val="ACE9F8"/>
                </a:solidFill>
                <a:latin typeface="Tahoma"/>
                <a:cs typeface="Tahoma"/>
              </a:rPr>
              <a:t>i </a:t>
            </a:r>
            <a:r>
              <a:rPr sz="2800" b="1" spc="85" dirty="0">
                <a:solidFill>
                  <a:srgbClr val="ACE9F8"/>
                </a:solidFill>
                <a:latin typeface="Tahoma"/>
                <a:cs typeface="Tahoma"/>
              </a:rPr>
              <a:t>co</a:t>
            </a:r>
            <a:r>
              <a:rPr sz="2800" b="1" spc="140" dirty="0">
                <a:solidFill>
                  <a:srgbClr val="ACE9F8"/>
                </a:solidFill>
                <a:latin typeface="Tahoma"/>
                <a:cs typeface="Tahoma"/>
              </a:rPr>
              <a:t>m</a:t>
            </a:r>
            <a:r>
              <a:rPr sz="2800" b="1" spc="-70" dirty="0">
                <a:solidFill>
                  <a:srgbClr val="ACE9F8"/>
                </a:solidFill>
                <a:latin typeface="Tahoma"/>
                <a:cs typeface="Tahoma"/>
              </a:rPr>
              <a:t>portament</a:t>
            </a:r>
            <a:r>
              <a:rPr sz="2800" b="1" spc="-65" dirty="0">
                <a:solidFill>
                  <a:srgbClr val="ACE9F8"/>
                </a:solidFill>
                <a:latin typeface="Tahoma"/>
                <a:cs typeface="Tahoma"/>
              </a:rPr>
              <a:t>o</a:t>
            </a:r>
            <a:r>
              <a:rPr sz="2800" b="1" spc="-40" dirty="0">
                <a:solidFill>
                  <a:srgbClr val="ACE9F8"/>
                </a:solidFill>
                <a:latin typeface="Tahoma"/>
                <a:cs typeface="Tahoma"/>
              </a:rPr>
              <a:t> </a:t>
            </a:r>
            <a:r>
              <a:rPr sz="2800" b="1" spc="-130" dirty="0">
                <a:solidFill>
                  <a:srgbClr val="ACE9F8"/>
                </a:solidFill>
                <a:latin typeface="Tahoma"/>
                <a:cs typeface="Tahoma"/>
              </a:rPr>
              <a:t>ant</a:t>
            </a:r>
            <a:r>
              <a:rPr sz="2800" b="1" spc="-65" dirty="0">
                <a:solidFill>
                  <a:srgbClr val="ACE9F8"/>
                </a:solidFill>
                <a:latin typeface="Tahoma"/>
                <a:cs typeface="Tahoma"/>
              </a:rPr>
              <a:t>i</a:t>
            </a:r>
            <a:r>
              <a:rPr sz="2800" b="1" spc="-110" dirty="0">
                <a:solidFill>
                  <a:srgbClr val="ACE9F8"/>
                </a:solidFill>
                <a:latin typeface="Tahoma"/>
                <a:cs typeface="Tahoma"/>
              </a:rPr>
              <a:t>sportivo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5136" y="1465440"/>
            <a:ext cx="6689725" cy="504190"/>
          </a:xfrm>
          <a:prstGeom prst="rect">
            <a:avLst/>
          </a:prstGeom>
          <a:solidFill>
            <a:srgbClr val="6F2F9F"/>
          </a:solidFill>
          <a:ln w="38100">
            <a:solidFill>
              <a:srgbClr val="001F5F"/>
            </a:solidFill>
          </a:ln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2400" b="1" spc="-100" dirty="0">
                <a:solidFill>
                  <a:srgbClr val="FFC000"/>
                </a:solidFill>
                <a:latin typeface="Tahoma"/>
                <a:cs typeface="Tahoma"/>
              </a:rPr>
              <a:t>VALID</a:t>
            </a:r>
            <a:r>
              <a:rPr sz="2400" b="1" spc="-114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400" b="1" spc="-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C000"/>
                </a:solidFill>
                <a:latin typeface="Tahoma"/>
                <a:cs typeface="Tahoma"/>
              </a:rPr>
              <a:t>PE</a:t>
            </a:r>
            <a:r>
              <a:rPr sz="2400" b="1" spc="-295" dirty="0">
                <a:solidFill>
                  <a:srgbClr val="FFC000"/>
                </a:solidFill>
                <a:latin typeface="Tahoma"/>
                <a:cs typeface="Tahoma"/>
              </a:rPr>
              <a:t>R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25" dirty="0">
                <a:solidFill>
                  <a:srgbClr val="FFC000"/>
                </a:solidFill>
                <a:latin typeface="Tahoma"/>
                <a:cs typeface="Tahoma"/>
              </a:rPr>
              <a:t>TUTTI</a:t>
            </a:r>
            <a:r>
              <a:rPr sz="2400" b="1" spc="-1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195" dirty="0">
                <a:solidFill>
                  <a:srgbClr val="FFC000"/>
                </a:solidFill>
                <a:latin typeface="Tahoma"/>
                <a:cs typeface="Tahoma"/>
              </a:rPr>
              <a:t>GLI</a:t>
            </a:r>
            <a:r>
              <a:rPr sz="2400" b="1" spc="-3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2400" b="1" spc="-409" dirty="0">
                <a:solidFill>
                  <a:srgbClr val="FFC000"/>
                </a:solidFill>
                <a:latin typeface="Tahoma"/>
                <a:cs typeface="Tahoma"/>
              </a:rPr>
              <a:t>STILI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2200" y="4390644"/>
            <a:ext cx="6691883" cy="198729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73734" y="4381414"/>
            <a:ext cx="6688455" cy="1985010"/>
          </a:xfrm>
          <a:prstGeom prst="rect">
            <a:avLst/>
          </a:prstGeom>
          <a:ln w="57150">
            <a:solidFill>
              <a:srgbClr val="FFFFFF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40"/>
              </a:spcBef>
            </a:pPr>
            <a:r>
              <a:rPr sz="2400" b="1" spc="-170" dirty="0">
                <a:solidFill>
                  <a:srgbClr val="FFFFFF"/>
                </a:solidFill>
                <a:latin typeface="Tahoma"/>
                <a:cs typeface="Tahoma"/>
              </a:rPr>
              <a:t>CARTELLINO</a:t>
            </a:r>
            <a:r>
              <a:rPr sz="2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20" dirty="0">
                <a:solidFill>
                  <a:srgbClr val="FFFFFF"/>
                </a:solidFill>
                <a:latin typeface="Tahoma"/>
                <a:cs typeface="Tahoma"/>
              </a:rPr>
              <a:t>ROSSO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0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2400" b="1" spc="-140" dirty="0">
                <a:solidFill>
                  <a:srgbClr val="FFFFFF"/>
                </a:solidFill>
                <a:latin typeface="Tahoma"/>
                <a:cs typeface="Tahoma"/>
              </a:rPr>
              <a:t>SQUALIFICA</a:t>
            </a:r>
            <a:endParaRPr sz="240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1095"/>
              </a:spcBef>
            </a:pP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diretta</a:t>
            </a:r>
            <a:r>
              <a:rPr sz="20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dalla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competizione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829301" y="3420469"/>
            <a:ext cx="1757680" cy="780415"/>
            <a:chOff x="5280659" y="3422903"/>
            <a:chExt cx="1757680" cy="78041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0659" y="3422903"/>
              <a:ext cx="1757172" cy="7802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347080" y="3457193"/>
              <a:ext cx="1570990" cy="657860"/>
            </a:xfrm>
            <a:custGeom>
              <a:avLst/>
              <a:gdLst/>
              <a:ahLst/>
              <a:cxnLst/>
              <a:rect l="l" t="t" r="r" b="b"/>
              <a:pathLst>
                <a:path w="1570990" h="657860">
                  <a:moveTo>
                    <a:pt x="1178178" y="0"/>
                  </a:moveTo>
                  <a:lnTo>
                    <a:pt x="392684" y="0"/>
                  </a:lnTo>
                  <a:lnTo>
                    <a:pt x="392684" y="20446"/>
                  </a:lnTo>
                  <a:lnTo>
                    <a:pt x="1178178" y="20446"/>
                  </a:lnTo>
                  <a:lnTo>
                    <a:pt x="1178178" y="0"/>
                  </a:lnTo>
                  <a:close/>
                </a:path>
                <a:path w="1570990" h="657860">
                  <a:moveTo>
                    <a:pt x="1178178" y="41020"/>
                  </a:moveTo>
                  <a:lnTo>
                    <a:pt x="392684" y="41020"/>
                  </a:lnTo>
                  <a:lnTo>
                    <a:pt x="392684" y="82168"/>
                  </a:lnTo>
                  <a:lnTo>
                    <a:pt x="1178178" y="82168"/>
                  </a:lnTo>
                  <a:lnTo>
                    <a:pt x="1178178" y="41020"/>
                  </a:lnTo>
                  <a:close/>
                </a:path>
                <a:path w="1570990" h="657860">
                  <a:moveTo>
                    <a:pt x="1570863" y="328802"/>
                  </a:moveTo>
                  <a:lnTo>
                    <a:pt x="0" y="328802"/>
                  </a:lnTo>
                  <a:lnTo>
                    <a:pt x="785495" y="657732"/>
                  </a:lnTo>
                  <a:lnTo>
                    <a:pt x="1570863" y="328802"/>
                  </a:lnTo>
                  <a:close/>
                </a:path>
                <a:path w="1570990" h="657860">
                  <a:moveTo>
                    <a:pt x="1178178" y="102742"/>
                  </a:moveTo>
                  <a:lnTo>
                    <a:pt x="392684" y="102742"/>
                  </a:lnTo>
                  <a:lnTo>
                    <a:pt x="392684" y="328802"/>
                  </a:lnTo>
                  <a:lnTo>
                    <a:pt x="1178178" y="328802"/>
                  </a:lnTo>
                  <a:lnTo>
                    <a:pt x="1178178" y="102742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47080" y="3457193"/>
              <a:ext cx="1570990" cy="657860"/>
            </a:xfrm>
            <a:custGeom>
              <a:avLst/>
              <a:gdLst/>
              <a:ahLst/>
              <a:cxnLst/>
              <a:rect l="l" t="t" r="r" b="b"/>
              <a:pathLst>
                <a:path w="1570990" h="657860">
                  <a:moveTo>
                    <a:pt x="1178178" y="0"/>
                  </a:moveTo>
                  <a:lnTo>
                    <a:pt x="1178178" y="20446"/>
                  </a:lnTo>
                  <a:lnTo>
                    <a:pt x="392684" y="20446"/>
                  </a:lnTo>
                  <a:lnTo>
                    <a:pt x="392684" y="0"/>
                  </a:lnTo>
                  <a:lnTo>
                    <a:pt x="1178178" y="0"/>
                  </a:lnTo>
                  <a:close/>
                </a:path>
                <a:path w="1570990" h="657860">
                  <a:moveTo>
                    <a:pt x="1178178" y="41020"/>
                  </a:moveTo>
                  <a:lnTo>
                    <a:pt x="1178178" y="82168"/>
                  </a:lnTo>
                  <a:lnTo>
                    <a:pt x="392684" y="82168"/>
                  </a:lnTo>
                  <a:lnTo>
                    <a:pt x="392684" y="41020"/>
                  </a:lnTo>
                  <a:lnTo>
                    <a:pt x="1178178" y="41020"/>
                  </a:lnTo>
                  <a:close/>
                </a:path>
                <a:path w="1570990" h="657860">
                  <a:moveTo>
                    <a:pt x="1178178" y="102742"/>
                  </a:moveTo>
                  <a:lnTo>
                    <a:pt x="1178178" y="328802"/>
                  </a:lnTo>
                  <a:lnTo>
                    <a:pt x="1570863" y="328802"/>
                  </a:lnTo>
                  <a:lnTo>
                    <a:pt x="785495" y="657732"/>
                  </a:lnTo>
                  <a:lnTo>
                    <a:pt x="0" y="328802"/>
                  </a:lnTo>
                  <a:lnTo>
                    <a:pt x="392684" y="328802"/>
                  </a:lnTo>
                  <a:lnTo>
                    <a:pt x="392684" y="102742"/>
                  </a:lnTo>
                  <a:lnTo>
                    <a:pt x="1178178" y="102742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015968" y="4953507"/>
            <a:ext cx="1403985" cy="553720"/>
            <a:chOff x="5468111" y="4975859"/>
            <a:chExt cx="1403985" cy="55372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8111" y="4975859"/>
              <a:ext cx="1403604" cy="55321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539739" y="5010657"/>
              <a:ext cx="1206500" cy="429895"/>
            </a:xfrm>
            <a:custGeom>
              <a:avLst/>
              <a:gdLst/>
              <a:ahLst/>
              <a:cxnLst/>
              <a:rect l="l" t="t" r="r" b="b"/>
              <a:pathLst>
                <a:path w="1206500" h="429895">
                  <a:moveTo>
                    <a:pt x="904494" y="0"/>
                  </a:moveTo>
                  <a:lnTo>
                    <a:pt x="301498" y="0"/>
                  </a:lnTo>
                  <a:lnTo>
                    <a:pt x="301498" y="13335"/>
                  </a:lnTo>
                  <a:lnTo>
                    <a:pt x="904494" y="13335"/>
                  </a:lnTo>
                  <a:lnTo>
                    <a:pt x="904494" y="0"/>
                  </a:lnTo>
                  <a:close/>
                </a:path>
                <a:path w="1206500" h="429895">
                  <a:moveTo>
                    <a:pt x="904494" y="26797"/>
                  </a:moveTo>
                  <a:lnTo>
                    <a:pt x="301498" y="26797"/>
                  </a:lnTo>
                  <a:lnTo>
                    <a:pt x="301498" y="53721"/>
                  </a:lnTo>
                  <a:lnTo>
                    <a:pt x="904494" y="53721"/>
                  </a:lnTo>
                  <a:lnTo>
                    <a:pt x="904494" y="26797"/>
                  </a:lnTo>
                  <a:close/>
                </a:path>
                <a:path w="1206500" h="429895">
                  <a:moveTo>
                    <a:pt x="1205991" y="214884"/>
                  </a:moveTo>
                  <a:lnTo>
                    <a:pt x="0" y="214884"/>
                  </a:lnTo>
                  <a:lnTo>
                    <a:pt x="602996" y="429768"/>
                  </a:lnTo>
                  <a:lnTo>
                    <a:pt x="1205991" y="214884"/>
                  </a:lnTo>
                  <a:close/>
                </a:path>
                <a:path w="1206500" h="429895">
                  <a:moveTo>
                    <a:pt x="904494" y="67183"/>
                  </a:moveTo>
                  <a:lnTo>
                    <a:pt x="301498" y="67183"/>
                  </a:lnTo>
                  <a:lnTo>
                    <a:pt x="301498" y="214884"/>
                  </a:lnTo>
                  <a:lnTo>
                    <a:pt x="904494" y="214884"/>
                  </a:lnTo>
                  <a:lnTo>
                    <a:pt x="904494" y="67183"/>
                  </a:lnTo>
                  <a:close/>
                </a:path>
              </a:pathLst>
            </a:custGeom>
            <a:solidFill>
              <a:srgbClr val="21C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39739" y="5010657"/>
              <a:ext cx="1206500" cy="429895"/>
            </a:xfrm>
            <a:custGeom>
              <a:avLst/>
              <a:gdLst/>
              <a:ahLst/>
              <a:cxnLst/>
              <a:rect l="l" t="t" r="r" b="b"/>
              <a:pathLst>
                <a:path w="1206500" h="429895">
                  <a:moveTo>
                    <a:pt x="904494" y="0"/>
                  </a:moveTo>
                  <a:lnTo>
                    <a:pt x="904494" y="13335"/>
                  </a:lnTo>
                  <a:lnTo>
                    <a:pt x="301498" y="13335"/>
                  </a:lnTo>
                  <a:lnTo>
                    <a:pt x="301498" y="0"/>
                  </a:lnTo>
                  <a:lnTo>
                    <a:pt x="904494" y="0"/>
                  </a:lnTo>
                  <a:close/>
                </a:path>
                <a:path w="1206500" h="429895">
                  <a:moveTo>
                    <a:pt x="904494" y="26797"/>
                  </a:moveTo>
                  <a:lnTo>
                    <a:pt x="904494" y="53721"/>
                  </a:lnTo>
                  <a:lnTo>
                    <a:pt x="301498" y="53721"/>
                  </a:lnTo>
                  <a:lnTo>
                    <a:pt x="301498" y="26797"/>
                  </a:lnTo>
                  <a:lnTo>
                    <a:pt x="904494" y="26797"/>
                  </a:lnTo>
                  <a:close/>
                </a:path>
                <a:path w="1206500" h="429895">
                  <a:moveTo>
                    <a:pt x="904494" y="67183"/>
                  </a:moveTo>
                  <a:lnTo>
                    <a:pt x="904494" y="214884"/>
                  </a:lnTo>
                  <a:lnTo>
                    <a:pt x="1205991" y="214884"/>
                  </a:lnTo>
                  <a:lnTo>
                    <a:pt x="602996" y="429768"/>
                  </a:lnTo>
                  <a:lnTo>
                    <a:pt x="0" y="214884"/>
                  </a:lnTo>
                  <a:lnTo>
                    <a:pt x="301498" y="214884"/>
                  </a:lnTo>
                  <a:lnTo>
                    <a:pt x="301498" y="67183"/>
                  </a:lnTo>
                  <a:lnTo>
                    <a:pt x="904494" y="67183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3032" y="1800669"/>
            <a:ext cx="7327646" cy="458597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428101" y="610870"/>
            <a:ext cx="19697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2000" b="1" i="1" spc="-225" dirty="0">
                <a:solidFill>
                  <a:srgbClr val="0E486E"/>
                </a:solidFill>
                <a:latin typeface="Verdana"/>
                <a:cs typeface="Verdana"/>
              </a:rPr>
              <a:t>Costumini</a:t>
            </a:r>
            <a:r>
              <a:rPr sz="2000" b="1" i="1" spc="-17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i="1" spc="-254" dirty="0">
                <a:solidFill>
                  <a:srgbClr val="0E486E"/>
                </a:solidFill>
                <a:latin typeface="Verdana"/>
                <a:cs typeface="Verdana"/>
              </a:rPr>
              <a:t>(2.</a:t>
            </a:r>
            <a:r>
              <a:rPr sz="2000" b="1" i="1" spc="-330" dirty="0">
                <a:solidFill>
                  <a:srgbClr val="0E486E"/>
                </a:solidFill>
                <a:latin typeface="Verdana"/>
                <a:cs typeface="Verdana"/>
              </a:rPr>
              <a:t>3)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0959" y="1288161"/>
            <a:ext cx="40798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45" dirty="0">
                <a:solidFill>
                  <a:srgbClr val="0E486E"/>
                </a:solidFill>
                <a:latin typeface="Tahoma"/>
                <a:cs typeface="Tahoma"/>
              </a:rPr>
              <a:t>T</a:t>
            </a:r>
            <a:r>
              <a:rPr sz="2800" b="1" spc="-100" dirty="0">
                <a:solidFill>
                  <a:srgbClr val="0E486E"/>
                </a:solidFill>
                <a:latin typeface="Tahoma"/>
                <a:cs typeface="Tahoma"/>
              </a:rPr>
              <a:t>re</a:t>
            </a:r>
            <a:r>
              <a:rPr sz="2800" b="1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800" b="1" spc="120" dirty="0">
                <a:solidFill>
                  <a:srgbClr val="0E486E"/>
                </a:solidFill>
                <a:latin typeface="Tahoma"/>
                <a:cs typeface="Tahoma"/>
              </a:rPr>
              <a:t>ba</a:t>
            </a:r>
            <a:r>
              <a:rPr sz="2800" b="1" spc="-25" dirty="0">
                <a:solidFill>
                  <a:srgbClr val="0E486E"/>
                </a:solidFill>
                <a:latin typeface="Tahoma"/>
                <a:cs typeface="Tahoma"/>
              </a:rPr>
              <a:t>n</a:t>
            </a:r>
            <a:r>
              <a:rPr sz="2800" b="1" spc="-15" dirty="0">
                <a:solidFill>
                  <a:srgbClr val="0E486E"/>
                </a:solidFill>
                <a:latin typeface="Tahoma"/>
                <a:cs typeface="Tahoma"/>
              </a:rPr>
              <a:t>d</a:t>
            </a:r>
            <a:r>
              <a:rPr sz="2800" b="1" spc="125" dirty="0">
                <a:solidFill>
                  <a:srgbClr val="0E486E"/>
                </a:solidFill>
                <a:latin typeface="Tahoma"/>
                <a:cs typeface="Tahoma"/>
              </a:rPr>
              <a:t>e</a:t>
            </a:r>
            <a:r>
              <a:rPr sz="2800" b="1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0E486E"/>
                </a:solidFill>
                <a:latin typeface="Tahoma"/>
                <a:cs typeface="Tahoma"/>
              </a:rPr>
              <a:t>iden</a:t>
            </a:r>
            <a:r>
              <a:rPr sz="2800" b="1" spc="-145" dirty="0">
                <a:solidFill>
                  <a:srgbClr val="0E486E"/>
                </a:solidFill>
                <a:latin typeface="Tahoma"/>
                <a:cs typeface="Tahoma"/>
              </a:rPr>
              <a:t>tificat</a:t>
            </a:r>
            <a:r>
              <a:rPr sz="2800" b="1" spc="-135" dirty="0">
                <a:solidFill>
                  <a:srgbClr val="0E486E"/>
                </a:solidFill>
                <a:latin typeface="Tahoma"/>
                <a:cs typeface="Tahoma"/>
              </a:rPr>
              <a:t>r</a:t>
            </a:r>
            <a:r>
              <a:rPr sz="2800" b="1" spc="-15" dirty="0">
                <a:solidFill>
                  <a:srgbClr val="0E486E"/>
                </a:solidFill>
                <a:latin typeface="Tahoma"/>
                <a:cs typeface="Tahoma"/>
              </a:rPr>
              <a:t>ici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2154" y="5822086"/>
            <a:ext cx="848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365" dirty="0">
                <a:solidFill>
                  <a:srgbClr val="0E486E"/>
                </a:solidFill>
                <a:latin typeface="Verdana"/>
                <a:cs typeface="Verdana"/>
              </a:rPr>
              <a:t>7</a:t>
            </a:r>
            <a:r>
              <a:rPr sz="2400" b="1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i="1" spc="-125" dirty="0">
                <a:solidFill>
                  <a:srgbClr val="0E486E"/>
                </a:solidFill>
                <a:latin typeface="Verdana"/>
                <a:cs typeface="Verdana"/>
              </a:rPr>
              <a:t>cm.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24313" y="2238311"/>
            <a:ext cx="4878705" cy="3932554"/>
            <a:chOff x="3524313" y="2238311"/>
            <a:chExt cx="4878705" cy="3932554"/>
          </a:xfrm>
        </p:grpSpPr>
        <p:sp>
          <p:nvSpPr>
            <p:cNvPr id="13" name="object 13"/>
            <p:cNvSpPr/>
            <p:nvPr/>
          </p:nvSpPr>
          <p:spPr>
            <a:xfrm>
              <a:off x="3532251" y="5476239"/>
              <a:ext cx="690245" cy="686435"/>
            </a:xfrm>
            <a:custGeom>
              <a:avLst/>
              <a:gdLst/>
              <a:ahLst/>
              <a:cxnLst/>
              <a:rect l="l" t="t" r="r" b="b"/>
              <a:pathLst>
                <a:path w="690245" h="686435">
                  <a:moveTo>
                    <a:pt x="14732" y="436384"/>
                  </a:moveTo>
                  <a:lnTo>
                    <a:pt x="0" y="450862"/>
                  </a:lnTo>
                  <a:lnTo>
                    <a:pt x="231775" y="686371"/>
                  </a:lnTo>
                  <a:lnTo>
                    <a:pt x="246507" y="671893"/>
                  </a:lnTo>
                  <a:lnTo>
                    <a:pt x="14732" y="436384"/>
                  </a:lnTo>
                  <a:close/>
                </a:path>
                <a:path w="690245" h="686435">
                  <a:moveTo>
                    <a:pt x="58927" y="392938"/>
                  </a:moveTo>
                  <a:lnTo>
                    <a:pt x="29463" y="421894"/>
                  </a:lnTo>
                  <a:lnTo>
                    <a:pt x="261238" y="657415"/>
                  </a:lnTo>
                  <a:lnTo>
                    <a:pt x="290702" y="628446"/>
                  </a:lnTo>
                  <a:lnTo>
                    <a:pt x="58927" y="392938"/>
                  </a:lnTo>
                  <a:close/>
                </a:path>
                <a:path w="690245" h="686435">
                  <a:moveTo>
                    <a:pt x="222758" y="0"/>
                  </a:moveTo>
                  <a:lnTo>
                    <a:pt x="338582" y="117792"/>
                  </a:lnTo>
                  <a:lnTo>
                    <a:pt x="73660" y="378447"/>
                  </a:lnTo>
                  <a:lnTo>
                    <a:pt x="305308" y="613968"/>
                  </a:lnTo>
                  <a:lnTo>
                    <a:pt x="570357" y="353314"/>
                  </a:lnTo>
                  <a:lnTo>
                    <a:pt x="687141" y="353314"/>
                  </a:lnTo>
                  <a:lnTo>
                    <a:pt x="689990" y="3810"/>
                  </a:lnTo>
                  <a:lnTo>
                    <a:pt x="222758" y="0"/>
                  </a:lnTo>
                  <a:close/>
                </a:path>
                <a:path w="690245" h="686435">
                  <a:moveTo>
                    <a:pt x="687141" y="353314"/>
                  </a:moveTo>
                  <a:lnTo>
                    <a:pt x="570357" y="353314"/>
                  </a:lnTo>
                  <a:lnTo>
                    <a:pt x="686181" y="471068"/>
                  </a:lnTo>
                  <a:lnTo>
                    <a:pt x="687141" y="353314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32251" y="5476239"/>
              <a:ext cx="690245" cy="686435"/>
            </a:xfrm>
            <a:custGeom>
              <a:avLst/>
              <a:gdLst/>
              <a:ahLst/>
              <a:cxnLst/>
              <a:rect l="l" t="t" r="r" b="b"/>
              <a:pathLst>
                <a:path w="690245" h="686435">
                  <a:moveTo>
                    <a:pt x="231775" y="686371"/>
                  </a:moveTo>
                  <a:lnTo>
                    <a:pt x="246507" y="671893"/>
                  </a:lnTo>
                  <a:lnTo>
                    <a:pt x="14732" y="436384"/>
                  </a:lnTo>
                  <a:lnTo>
                    <a:pt x="0" y="450862"/>
                  </a:lnTo>
                  <a:lnTo>
                    <a:pt x="231775" y="686371"/>
                  </a:lnTo>
                  <a:close/>
                </a:path>
                <a:path w="690245" h="686435">
                  <a:moveTo>
                    <a:pt x="261238" y="657415"/>
                  </a:moveTo>
                  <a:lnTo>
                    <a:pt x="290702" y="628446"/>
                  </a:lnTo>
                  <a:lnTo>
                    <a:pt x="58927" y="392938"/>
                  </a:lnTo>
                  <a:lnTo>
                    <a:pt x="29463" y="421894"/>
                  </a:lnTo>
                  <a:lnTo>
                    <a:pt x="261238" y="657415"/>
                  </a:lnTo>
                  <a:close/>
                </a:path>
                <a:path w="690245" h="686435">
                  <a:moveTo>
                    <a:pt x="305308" y="613968"/>
                  </a:moveTo>
                  <a:lnTo>
                    <a:pt x="570357" y="353314"/>
                  </a:lnTo>
                  <a:lnTo>
                    <a:pt x="686181" y="471068"/>
                  </a:lnTo>
                  <a:lnTo>
                    <a:pt x="689990" y="3810"/>
                  </a:lnTo>
                  <a:lnTo>
                    <a:pt x="222758" y="0"/>
                  </a:lnTo>
                  <a:lnTo>
                    <a:pt x="338582" y="117792"/>
                  </a:lnTo>
                  <a:lnTo>
                    <a:pt x="73660" y="378447"/>
                  </a:lnTo>
                  <a:lnTo>
                    <a:pt x="305308" y="613968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64830" y="2246248"/>
              <a:ext cx="730250" cy="684530"/>
            </a:xfrm>
            <a:custGeom>
              <a:avLst/>
              <a:gdLst/>
              <a:ahLst/>
              <a:cxnLst/>
              <a:rect l="l" t="t" r="r" b="b"/>
              <a:pathLst>
                <a:path w="730250" h="684530">
                  <a:moveTo>
                    <a:pt x="48768" y="170434"/>
                  </a:moveTo>
                  <a:lnTo>
                    <a:pt x="0" y="635126"/>
                  </a:lnTo>
                  <a:lnTo>
                    <a:pt x="464693" y="684022"/>
                  </a:lnTo>
                  <a:lnTo>
                    <a:pt x="360679" y="555625"/>
                  </a:lnTo>
                  <a:lnTo>
                    <a:pt x="649604" y="321690"/>
                  </a:lnTo>
                  <a:lnTo>
                    <a:pt x="631086" y="298830"/>
                  </a:lnTo>
                  <a:lnTo>
                    <a:pt x="152780" y="298830"/>
                  </a:lnTo>
                  <a:lnTo>
                    <a:pt x="48768" y="170434"/>
                  </a:lnTo>
                  <a:close/>
                </a:path>
                <a:path w="730250" h="684530">
                  <a:moveTo>
                    <a:pt x="489712" y="25908"/>
                  </a:moveTo>
                  <a:lnTo>
                    <a:pt x="457580" y="51942"/>
                  </a:lnTo>
                  <a:lnTo>
                    <a:pt x="665607" y="308737"/>
                  </a:lnTo>
                  <a:lnTo>
                    <a:pt x="697738" y="282701"/>
                  </a:lnTo>
                  <a:lnTo>
                    <a:pt x="489712" y="25908"/>
                  </a:lnTo>
                  <a:close/>
                </a:path>
                <a:path w="730250" h="684530">
                  <a:moveTo>
                    <a:pt x="441578" y="64897"/>
                  </a:moveTo>
                  <a:lnTo>
                    <a:pt x="152780" y="298830"/>
                  </a:lnTo>
                  <a:lnTo>
                    <a:pt x="631086" y="298830"/>
                  </a:lnTo>
                  <a:lnTo>
                    <a:pt x="441578" y="64897"/>
                  </a:lnTo>
                  <a:close/>
                </a:path>
                <a:path w="730250" h="684530">
                  <a:moveTo>
                    <a:pt x="521843" y="0"/>
                  </a:moveTo>
                  <a:lnTo>
                    <a:pt x="505841" y="12953"/>
                  </a:lnTo>
                  <a:lnTo>
                    <a:pt x="713740" y="269748"/>
                  </a:lnTo>
                  <a:lnTo>
                    <a:pt x="729742" y="256666"/>
                  </a:lnTo>
                  <a:lnTo>
                    <a:pt x="521843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64830" y="2246248"/>
              <a:ext cx="730250" cy="684530"/>
            </a:xfrm>
            <a:custGeom>
              <a:avLst/>
              <a:gdLst/>
              <a:ahLst/>
              <a:cxnLst/>
              <a:rect l="l" t="t" r="r" b="b"/>
              <a:pathLst>
                <a:path w="730250" h="684530">
                  <a:moveTo>
                    <a:pt x="521843" y="0"/>
                  </a:moveTo>
                  <a:lnTo>
                    <a:pt x="505841" y="12953"/>
                  </a:lnTo>
                  <a:lnTo>
                    <a:pt x="713740" y="269748"/>
                  </a:lnTo>
                  <a:lnTo>
                    <a:pt x="729742" y="256666"/>
                  </a:lnTo>
                  <a:lnTo>
                    <a:pt x="521843" y="0"/>
                  </a:lnTo>
                  <a:close/>
                </a:path>
                <a:path w="730250" h="684530">
                  <a:moveTo>
                    <a:pt x="489712" y="25908"/>
                  </a:moveTo>
                  <a:lnTo>
                    <a:pt x="457580" y="51942"/>
                  </a:lnTo>
                  <a:lnTo>
                    <a:pt x="665607" y="308737"/>
                  </a:lnTo>
                  <a:lnTo>
                    <a:pt x="697738" y="282701"/>
                  </a:lnTo>
                  <a:lnTo>
                    <a:pt x="489712" y="25908"/>
                  </a:lnTo>
                  <a:close/>
                </a:path>
                <a:path w="730250" h="684530">
                  <a:moveTo>
                    <a:pt x="441578" y="64897"/>
                  </a:moveTo>
                  <a:lnTo>
                    <a:pt x="152780" y="298830"/>
                  </a:lnTo>
                  <a:lnTo>
                    <a:pt x="48768" y="170434"/>
                  </a:lnTo>
                  <a:lnTo>
                    <a:pt x="0" y="635126"/>
                  </a:lnTo>
                  <a:lnTo>
                    <a:pt x="464693" y="684022"/>
                  </a:lnTo>
                  <a:lnTo>
                    <a:pt x="360679" y="555625"/>
                  </a:lnTo>
                  <a:lnTo>
                    <a:pt x="649604" y="321690"/>
                  </a:lnTo>
                  <a:lnTo>
                    <a:pt x="441578" y="64897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428101" y="2048002"/>
            <a:ext cx="848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365" dirty="0">
                <a:solidFill>
                  <a:srgbClr val="0E486E"/>
                </a:solidFill>
                <a:latin typeface="Verdana"/>
                <a:cs typeface="Verdana"/>
              </a:rPr>
              <a:t>7</a:t>
            </a:r>
            <a:r>
              <a:rPr sz="2400" b="1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i="1" spc="-125" dirty="0">
                <a:solidFill>
                  <a:srgbClr val="0E486E"/>
                </a:solidFill>
                <a:latin typeface="Verdana"/>
                <a:cs typeface="Verdana"/>
              </a:rPr>
              <a:t>cm.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681916" y="5430202"/>
            <a:ext cx="1001394" cy="842010"/>
            <a:chOff x="5681916" y="5430202"/>
            <a:chExt cx="1001394" cy="842010"/>
          </a:xfrm>
        </p:grpSpPr>
        <p:sp>
          <p:nvSpPr>
            <p:cNvPr id="19" name="object 19"/>
            <p:cNvSpPr/>
            <p:nvPr/>
          </p:nvSpPr>
          <p:spPr>
            <a:xfrm>
              <a:off x="5689853" y="5438140"/>
              <a:ext cx="985519" cy="826135"/>
            </a:xfrm>
            <a:custGeom>
              <a:avLst/>
              <a:gdLst/>
              <a:ahLst/>
              <a:cxnLst/>
              <a:rect l="l" t="t" r="r" b="b"/>
              <a:pathLst>
                <a:path w="985520" h="826135">
                  <a:moveTo>
                    <a:pt x="968375" y="539381"/>
                  </a:moveTo>
                  <a:lnTo>
                    <a:pt x="784733" y="814095"/>
                  </a:lnTo>
                  <a:lnTo>
                    <a:pt x="802005" y="825563"/>
                  </a:lnTo>
                  <a:lnTo>
                    <a:pt x="985520" y="550849"/>
                  </a:lnTo>
                  <a:lnTo>
                    <a:pt x="968375" y="539381"/>
                  </a:lnTo>
                  <a:close/>
                </a:path>
                <a:path w="985520" h="826135">
                  <a:moveTo>
                    <a:pt x="916813" y="504964"/>
                  </a:moveTo>
                  <a:lnTo>
                    <a:pt x="733298" y="779678"/>
                  </a:lnTo>
                  <a:lnTo>
                    <a:pt x="767588" y="802627"/>
                  </a:lnTo>
                  <a:lnTo>
                    <a:pt x="951229" y="527913"/>
                  </a:lnTo>
                  <a:lnTo>
                    <a:pt x="916813" y="504964"/>
                  </a:lnTo>
                  <a:close/>
                </a:path>
                <a:path w="985520" h="826135">
                  <a:moveTo>
                    <a:pt x="777710" y="412013"/>
                  </a:moveTo>
                  <a:lnTo>
                    <a:pt x="183007" y="412013"/>
                  </a:lnTo>
                  <a:lnTo>
                    <a:pt x="716153" y="768210"/>
                  </a:lnTo>
                  <a:lnTo>
                    <a:pt x="899668" y="493496"/>
                  </a:lnTo>
                  <a:lnTo>
                    <a:pt x="777710" y="412013"/>
                  </a:lnTo>
                  <a:close/>
                </a:path>
                <a:path w="985520" h="826135">
                  <a:moveTo>
                    <a:pt x="458343" y="0"/>
                  </a:moveTo>
                  <a:lnTo>
                    <a:pt x="0" y="91059"/>
                  </a:lnTo>
                  <a:lnTo>
                    <a:pt x="91186" y="549376"/>
                  </a:lnTo>
                  <a:lnTo>
                    <a:pt x="183007" y="412013"/>
                  </a:lnTo>
                  <a:lnTo>
                    <a:pt x="777710" y="412013"/>
                  </a:lnTo>
                  <a:lnTo>
                    <a:pt x="366522" y="137287"/>
                  </a:lnTo>
                  <a:lnTo>
                    <a:pt x="458343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89853" y="5438140"/>
              <a:ext cx="985519" cy="826135"/>
            </a:xfrm>
            <a:custGeom>
              <a:avLst/>
              <a:gdLst/>
              <a:ahLst/>
              <a:cxnLst/>
              <a:rect l="l" t="t" r="r" b="b"/>
              <a:pathLst>
                <a:path w="985520" h="826135">
                  <a:moveTo>
                    <a:pt x="985520" y="550849"/>
                  </a:moveTo>
                  <a:lnTo>
                    <a:pt x="968375" y="539381"/>
                  </a:lnTo>
                  <a:lnTo>
                    <a:pt x="784733" y="814095"/>
                  </a:lnTo>
                  <a:lnTo>
                    <a:pt x="802005" y="825563"/>
                  </a:lnTo>
                  <a:lnTo>
                    <a:pt x="985520" y="550849"/>
                  </a:lnTo>
                  <a:close/>
                </a:path>
                <a:path w="985520" h="826135">
                  <a:moveTo>
                    <a:pt x="951229" y="527913"/>
                  </a:moveTo>
                  <a:lnTo>
                    <a:pt x="916813" y="504964"/>
                  </a:lnTo>
                  <a:lnTo>
                    <a:pt x="733298" y="779678"/>
                  </a:lnTo>
                  <a:lnTo>
                    <a:pt x="767588" y="802627"/>
                  </a:lnTo>
                  <a:lnTo>
                    <a:pt x="951229" y="527913"/>
                  </a:lnTo>
                  <a:close/>
                </a:path>
                <a:path w="985520" h="826135">
                  <a:moveTo>
                    <a:pt x="899668" y="493496"/>
                  </a:moveTo>
                  <a:lnTo>
                    <a:pt x="366522" y="137287"/>
                  </a:lnTo>
                  <a:lnTo>
                    <a:pt x="458343" y="0"/>
                  </a:lnTo>
                  <a:lnTo>
                    <a:pt x="0" y="91059"/>
                  </a:lnTo>
                  <a:lnTo>
                    <a:pt x="91186" y="549376"/>
                  </a:lnTo>
                  <a:lnTo>
                    <a:pt x="183007" y="412013"/>
                  </a:lnTo>
                  <a:lnTo>
                    <a:pt x="716153" y="768210"/>
                  </a:lnTo>
                  <a:lnTo>
                    <a:pt x="899668" y="493496"/>
                  </a:lnTo>
                  <a:close/>
                </a:path>
              </a:pathLst>
            </a:custGeom>
            <a:ln w="1587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879" y="5906516"/>
            <a:ext cx="848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365" dirty="0">
                <a:solidFill>
                  <a:srgbClr val="0E486E"/>
                </a:solidFill>
                <a:latin typeface="Verdana"/>
                <a:cs typeface="Verdana"/>
              </a:rPr>
              <a:t>7</a:t>
            </a:r>
            <a:r>
              <a:rPr sz="2400" b="1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b="1" i="1" spc="-125" dirty="0">
                <a:solidFill>
                  <a:srgbClr val="0E486E"/>
                </a:solidFill>
                <a:latin typeface="Verdana"/>
                <a:cs typeface="Verdana"/>
              </a:rPr>
              <a:t>cm.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4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25" name="object 3"/>
          <p:cNvSpPr txBox="1">
            <a:spLocks noGrp="1"/>
          </p:cNvSpPr>
          <p:nvPr>
            <p:ph type="title"/>
          </p:nvPr>
        </p:nvSpPr>
        <p:spPr>
          <a:xfrm>
            <a:off x="3963383" y="381921"/>
            <a:ext cx="5761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80" dirty="0">
                <a:solidFill>
                  <a:schemeClr val="accent2"/>
                </a:solidFill>
              </a:rPr>
              <a:t>ABBIGLIAMENTO</a:t>
            </a:r>
            <a:r>
              <a:rPr b="1" spc="-225" dirty="0">
                <a:solidFill>
                  <a:schemeClr val="accent2"/>
                </a:solidFill>
              </a:rPr>
              <a:t> </a:t>
            </a:r>
            <a:r>
              <a:rPr b="1" spc="-360" dirty="0">
                <a:solidFill>
                  <a:schemeClr val="accent2"/>
                </a:solidFill>
              </a:rPr>
              <a:t>TECNICO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38400" y="439928"/>
            <a:ext cx="2614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4" dirty="0">
                <a:solidFill>
                  <a:schemeClr val="accent2"/>
                </a:solidFill>
              </a:rPr>
              <a:t>Conclusioni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COMMISSIONE</a:t>
            </a:r>
            <a:r>
              <a:rPr spc="-100" dirty="0"/>
              <a:t> </a:t>
            </a:r>
            <a:r>
              <a:rPr spc="-60" dirty="0"/>
              <a:t>NAZIONALE</a:t>
            </a:r>
            <a:r>
              <a:rPr spc="-145" dirty="0"/>
              <a:t> </a:t>
            </a:r>
            <a:r>
              <a:rPr spc="-105" dirty="0"/>
              <a:t>UFFICIALI </a:t>
            </a:r>
            <a:r>
              <a:rPr spc="-140" dirty="0"/>
              <a:t>DI</a:t>
            </a:r>
            <a:r>
              <a:rPr spc="-85" dirty="0"/>
              <a:t> </a:t>
            </a:r>
            <a:r>
              <a:rPr spc="30" dirty="0"/>
              <a:t>GARA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77520" y="1292885"/>
            <a:ext cx="5443855" cy="5298440"/>
            <a:chOff x="377520" y="1292885"/>
            <a:chExt cx="5443855" cy="52984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999" y="1295400"/>
              <a:ext cx="5437632" cy="52928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2282" y="1297647"/>
              <a:ext cx="5434330" cy="5288915"/>
            </a:xfrm>
            <a:custGeom>
              <a:avLst/>
              <a:gdLst/>
              <a:ahLst/>
              <a:cxnLst/>
              <a:rect l="l" t="t" r="r" b="b"/>
              <a:pathLst>
                <a:path w="5434330" h="5288915">
                  <a:moveTo>
                    <a:pt x="0" y="5288788"/>
                  </a:moveTo>
                  <a:lnTo>
                    <a:pt x="5434330" y="5288788"/>
                  </a:lnTo>
                  <a:lnTo>
                    <a:pt x="5434330" y="0"/>
                  </a:lnTo>
                  <a:lnTo>
                    <a:pt x="0" y="0"/>
                  </a:lnTo>
                  <a:lnTo>
                    <a:pt x="0" y="5288788"/>
                  </a:lnTo>
                  <a:close/>
                </a:path>
              </a:pathLst>
            </a:custGeom>
            <a:ln w="9525">
              <a:solidFill>
                <a:srgbClr val="869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5401" y="1328166"/>
            <a:ext cx="5207635" cy="5177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5925" marR="410209" algn="ctr">
              <a:lnSpc>
                <a:spcPct val="100000"/>
              </a:lnSpc>
              <a:spcBef>
                <a:spcPts val="95"/>
              </a:spcBef>
            </a:pPr>
            <a:r>
              <a:rPr sz="2200" b="1" i="1" spc="-590" dirty="0">
                <a:solidFill>
                  <a:srgbClr val="F1F1F1"/>
                </a:solidFill>
                <a:latin typeface="Verdana"/>
                <a:cs typeface="Verdana"/>
              </a:rPr>
              <a:t>I</a:t>
            </a:r>
            <a:r>
              <a:rPr sz="2200" b="1" i="1" spc="-15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40" dirty="0">
                <a:solidFill>
                  <a:srgbClr val="F1F1F1"/>
                </a:solidFill>
                <a:latin typeface="Verdana"/>
                <a:cs typeface="Verdana"/>
              </a:rPr>
              <a:t>lottato</a:t>
            </a:r>
            <a:r>
              <a:rPr sz="2200" b="1" i="1" spc="-215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i</a:t>
            </a:r>
            <a:r>
              <a:rPr sz="2200" b="1" i="1" spc="-13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35" dirty="0">
                <a:solidFill>
                  <a:srgbClr val="F1F1F1"/>
                </a:solidFill>
                <a:latin typeface="Verdana"/>
                <a:cs typeface="Verdana"/>
              </a:rPr>
              <a:t>son</a:t>
            </a:r>
            <a:r>
              <a:rPr sz="2200" b="1" i="1" spc="-105" dirty="0">
                <a:solidFill>
                  <a:srgbClr val="F1F1F1"/>
                </a:solidFill>
                <a:latin typeface="Verdana"/>
                <a:cs typeface="Verdana"/>
              </a:rPr>
              <a:t>o</a:t>
            </a:r>
            <a:r>
              <a:rPr sz="2200" b="1" i="1" spc="-13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invitati</a:t>
            </a:r>
            <a:r>
              <a:rPr sz="2200" b="1" i="1" spc="-12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0" dirty="0">
                <a:solidFill>
                  <a:srgbClr val="F1F1F1"/>
                </a:solidFill>
                <a:latin typeface="Verdana"/>
                <a:cs typeface="Verdana"/>
              </a:rPr>
              <a:t>a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40" dirty="0">
                <a:solidFill>
                  <a:srgbClr val="F1F1F1"/>
                </a:solidFill>
                <a:latin typeface="Verdana"/>
                <a:cs typeface="Verdana"/>
              </a:rPr>
              <a:t>lotta</a:t>
            </a:r>
            <a:r>
              <a:rPr sz="2200" b="1" i="1" spc="-225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60" dirty="0">
                <a:solidFill>
                  <a:srgbClr val="F1F1F1"/>
                </a:solidFill>
                <a:latin typeface="Verdana"/>
                <a:cs typeface="Verdana"/>
              </a:rPr>
              <a:t>e</a:t>
            </a:r>
            <a:r>
              <a:rPr sz="2200" b="1" i="1" spc="-13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00" dirty="0">
                <a:solidFill>
                  <a:srgbClr val="F1F1F1"/>
                </a:solidFill>
                <a:latin typeface="Verdana"/>
                <a:cs typeface="Verdana"/>
              </a:rPr>
              <a:t>in  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modo </a:t>
            </a:r>
            <a:r>
              <a:rPr sz="2200" b="1" i="1" spc="-95" dirty="0">
                <a:solidFill>
                  <a:srgbClr val="F1F1F1"/>
                </a:solidFill>
                <a:latin typeface="Verdana"/>
                <a:cs typeface="Verdana"/>
              </a:rPr>
              <a:t>A</a:t>
            </a:r>
            <a:r>
              <a:rPr sz="2200" b="1" i="1" spc="-350" dirty="0">
                <a:solidFill>
                  <a:srgbClr val="F1F1F1"/>
                </a:solidFill>
                <a:latin typeface="Verdana"/>
                <a:cs typeface="Verdana"/>
              </a:rPr>
              <a:t>TTIVO.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200" b="1" i="1" spc="-130" dirty="0">
                <a:solidFill>
                  <a:srgbClr val="F1F1F1"/>
                </a:solidFill>
                <a:latin typeface="Verdana"/>
                <a:cs typeface="Verdana"/>
              </a:rPr>
              <a:t>Gli</a:t>
            </a:r>
            <a:r>
              <a:rPr sz="2200" b="1" i="1" spc="-15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60" dirty="0">
                <a:solidFill>
                  <a:srgbClr val="F1F1F1"/>
                </a:solidFill>
                <a:latin typeface="Verdana"/>
                <a:cs typeface="Verdana"/>
              </a:rPr>
              <a:t>ar</a:t>
            </a:r>
            <a:r>
              <a:rPr sz="2200" b="1" i="1" spc="-190" dirty="0">
                <a:solidFill>
                  <a:srgbClr val="F1F1F1"/>
                </a:solidFill>
                <a:latin typeface="Verdana"/>
                <a:cs typeface="Verdana"/>
              </a:rPr>
              <a:t>b</a:t>
            </a:r>
            <a:r>
              <a:rPr sz="2200" b="1" i="1" spc="-300" dirty="0">
                <a:solidFill>
                  <a:srgbClr val="F1F1F1"/>
                </a:solidFill>
                <a:latin typeface="Verdana"/>
                <a:cs typeface="Verdana"/>
              </a:rPr>
              <a:t>itri</a:t>
            </a:r>
            <a:r>
              <a:rPr sz="2200" b="1" i="1" spc="-16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20" dirty="0">
                <a:solidFill>
                  <a:srgbClr val="F1F1F1"/>
                </a:solidFill>
                <a:latin typeface="Verdana"/>
                <a:cs typeface="Verdana"/>
              </a:rPr>
              <a:t>dev</a:t>
            </a:r>
            <a:r>
              <a:rPr sz="2200" b="1" i="1" spc="-160" dirty="0">
                <a:solidFill>
                  <a:srgbClr val="F1F1F1"/>
                </a:solidFill>
                <a:latin typeface="Verdana"/>
                <a:cs typeface="Verdana"/>
              </a:rPr>
              <a:t>on</a:t>
            </a:r>
            <a:r>
              <a:rPr sz="2200" b="1" i="1" spc="-150" dirty="0">
                <a:solidFill>
                  <a:srgbClr val="F1F1F1"/>
                </a:solidFill>
                <a:latin typeface="Verdana"/>
                <a:cs typeface="Verdana"/>
              </a:rPr>
              <a:t>o</a:t>
            </a:r>
            <a:r>
              <a:rPr sz="2200" b="1" i="1" spc="-114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55" dirty="0">
                <a:solidFill>
                  <a:srgbClr val="F1F1F1"/>
                </a:solidFill>
                <a:latin typeface="Verdana"/>
                <a:cs typeface="Verdana"/>
              </a:rPr>
              <a:t>incoraggia</a:t>
            </a:r>
            <a:r>
              <a:rPr sz="2200" b="1" i="1" spc="-130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55" dirty="0">
                <a:solidFill>
                  <a:srgbClr val="F1F1F1"/>
                </a:solidFill>
                <a:latin typeface="Verdana"/>
                <a:cs typeface="Verdana"/>
              </a:rPr>
              <a:t>e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25" dirty="0">
                <a:solidFill>
                  <a:srgbClr val="F1F1F1"/>
                </a:solidFill>
                <a:latin typeface="Verdana"/>
                <a:cs typeface="Verdana"/>
              </a:rPr>
              <a:t>la</a:t>
            </a:r>
            <a:r>
              <a:rPr sz="2200" b="1" i="1" spc="-14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10" dirty="0">
                <a:solidFill>
                  <a:srgbClr val="F1F1F1"/>
                </a:solidFill>
                <a:latin typeface="Verdana"/>
                <a:cs typeface="Verdana"/>
              </a:rPr>
              <a:t>lotta</a:t>
            </a:r>
            <a:endParaRPr sz="22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</a:pPr>
            <a:r>
              <a:rPr sz="2200" b="1" i="1" spc="-200" dirty="0">
                <a:solidFill>
                  <a:srgbClr val="F1F1F1"/>
                </a:solidFill>
                <a:latin typeface="Verdana"/>
                <a:cs typeface="Verdana"/>
              </a:rPr>
              <a:t>attiva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60" dirty="0">
                <a:solidFill>
                  <a:srgbClr val="F1F1F1"/>
                </a:solidFill>
                <a:latin typeface="Verdana"/>
                <a:cs typeface="Verdana"/>
              </a:rPr>
              <a:t>e</a:t>
            </a:r>
            <a:r>
              <a:rPr sz="2200" b="1" i="1" spc="-13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80" dirty="0">
                <a:solidFill>
                  <a:srgbClr val="F1F1F1"/>
                </a:solidFill>
                <a:latin typeface="Verdana"/>
                <a:cs typeface="Verdana"/>
              </a:rPr>
              <a:t>penalizzare</a:t>
            </a:r>
            <a:r>
              <a:rPr sz="2200" b="1" i="1" spc="-12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25" dirty="0">
                <a:solidFill>
                  <a:srgbClr val="F1F1F1"/>
                </a:solidFill>
                <a:latin typeface="Verdana"/>
                <a:cs typeface="Verdana"/>
              </a:rPr>
              <a:t>la</a:t>
            </a:r>
            <a:r>
              <a:rPr sz="2200" b="1" i="1" spc="-15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10" dirty="0">
                <a:solidFill>
                  <a:srgbClr val="F1F1F1"/>
                </a:solidFill>
                <a:latin typeface="Verdana"/>
                <a:cs typeface="Verdana"/>
              </a:rPr>
              <a:t>lotta</a:t>
            </a:r>
            <a:r>
              <a:rPr sz="2200" b="1" i="1" spc="-12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60" dirty="0">
                <a:solidFill>
                  <a:srgbClr val="F1F1F1"/>
                </a:solidFill>
                <a:latin typeface="Verdana"/>
                <a:cs typeface="Verdana"/>
              </a:rPr>
              <a:t>negativa.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>
              <a:latin typeface="Verdana"/>
              <a:cs typeface="Verdana"/>
            </a:endParaRPr>
          </a:p>
          <a:p>
            <a:pPr marL="12065" marR="5080" algn="ctr">
              <a:lnSpc>
                <a:spcPct val="100000"/>
              </a:lnSpc>
            </a:pP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La</a:t>
            </a:r>
            <a:r>
              <a:rPr sz="2200" b="1" i="1" spc="-16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10" dirty="0">
                <a:solidFill>
                  <a:srgbClr val="F1F1F1"/>
                </a:solidFill>
                <a:latin typeface="Verdana"/>
                <a:cs typeface="Verdana"/>
              </a:rPr>
              <a:t>lotta</a:t>
            </a:r>
            <a:r>
              <a:rPr sz="2200" b="1" i="1" spc="-13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04" dirty="0">
                <a:solidFill>
                  <a:srgbClr val="F1F1F1"/>
                </a:solidFill>
                <a:latin typeface="Verdana"/>
                <a:cs typeface="Verdana"/>
              </a:rPr>
              <a:t>eretta,</a:t>
            </a:r>
            <a:r>
              <a:rPr sz="2200" b="1" i="1" spc="-13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60" dirty="0">
                <a:solidFill>
                  <a:srgbClr val="F1F1F1"/>
                </a:solidFill>
                <a:latin typeface="Verdana"/>
                <a:cs typeface="Verdana"/>
              </a:rPr>
              <a:t>nella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95" dirty="0">
                <a:solidFill>
                  <a:srgbClr val="F1F1F1"/>
                </a:solidFill>
                <a:latin typeface="Verdana"/>
                <a:cs typeface="Verdana"/>
              </a:rPr>
              <a:t>posizione</a:t>
            </a:r>
            <a:r>
              <a:rPr sz="2200" b="1" i="1" spc="-10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40" dirty="0">
                <a:solidFill>
                  <a:srgbClr val="F1F1F1"/>
                </a:solidFill>
                <a:latin typeface="Verdana"/>
                <a:cs typeface="Verdana"/>
              </a:rPr>
              <a:t>in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50" dirty="0">
                <a:solidFill>
                  <a:srgbClr val="F1F1F1"/>
                </a:solidFill>
                <a:latin typeface="Verdana"/>
                <a:cs typeface="Verdana"/>
              </a:rPr>
              <a:t>piedi, </a:t>
            </a:r>
            <a:r>
              <a:rPr sz="2200" b="1" i="1" spc="-73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60" dirty="0">
                <a:solidFill>
                  <a:srgbClr val="F1F1F1"/>
                </a:solidFill>
                <a:latin typeface="Verdana"/>
                <a:cs typeface="Verdana"/>
              </a:rPr>
              <a:t>è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25" dirty="0">
                <a:solidFill>
                  <a:srgbClr val="F1F1F1"/>
                </a:solidFill>
                <a:latin typeface="Verdana"/>
                <a:cs typeface="Verdana"/>
              </a:rPr>
              <a:t>la</a:t>
            </a:r>
            <a:r>
              <a:rPr sz="2200" b="1" i="1" spc="-15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10" dirty="0">
                <a:solidFill>
                  <a:srgbClr val="F1F1F1"/>
                </a:solidFill>
                <a:latin typeface="Verdana"/>
                <a:cs typeface="Verdana"/>
              </a:rPr>
              <a:t>chiav</a:t>
            </a:r>
            <a:r>
              <a:rPr sz="2200" b="1" i="1" spc="-120" dirty="0">
                <a:solidFill>
                  <a:srgbClr val="F1F1F1"/>
                </a:solidFill>
                <a:latin typeface="Verdana"/>
                <a:cs typeface="Verdana"/>
              </a:rPr>
              <a:t>e</a:t>
            </a:r>
            <a:r>
              <a:rPr sz="2200" b="1" i="1" spc="-11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04" dirty="0">
                <a:solidFill>
                  <a:srgbClr val="F1F1F1"/>
                </a:solidFill>
                <a:latin typeface="Verdana"/>
                <a:cs typeface="Verdana"/>
              </a:rPr>
              <a:t>pe</a:t>
            </a:r>
            <a:r>
              <a:rPr sz="2200" b="1" i="1" spc="-145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390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185" dirty="0">
                <a:solidFill>
                  <a:srgbClr val="F1F1F1"/>
                </a:solidFill>
                <a:latin typeface="Verdana"/>
                <a:cs typeface="Verdana"/>
              </a:rPr>
              <a:t>ende</a:t>
            </a:r>
            <a:r>
              <a:rPr sz="2200" b="1" i="1" spc="-130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60" dirty="0">
                <a:solidFill>
                  <a:srgbClr val="F1F1F1"/>
                </a:solidFill>
                <a:latin typeface="Verdana"/>
                <a:cs typeface="Verdana"/>
              </a:rPr>
              <a:t>e</a:t>
            </a:r>
            <a:r>
              <a:rPr sz="2200" b="1" i="1" spc="-13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75" dirty="0">
                <a:solidFill>
                  <a:srgbClr val="F1F1F1"/>
                </a:solidFill>
                <a:latin typeface="Verdana"/>
                <a:cs typeface="Verdana"/>
              </a:rPr>
              <a:t>pi</a:t>
            </a: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ù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25" dirty="0">
                <a:solidFill>
                  <a:srgbClr val="F1F1F1"/>
                </a:solidFill>
                <a:latin typeface="Verdana"/>
                <a:cs typeface="Verdana"/>
              </a:rPr>
              <a:t>a</a:t>
            </a:r>
            <a:r>
              <a:rPr sz="2200" b="1" i="1" spc="-150" dirty="0">
                <a:solidFill>
                  <a:srgbClr val="F1F1F1"/>
                </a:solidFill>
                <a:latin typeface="Verdana"/>
                <a:cs typeface="Verdana"/>
              </a:rPr>
              <a:t>t</a:t>
            </a:r>
            <a:r>
              <a:rPr sz="2200" b="1" i="1" spc="-225" dirty="0">
                <a:solidFill>
                  <a:srgbClr val="F1F1F1"/>
                </a:solidFill>
                <a:latin typeface="Verdana"/>
                <a:cs typeface="Verdana"/>
              </a:rPr>
              <a:t>tr</a:t>
            </a:r>
            <a:r>
              <a:rPr sz="2200" b="1" i="1" spc="-310" dirty="0">
                <a:solidFill>
                  <a:srgbClr val="F1F1F1"/>
                </a:solidFill>
                <a:latin typeface="Verdana"/>
                <a:cs typeface="Verdana"/>
              </a:rPr>
              <a:t>a</a:t>
            </a:r>
            <a:r>
              <a:rPr sz="2200" b="1" i="1" spc="-155" dirty="0">
                <a:solidFill>
                  <a:srgbClr val="F1F1F1"/>
                </a:solidFill>
                <a:latin typeface="Verdana"/>
                <a:cs typeface="Verdana"/>
              </a:rPr>
              <a:t>ente  </a:t>
            </a:r>
            <a:r>
              <a:rPr sz="2200" b="1" i="1" spc="-125" dirty="0">
                <a:solidFill>
                  <a:srgbClr val="F1F1F1"/>
                </a:solidFill>
                <a:latin typeface="Verdana"/>
                <a:cs typeface="Verdana"/>
              </a:rPr>
              <a:t>la</a:t>
            </a:r>
            <a:r>
              <a:rPr sz="2200" b="1" i="1" spc="-15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10" dirty="0">
                <a:solidFill>
                  <a:srgbClr val="F1F1F1"/>
                </a:solidFill>
                <a:latin typeface="Verdana"/>
                <a:cs typeface="Verdana"/>
              </a:rPr>
              <a:t>lotta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35" dirty="0">
                <a:solidFill>
                  <a:srgbClr val="F1F1F1"/>
                </a:solidFill>
                <a:latin typeface="Verdana"/>
                <a:cs typeface="Verdana"/>
              </a:rPr>
              <a:t>GRECO-</a:t>
            </a:r>
            <a:r>
              <a:rPr sz="2200" b="1" i="1" spc="-175" dirty="0">
                <a:solidFill>
                  <a:srgbClr val="F1F1F1"/>
                </a:solidFill>
                <a:latin typeface="Verdana"/>
                <a:cs typeface="Verdana"/>
              </a:rPr>
              <a:t>ROMAN</a:t>
            </a:r>
            <a:r>
              <a:rPr sz="2200" b="1" i="1" spc="-165" dirty="0">
                <a:solidFill>
                  <a:srgbClr val="F1F1F1"/>
                </a:solidFill>
                <a:latin typeface="Verdana"/>
                <a:cs typeface="Verdana"/>
              </a:rPr>
              <a:t>A</a:t>
            </a:r>
            <a:r>
              <a:rPr sz="2200" b="1" i="1" spc="-185" dirty="0">
                <a:solidFill>
                  <a:srgbClr val="F1F1F1"/>
                </a:solidFill>
                <a:latin typeface="Verdana"/>
                <a:cs typeface="Verdana"/>
              </a:rPr>
              <a:t>.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Verdana"/>
              <a:cs typeface="Verdana"/>
            </a:endParaRPr>
          </a:p>
          <a:p>
            <a:pPr marL="151130" marR="142875" indent="-3175" algn="ctr">
              <a:lnSpc>
                <a:spcPct val="100000"/>
              </a:lnSpc>
            </a:pPr>
            <a:r>
              <a:rPr sz="2200" b="1" i="1" spc="-180" dirty="0">
                <a:solidFill>
                  <a:srgbClr val="F1F1F1"/>
                </a:solidFill>
                <a:latin typeface="Verdana"/>
                <a:cs typeface="Verdana"/>
              </a:rPr>
              <a:t>Que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s</a:t>
            </a:r>
            <a:r>
              <a:rPr sz="2200" b="1" i="1" spc="-185" dirty="0">
                <a:solidFill>
                  <a:srgbClr val="F1F1F1"/>
                </a:solidFill>
                <a:latin typeface="Verdana"/>
                <a:cs typeface="Verdana"/>
              </a:rPr>
              <a:t>ta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90" dirty="0">
                <a:solidFill>
                  <a:srgbClr val="F1F1F1"/>
                </a:solidFill>
                <a:latin typeface="Verdana"/>
                <a:cs typeface="Verdana"/>
              </a:rPr>
              <a:t>p</a:t>
            </a:r>
            <a:r>
              <a:rPr sz="2200" b="1" i="1" spc="-195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180" dirty="0">
                <a:solidFill>
                  <a:srgbClr val="F1F1F1"/>
                </a:solidFill>
                <a:latin typeface="Verdana"/>
                <a:cs typeface="Verdana"/>
              </a:rPr>
              <a:t>esent</a:t>
            </a:r>
            <a:r>
              <a:rPr sz="2200" b="1" i="1" spc="-185" dirty="0">
                <a:solidFill>
                  <a:srgbClr val="F1F1F1"/>
                </a:solidFill>
                <a:latin typeface="Verdana"/>
                <a:cs typeface="Verdana"/>
              </a:rPr>
              <a:t>a</a:t>
            </a:r>
            <a:r>
              <a:rPr sz="2200" b="1" i="1" spc="-190" dirty="0">
                <a:solidFill>
                  <a:srgbClr val="F1F1F1"/>
                </a:solidFill>
                <a:latin typeface="Verdana"/>
                <a:cs typeface="Verdana"/>
              </a:rPr>
              <a:t>zione</a:t>
            </a:r>
            <a:r>
              <a:rPr sz="2200" b="1" i="1" spc="-12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45" dirty="0">
                <a:solidFill>
                  <a:srgbClr val="F1F1F1"/>
                </a:solidFill>
                <a:latin typeface="Verdana"/>
                <a:cs typeface="Verdana"/>
              </a:rPr>
              <a:t>h</a:t>
            </a:r>
            <a:r>
              <a:rPr sz="2200" b="1" i="1" spc="-135" dirty="0">
                <a:solidFill>
                  <a:srgbClr val="F1F1F1"/>
                </a:solidFill>
                <a:latin typeface="Verdana"/>
                <a:cs typeface="Verdana"/>
              </a:rPr>
              <a:t>a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l’intent</a:t>
            </a:r>
            <a:r>
              <a:rPr sz="2200" b="1" i="1" spc="-105" dirty="0">
                <a:solidFill>
                  <a:srgbClr val="F1F1F1"/>
                </a:solidFill>
                <a:latin typeface="Verdana"/>
                <a:cs typeface="Verdana"/>
              </a:rPr>
              <a:t>o</a:t>
            </a:r>
            <a:r>
              <a:rPr sz="2200" b="1" i="1" spc="-12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di  </a:t>
            </a:r>
            <a:r>
              <a:rPr sz="2200" b="1" i="1" spc="-195" dirty="0">
                <a:solidFill>
                  <a:srgbClr val="F1F1F1"/>
                </a:solidFill>
                <a:latin typeface="Verdana"/>
                <a:cs typeface="Verdana"/>
              </a:rPr>
              <a:t>ren</a:t>
            </a:r>
            <a:r>
              <a:rPr sz="2200" b="1" i="1" spc="-210" dirty="0">
                <a:solidFill>
                  <a:srgbClr val="F1F1F1"/>
                </a:solidFill>
                <a:latin typeface="Verdana"/>
                <a:cs typeface="Verdana"/>
              </a:rPr>
              <a:t>d</a:t>
            </a:r>
            <a:r>
              <a:rPr sz="2200" b="1" i="1" spc="-165" dirty="0">
                <a:solidFill>
                  <a:srgbClr val="F1F1F1"/>
                </a:solidFill>
                <a:latin typeface="Verdana"/>
                <a:cs typeface="Verdana"/>
              </a:rPr>
              <a:t>er</a:t>
            </a:r>
            <a:r>
              <a:rPr sz="2200" b="1" i="1" spc="-185" dirty="0">
                <a:solidFill>
                  <a:srgbClr val="F1F1F1"/>
                </a:solidFill>
                <a:latin typeface="Verdana"/>
                <a:cs typeface="Verdana"/>
              </a:rPr>
              <a:t>e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75" dirty="0">
                <a:solidFill>
                  <a:srgbClr val="F1F1F1"/>
                </a:solidFill>
                <a:latin typeface="Verdana"/>
                <a:cs typeface="Verdana"/>
              </a:rPr>
              <a:t>pi</a:t>
            </a: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ù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65" dirty="0">
                <a:solidFill>
                  <a:srgbClr val="F1F1F1"/>
                </a:solidFill>
                <a:latin typeface="Verdana"/>
                <a:cs typeface="Verdana"/>
              </a:rPr>
              <a:t>comp</a:t>
            </a:r>
            <a:r>
              <a:rPr sz="2200" b="1" i="1" spc="-105" dirty="0">
                <a:solidFill>
                  <a:srgbClr val="F1F1F1"/>
                </a:solidFill>
                <a:latin typeface="Verdana"/>
                <a:cs typeface="Verdana"/>
              </a:rPr>
              <a:t>r</a:t>
            </a: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en</a:t>
            </a:r>
            <a:r>
              <a:rPr sz="2200" b="1" i="1" spc="-195" dirty="0">
                <a:solidFill>
                  <a:srgbClr val="F1F1F1"/>
                </a:solidFill>
                <a:latin typeface="Verdana"/>
                <a:cs typeface="Verdana"/>
              </a:rPr>
              <a:t>s</a:t>
            </a:r>
            <a:r>
              <a:rPr sz="2200" b="1" i="1" spc="-165" dirty="0">
                <a:solidFill>
                  <a:srgbClr val="F1F1F1"/>
                </a:solidFill>
                <a:latin typeface="Verdana"/>
                <a:cs typeface="Verdana"/>
              </a:rPr>
              <a:t>ibile</a:t>
            </a:r>
            <a:r>
              <a:rPr sz="2200" b="1" i="1" spc="-12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229" dirty="0">
                <a:solidFill>
                  <a:srgbClr val="F1F1F1"/>
                </a:solidFill>
                <a:latin typeface="Verdana"/>
                <a:cs typeface="Verdana"/>
              </a:rPr>
              <a:t>il</a:t>
            </a:r>
            <a:r>
              <a:rPr sz="2200" b="1" i="1" spc="-15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140" dirty="0">
                <a:solidFill>
                  <a:srgbClr val="F1F1F1"/>
                </a:solidFill>
                <a:latin typeface="Verdana"/>
                <a:cs typeface="Verdana"/>
              </a:rPr>
              <a:t>NUOVO  </a:t>
            </a:r>
            <a:r>
              <a:rPr sz="2200" b="1" i="1" spc="-240" dirty="0">
                <a:solidFill>
                  <a:srgbClr val="F1F1F1"/>
                </a:solidFill>
                <a:latin typeface="Verdana"/>
                <a:cs typeface="Verdana"/>
              </a:rPr>
              <a:t>REGOLAMENTO </a:t>
            </a:r>
            <a:r>
              <a:rPr sz="2200" b="1" i="1" spc="-235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2200" b="1" i="1" spc="-320" dirty="0">
                <a:solidFill>
                  <a:srgbClr val="F1F1F1"/>
                </a:solidFill>
                <a:latin typeface="Verdana"/>
                <a:cs typeface="Verdana"/>
              </a:rPr>
              <a:t>NAZIONALE/INTERNAZIONALE.</a:t>
            </a:r>
            <a:endParaRPr sz="2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97296" y="158495"/>
            <a:ext cx="6294120" cy="6464935"/>
            <a:chOff x="5797296" y="158495"/>
            <a:chExt cx="6294120" cy="646493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7296" y="158495"/>
              <a:ext cx="3870959" cy="31836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7280" y="2083307"/>
              <a:ext cx="3374135" cy="28346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4268" y="3921251"/>
              <a:ext cx="3713988" cy="270205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534400" y="6557119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0227" y="402336"/>
            <a:ext cx="1697989" cy="562610"/>
            <a:chOff x="300227" y="402336"/>
            <a:chExt cx="1697989" cy="562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227" y="402336"/>
              <a:ext cx="1697736" cy="5623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339" y="428193"/>
              <a:ext cx="1590802" cy="455472"/>
            </a:xfrm>
            <a:prstGeom prst="rect">
              <a:avLst/>
            </a:prstGeom>
          </p:spPr>
        </p:pic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" b="100000" l="9771" r="89988">
                        <a14:foregroundMark x1="47768" y1="4502" x2="41858" y2="14309"/>
                        <a14:foregroundMark x1="43908" y1="5466" x2="42220" y2="10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881356"/>
            <a:ext cx="7896225" cy="592455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21599987" rev="0"/>
            </a:camera>
            <a:lightRig rig="threePt" dir="t"/>
          </a:scene3d>
        </p:spPr>
      </p:pic>
      <p:sp>
        <p:nvSpPr>
          <p:cNvPr id="15" name="CasellaDiTesto 14"/>
          <p:cNvSpPr txBox="1"/>
          <p:nvPr/>
        </p:nvSpPr>
        <p:spPr>
          <a:xfrm>
            <a:off x="5486400" y="2209800"/>
            <a:ext cx="4953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GRAZIE PER L’ATTENZIONE</a:t>
            </a:r>
          </a:p>
        </p:txBody>
      </p:sp>
      <p:sp>
        <p:nvSpPr>
          <p:cNvPr id="16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7639" y="551941"/>
            <a:ext cx="5761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80" dirty="0">
                <a:solidFill>
                  <a:schemeClr val="accent2"/>
                </a:solidFill>
              </a:rPr>
              <a:t>ABBIGLIAMENTO</a:t>
            </a:r>
            <a:r>
              <a:rPr b="1" spc="-225" dirty="0">
                <a:solidFill>
                  <a:schemeClr val="accent2"/>
                </a:solidFill>
              </a:rPr>
              <a:t> </a:t>
            </a:r>
            <a:r>
              <a:rPr b="1" spc="-360" dirty="0">
                <a:solidFill>
                  <a:schemeClr val="accent2"/>
                </a:solidFill>
              </a:rPr>
              <a:t>TECNICO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170164" y="1022603"/>
            <a:ext cx="3514344" cy="5410201"/>
            <a:chOff x="8170164" y="1022603"/>
            <a:chExt cx="3514344" cy="5410201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0164" y="1022603"/>
              <a:ext cx="3483864" cy="28544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70164" y="3874008"/>
              <a:ext cx="3514344" cy="255879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38200" y="1295400"/>
            <a:ext cx="6363970" cy="4271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u="heavy" spc="-31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Line</a:t>
            </a:r>
            <a:r>
              <a:rPr sz="2800" b="1" i="1" u="heavy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r>
              <a:rPr sz="2800" b="1" i="1" u="heavy" spc="-1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guida</a:t>
            </a:r>
            <a:endParaRPr sz="2800" b="1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60"/>
              </a:spcBef>
            </a:pPr>
            <a:r>
              <a:rPr sz="2400" spc="-110" dirty="0">
                <a:solidFill>
                  <a:srgbClr val="0E486E"/>
                </a:solidFill>
                <a:latin typeface="Tahoma"/>
                <a:cs typeface="Tahoma"/>
              </a:rPr>
              <a:t>Evitare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combinazioni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di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colori </a:t>
            </a:r>
            <a:r>
              <a:rPr sz="2400" spc="-130" dirty="0">
                <a:solidFill>
                  <a:srgbClr val="0E486E"/>
                </a:solidFill>
                <a:latin typeface="Tahoma"/>
                <a:cs typeface="Tahoma"/>
              </a:rPr>
              <a:t>simili.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-229" dirty="0">
                <a:solidFill>
                  <a:srgbClr val="0E486E"/>
                </a:solidFill>
                <a:latin typeface="Tahoma"/>
                <a:cs typeface="Tahoma"/>
              </a:rPr>
              <a:t>È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20" dirty="0">
                <a:solidFill>
                  <a:srgbClr val="0E486E"/>
                </a:solidFill>
                <a:latin typeface="Tahoma"/>
                <a:cs typeface="Tahoma"/>
              </a:rPr>
              <a:t>fatto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0E486E"/>
                </a:solidFill>
                <a:latin typeface="Tahoma"/>
                <a:cs typeface="Tahoma"/>
              </a:rPr>
              <a:t>obbli</a:t>
            </a:r>
            <a:r>
              <a:rPr sz="2400" spc="-20" dirty="0">
                <a:solidFill>
                  <a:srgbClr val="0E486E"/>
                </a:solidFill>
                <a:latin typeface="Tahoma"/>
                <a:cs typeface="Tahoma"/>
              </a:rPr>
              <a:t>g</a:t>
            </a:r>
            <a:r>
              <a:rPr sz="2400" spc="55" dirty="0">
                <a:solidFill>
                  <a:srgbClr val="0E486E"/>
                </a:solidFill>
                <a:latin typeface="Tahoma"/>
                <a:cs typeface="Tahoma"/>
              </a:rPr>
              <a:t>o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d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i </a:t>
            </a:r>
            <a:r>
              <a:rPr sz="2400" spc="-125" dirty="0">
                <a:solidFill>
                  <a:srgbClr val="0E486E"/>
                </a:solidFill>
                <a:latin typeface="Tahoma"/>
                <a:cs typeface="Tahoma"/>
              </a:rPr>
              <a:t>utilizz</a:t>
            </a:r>
            <a:r>
              <a:rPr sz="2400" spc="-175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400" spc="-80" dirty="0">
                <a:solidFill>
                  <a:srgbClr val="0E486E"/>
                </a:solidFill>
                <a:latin typeface="Tahoma"/>
                <a:cs typeface="Tahoma"/>
              </a:rPr>
              <a:t>re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solo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0E486E"/>
                </a:solidFill>
                <a:latin typeface="Tahoma"/>
                <a:cs typeface="Tahoma"/>
              </a:rPr>
              <a:t>le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segue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n</a:t>
            </a:r>
            <a:r>
              <a:rPr sz="2400" spc="-215" dirty="0">
                <a:solidFill>
                  <a:srgbClr val="0E486E"/>
                </a:solidFill>
                <a:latin typeface="Tahoma"/>
                <a:cs typeface="Tahoma"/>
              </a:rPr>
              <a:t>ti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-95" dirty="0">
                <a:solidFill>
                  <a:srgbClr val="0E486E"/>
                </a:solidFill>
                <a:latin typeface="Tahoma"/>
                <a:cs typeface="Tahoma"/>
              </a:rPr>
              <a:t>varianti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di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colore: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b="1" spc="-254" dirty="0">
                <a:solidFill>
                  <a:srgbClr val="001F5F"/>
                </a:solidFill>
                <a:latin typeface="Tahoma"/>
                <a:cs typeface="Tahoma"/>
              </a:rPr>
              <a:t>BLU</a:t>
            </a:r>
            <a:r>
              <a:rPr sz="2400" spc="-254" dirty="0">
                <a:solidFill>
                  <a:srgbClr val="0E486E"/>
                </a:solidFill>
                <a:latin typeface="Tahoma"/>
                <a:cs typeface="Tahoma"/>
              </a:rPr>
              <a:t>: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nero,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70" dirty="0">
                <a:solidFill>
                  <a:srgbClr val="0E486E"/>
                </a:solidFill>
                <a:latin typeface="Tahoma"/>
                <a:cs typeface="Tahoma"/>
              </a:rPr>
              <a:t>blu,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verde,</a:t>
            </a:r>
            <a:r>
              <a:rPr sz="2400" spc="-2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70" dirty="0">
                <a:solidFill>
                  <a:srgbClr val="0E486E"/>
                </a:solidFill>
                <a:latin typeface="Tahoma"/>
                <a:cs typeface="Tahoma"/>
              </a:rPr>
              <a:t>grigio,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viola,</a:t>
            </a:r>
            <a:r>
              <a:rPr sz="2400" spc="-1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argento.</a:t>
            </a:r>
            <a:endParaRPr sz="2400" dirty="0">
              <a:latin typeface="Tahoma"/>
              <a:cs typeface="Tahoma"/>
            </a:endParaRPr>
          </a:p>
          <a:p>
            <a:pPr marL="12700" marR="5080">
              <a:lnSpc>
                <a:spcPct val="150100"/>
              </a:lnSpc>
              <a:spcBef>
                <a:spcPts val="1170"/>
              </a:spcBef>
            </a:pPr>
            <a:r>
              <a:rPr sz="2400" b="1" spc="-130" dirty="0">
                <a:solidFill>
                  <a:srgbClr val="C00000"/>
                </a:solidFill>
                <a:latin typeface="Tahoma"/>
                <a:cs typeface="Tahoma"/>
              </a:rPr>
              <a:t>ROSSO</a:t>
            </a:r>
            <a:r>
              <a:rPr sz="2400" spc="-130" dirty="0">
                <a:solidFill>
                  <a:srgbClr val="0E486E"/>
                </a:solidFill>
                <a:latin typeface="Tahoma"/>
                <a:cs typeface="Tahoma"/>
              </a:rPr>
              <a:t>: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25" dirty="0">
                <a:solidFill>
                  <a:srgbClr val="0E486E"/>
                </a:solidFill>
                <a:latin typeface="Tahoma"/>
                <a:cs typeface="Tahoma"/>
              </a:rPr>
              <a:t>bianco,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E486E"/>
                </a:solidFill>
                <a:latin typeface="Tahoma"/>
                <a:cs typeface="Tahoma"/>
              </a:rPr>
              <a:t>arancio,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70" dirty="0">
                <a:solidFill>
                  <a:srgbClr val="0E486E"/>
                </a:solidFill>
                <a:latin typeface="Tahoma"/>
                <a:cs typeface="Tahoma"/>
              </a:rPr>
              <a:t>rosa,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00" dirty="0">
                <a:solidFill>
                  <a:srgbClr val="0E486E"/>
                </a:solidFill>
                <a:latin typeface="Tahoma"/>
                <a:cs typeface="Tahoma"/>
              </a:rPr>
              <a:t>rosso,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giallo, </a:t>
            </a:r>
            <a:r>
              <a:rPr sz="2400" spc="-69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marrone,</a:t>
            </a:r>
            <a:r>
              <a:rPr sz="2400" spc="-65" dirty="0">
                <a:solidFill>
                  <a:srgbClr val="0E486E"/>
                </a:solidFill>
                <a:latin typeface="Tahoma"/>
                <a:cs typeface="Tahoma"/>
              </a:rPr>
              <a:t> oro.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67600" y="143650"/>
            <a:ext cx="300405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2000" b="1" i="1" spc="45" dirty="0">
                <a:solidFill>
                  <a:srgbClr val="0E486E"/>
                </a:solidFill>
                <a:latin typeface="Verdana"/>
                <a:cs typeface="Verdana"/>
              </a:rPr>
              <a:t>Colori </a:t>
            </a:r>
            <a:r>
              <a:rPr lang="it-IT" sz="2000" b="1" i="1" spc="45" dirty="0" err="1">
                <a:solidFill>
                  <a:srgbClr val="0E486E"/>
                </a:solidFill>
                <a:latin typeface="Verdana"/>
                <a:cs typeface="Verdana"/>
              </a:rPr>
              <a:t>Costumini</a:t>
            </a:r>
            <a:r>
              <a:rPr lang="it-IT" sz="2000" b="1" i="1" spc="45" dirty="0">
                <a:solidFill>
                  <a:srgbClr val="0E486E"/>
                </a:solidFill>
                <a:latin typeface="Verdana"/>
                <a:cs typeface="Verdana"/>
              </a:rPr>
              <a:t>(</a:t>
            </a:r>
            <a:r>
              <a:rPr sz="2000" b="1" i="1" spc="-315" dirty="0">
                <a:solidFill>
                  <a:srgbClr val="0E486E"/>
                </a:solidFill>
                <a:latin typeface="Verdana"/>
                <a:cs typeface="Verdana"/>
              </a:rPr>
              <a:t>2</a:t>
            </a:r>
            <a:r>
              <a:rPr sz="2000" b="1" i="1" spc="-155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r>
              <a:rPr sz="2000" b="1" i="1" spc="-315" dirty="0">
                <a:solidFill>
                  <a:srgbClr val="0E486E"/>
                </a:solidFill>
                <a:latin typeface="Verdana"/>
                <a:cs typeface="Verdana"/>
              </a:rPr>
              <a:t>3</a:t>
            </a:r>
            <a:r>
              <a:rPr sz="2000" b="1" i="1" spc="-155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r>
              <a:rPr sz="2000" b="1" i="1" spc="-300" dirty="0">
                <a:solidFill>
                  <a:srgbClr val="0E486E"/>
                </a:solidFill>
                <a:latin typeface="Verdana"/>
                <a:cs typeface="Verdana"/>
              </a:rPr>
              <a:t>1</a:t>
            </a:r>
            <a:r>
              <a:rPr lang="it-IT" sz="2000" b="1" i="1" spc="-300" dirty="0">
                <a:solidFill>
                  <a:srgbClr val="0E486E"/>
                </a:solidFill>
                <a:latin typeface="Verdana"/>
                <a:cs typeface="Verdana"/>
              </a:rPr>
              <a:t>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3642" y="652588"/>
            <a:ext cx="5761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80" dirty="0">
                <a:solidFill>
                  <a:schemeClr val="accent2"/>
                </a:solidFill>
              </a:rPr>
              <a:t>ABBIGLIAMENTO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360" dirty="0">
                <a:solidFill>
                  <a:schemeClr val="accent2"/>
                </a:solidFill>
              </a:rPr>
              <a:t>TECNICO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305800" y="648514"/>
            <a:ext cx="2753995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000"/>
              </a:lnSpc>
              <a:spcBef>
                <a:spcPts val="100"/>
              </a:spcBef>
            </a:pPr>
            <a:r>
              <a:rPr lang="it-IT" sz="2000" b="1" i="1" spc="-280" dirty="0">
                <a:solidFill>
                  <a:srgbClr val="0E486E"/>
                </a:solidFill>
                <a:latin typeface="Verdana"/>
                <a:cs typeface="Verdana"/>
              </a:rPr>
              <a:t>Nome e nazionalità</a:t>
            </a:r>
            <a:r>
              <a:rPr sz="2000" b="1" i="1" spc="-310" dirty="0">
                <a:solidFill>
                  <a:srgbClr val="0E486E"/>
                </a:solidFill>
                <a:latin typeface="Verdana"/>
                <a:cs typeface="Verdana"/>
              </a:rPr>
              <a:t>(2</a:t>
            </a:r>
            <a:r>
              <a:rPr sz="2000" b="1" i="1" spc="-160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r>
              <a:rPr sz="2000" b="1" i="1" spc="-315" dirty="0">
                <a:solidFill>
                  <a:srgbClr val="0E486E"/>
                </a:solidFill>
                <a:latin typeface="Verdana"/>
                <a:cs typeface="Verdana"/>
              </a:rPr>
              <a:t>4</a:t>
            </a:r>
            <a:r>
              <a:rPr sz="2000" b="1" i="1" spc="-155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r>
              <a:rPr sz="2000" b="1" i="1" spc="-320" dirty="0">
                <a:solidFill>
                  <a:srgbClr val="0E486E"/>
                </a:solidFill>
                <a:latin typeface="Verdana"/>
                <a:cs typeface="Verdana"/>
              </a:rPr>
              <a:t>2)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282" y="2003170"/>
            <a:ext cx="7752715" cy="2026285"/>
          </a:xfrm>
          <a:prstGeom prst="rect">
            <a:avLst/>
          </a:prstGeom>
          <a:ln w="38100">
            <a:solidFill>
              <a:srgbClr val="042E6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5"/>
              </a:spcBef>
            </a:pPr>
            <a:r>
              <a:rPr sz="2400" b="1" spc="-130" dirty="0">
                <a:solidFill>
                  <a:srgbClr val="03172F"/>
                </a:solidFill>
                <a:latin typeface="Verdana"/>
                <a:cs typeface="Verdana"/>
              </a:rPr>
              <a:t>NO</a:t>
            </a:r>
            <a:r>
              <a:rPr sz="2400" b="1" spc="-140" dirty="0">
                <a:solidFill>
                  <a:srgbClr val="03172F"/>
                </a:solidFill>
                <a:latin typeface="Verdana"/>
                <a:cs typeface="Verdana"/>
              </a:rPr>
              <a:t>M</a:t>
            </a:r>
            <a:r>
              <a:rPr sz="2400" b="1" spc="-395" dirty="0">
                <a:solidFill>
                  <a:srgbClr val="03172F"/>
                </a:solidFill>
                <a:latin typeface="Verdana"/>
                <a:cs typeface="Verdana"/>
              </a:rPr>
              <a:t>E</a:t>
            </a:r>
            <a:r>
              <a:rPr sz="2400" b="1" spc="-160" dirty="0">
                <a:solidFill>
                  <a:srgbClr val="03172F"/>
                </a:solidFill>
                <a:latin typeface="Verdana"/>
                <a:cs typeface="Verdana"/>
              </a:rPr>
              <a:t> </a:t>
            </a:r>
            <a:r>
              <a:rPr sz="2400" b="1" spc="-380" dirty="0">
                <a:solidFill>
                  <a:srgbClr val="03172F"/>
                </a:solidFill>
                <a:latin typeface="Verdana"/>
                <a:cs typeface="Verdana"/>
              </a:rPr>
              <a:t>DELL’ATL</a:t>
            </a:r>
            <a:r>
              <a:rPr sz="2400" b="1" spc="-385" dirty="0">
                <a:solidFill>
                  <a:srgbClr val="03172F"/>
                </a:solidFill>
                <a:latin typeface="Verdana"/>
                <a:cs typeface="Verdana"/>
              </a:rPr>
              <a:t>E</a:t>
            </a:r>
            <a:r>
              <a:rPr sz="2400" b="1" spc="-360" dirty="0">
                <a:solidFill>
                  <a:srgbClr val="03172F"/>
                </a:solidFill>
                <a:latin typeface="Verdana"/>
                <a:cs typeface="Verdana"/>
              </a:rPr>
              <a:t>TA</a:t>
            </a:r>
            <a:endParaRPr sz="24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spcBef>
                <a:spcPts val="1175"/>
              </a:spcBef>
            </a:pPr>
            <a:r>
              <a:rPr sz="2400" b="1" spc="-25" dirty="0">
                <a:solidFill>
                  <a:srgbClr val="03172F"/>
                </a:solidFill>
                <a:latin typeface="Tahoma"/>
                <a:cs typeface="Tahoma"/>
              </a:rPr>
              <a:t>Caratt</a:t>
            </a:r>
            <a:r>
              <a:rPr sz="2400" b="1" spc="-20" dirty="0">
                <a:solidFill>
                  <a:srgbClr val="03172F"/>
                </a:solidFill>
                <a:latin typeface="Tahoma"/>
                <a:cs typeface="Tahoma"/>
              </a:rPr>
              <a:t>e</a:t>
            </a:r>
            <a:r>
              <a:rPr sz="2400" b="1" spc="-125" dirty="0">
                <a:solidFill>
                  <a:srgbClr val="03172F"/>
                </a:solidFill>
                <a:latin typeface="Tahoma"/>
                <a:cs typeface="Tahoma"/>
              </a:rPr>
              <a:t>re:</a:t>
            </a:r>
            <a:r>
              <a:rPr sz="2400" b="1" spc="-30" dirty="0">
                <a:solidFill>
                  <a:srgbClr val="03172F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0E486E"/>
                </a:solidFill>
                <a:latin typeface="Arial"/>
                <a:cs typeface="Arial"/>
              </a:rPr>
              <a:t>ARIAL</a:t>
            </a:r>
            <a:r>
              <a:rPr sz="2400" b="1" spc="-135" dirty="0">
                <a:solidFill>
                  <a:srgbClr val="0E486E"/>
                </a:solidFill>
                <a:latin typeface="Arial"/>
                <a:cs typeface="Arial"/>
              </a:rPr>
              <a:t> </a:t>
            </a:r>
            <a:r>
              <a:rPr sz="2400" b="1" spc="-315" dirty="0">
                <a:solidFill>
                  <a:srgbClr val="0E486E"/>
                </a:solidFill>
                <a:latin typeface="Arial"/>
                <a:cs typeface="Arial"/>
              </a:rPr>
              <a:t>NA</a:t>
            </a:r>
            <a:r>
              <a:rPr sz="2400" b="1" spc="-325" dirty="0">
                <a:solidFill>
                  <a:srgbClr val="0E486E"/>
                </a:solidFill>
                <a:latin typeface="Arial"/>
                <a:cs typeface="Arial"/>
              </a:rPr>
              <a:t>RRO</a:t>
            </a:r>
            <a:r>
              <a:rPr sz="2400" b="1" spc="-425" dirty="0">
                <a:solidFill>
                  <a:srgbClr val="0E486E"/>
                </a:solidFill>
                <a:latin typeface="Arial"/>
                <a:cs typeface="Arial"/>
              </a:rPr>
              <a:t>W</a:t>
            </a:r>
            <a:r>
              <a:rPr sz="2400" b="1" spc="-80" dirty="0">
                <a:solidFill>
                  <a:srgbClr val="0E486E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  <a:spcBef>
                <a:spcPts val="1100"/>
              </a:spcBef>
            </a:pPr>
            <a:r>
              <a:rPr sz="2000" b="1" spc="-434" dirty="0">
                <a:solidFill>
                  <a:srgbClr val="0E486E"/>
                </a:solidFill>
                <a:latin typeface="Tahoma"/>
                <a:cs typeface="Tahoma"/>
              </a:rPr>
              <a:t>&lt;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50" dirty="0">
                <a:solidFill>
                  <a:srgbClr val="0E486E"/>
                </a:solidFill>
                <a:latin typeface="Tahoma"/>
                <a:cs typeface="Tahoma"/>
              </a:rPr>
              <a:t>8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05" dirty="0">
                <a:solidFill>
                  <a:srgbClr val="0E486E"/>
                </a:solidFill>
                <a:latin typeface="Tahoma"/>
                <a:cs typeface="Tahoma"/>
              </a:rPr>
              <a:t>lette</a:t>
            </a:r>
            <a:r>
              <a:rPr sz="2000" b="1" spc="-110" dirty="0">
                <a:solidFill>
                  <a:srgbClr val="0E486E"/>
                </a:solidFill>
                <a:latin typeface="Tahoma"/>
                <a:cs typeface="Tahoma"/>
              </a:rPr>
              <a:t>r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e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: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60" dirty="0">
                <a:solidFill>
                  <a:srgbClr val="0E486E"/>
                </a:solidFill>
                <a:latin typeface="Tahoma"/>
                <a:cs typeface="Tahoma"/>
              </a:rPr>
              <a:t>s</a:t>
            </a:r>
            <a:r>
              <a:rPr sz="2000" b="1" spc="10" dirty="0">
                <a:solidFill>
                  <a:srgbClr val="0E486E"/>
                </a:solidFill>
                <a:latin typeface="Tahoma"/>
                <a:cs typeface="Tahoma"/>
              </a:rPr>
              <a:t>tamp</a:t>
            </a:r>
            <a:r>
              <a:rPr sz="2000" b="1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000" b="1" spc="-70" dirty="0">
                <a:solidFill>
                  <a:srgbClr val="0E486E"/>
                </a:solidFill>
                <a:latin typeface="Tahoma"/>
                <a:cs typeface="Tahoma"/>
              </a:rPr>
              <a:t>tello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 maiu</a:t>
            </a:r>
            <a:r>
              <a:rPr sz="2000" b="1" spc="-60" dirty="0">
                <a:solidFill>
                  <a:srgbClr val="0E486E"/>
                </a:solidFill>
                <a:latin typeface="Tahoma"/>
                <a:cs typeface="Tahoma"/>
              </a:rPr>
              <a:t>s</a:t>
            </a:r>
            <a:r>
              <a:rPr sz="2000" b="1" spc="45" dirty="0">
                <a:solidFill>
                  <a:srgbClr val="0E486E"/>
                </a:solidFill>
                <a:latin typeface="Tahoma"/>
                <a:cs typeface="Tahoma"/>
              </a:rPr>
              <a:t>colo</a:t>
            </a:r>
            <a:endParaRPr sz="200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  <a:spcBef>
                <a:spcPts val="1560"/>
              </a:spcBef>
            </a:pPr>
            <a:r>
              <a:rPr sz="2000" b="1" spc="-434" dirty="0">
                <a:solidFill>
                  <a:srgbClr val="0E486E"/>
                </a:solidFill>
                <a:latin typeface="Tahoma"/>
                <a:cs typeface="Tahoma"/>
              </a:rPr>
              <a:t>&gt;</a:t>
            </a:r>
            <a:r>
              <a:rPr sz="2000" b="1" spc="-3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155" dirty="0">
                <a:solidFill>
                  <a:srgbClr val="0E486E"/>
                </a:solidFill>
                <a:latin typeface="Tahoma"/>
                <a:cs typeface="Tahoma"/>
              </a:rPr>
              <a:t>8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90" dirty="0">
                <a:solidFill>
                  <a:srgbClr val="0E486E"/>
                </a:solidFill>
                <a:latin typeface="Tahoma"/>
                <a:cs typeface="Tahoma"/>
              </a:rPr>
              <a:t>lettere:</a:t>
            </a:r>
            <a:r>
              <a:rPr sz="2000" b="1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45" dirty="0">
                <a:solidFill>
                  <a:srgbClr val="0E486E"/>
                </a:solidFill>
                <a:latin typeface="Tahoma"/>
                <a:cs typeface="Tahoma"/>
              </a:rPr>
              <a:t>stampatello </a:t>
            </a:r>
            <a:r>
              <a:rPr sz="2000" b="1" spc="-30" dirty="0">
                <a:solidFill>
                  <a:srgbClr val="0E486E"/>
                </a:solidFill>
                <a:latin typeface="Tahoma"/>
                <a:cs typeface="Tahoma"/>
              </a:rPr>
              <a:t>minuscolo</a:t>
            </a:r>
            <a:r>
              <a:rPr sz="2000" b="1" spc="1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65" dirty="0">
                <a:solidFill>
                  <a:srgbClr val="0E486E"/>
                </a:solidFill>
                <a:latin typeface="Tahoma"/>
                <a:cs typeface="Tahoma"/>
              </a:rPr>
              <a:t>con</a:t>
            </a:r>
            <a:r>
              <a:rPr sz="2000" b="1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spc="-60" dirty="0">
                <a:solidFill>
                  <a:srgbClr val="0E486E"/>
                </a:solidFill>
                <a:latin typeface="Tahoma"/>
                <a:cs typeface="Tahoma"/>
              </a:rPr>
              <a:t>iniziale</a:t>
            </a:r>
            <a:r>
              <a:rPr sz="2000" b="1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0E486E"/>
                </a:solidFill>
                <a:latin typeface="Tahoma"/>
                <a:cs typeface="Tahoma"/>
              </a:rPr>
              <a:t>maiuscola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3281" y="1676400"/>
            <a:ext cx="2708148" cy="2209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33281" y="4029418"/>
            <a:ext cx="2717927" cy="22352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2282" y="4379086"/>
            <a:ext cx="7752715" cy="1536065"/>
          </a:xfrm>
          <a:prstGeom prst="rect">
            <a:avLst/>
          </a:prstGeom>
          <a:ln w="38100">
            <a:solidFill>
              <a:srgbClr val="042E6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2400" b="1" spc="-150" dirty="0">
                <a:solidFill>
                  <a:srgbClr val="03172F"/>
                </a:solidFill>
                <a:latin typeface="Tahoma"/>
                <a:cs typeface="Tahoma"/>
              </a:rPr>
              <a:t>NAZIONALITÀ</a:t>
            </a:r>
            <a:endParaRPr sz="240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  <a:spcBef>
                <a:spcPts val="1165"/>
              </a:spcBef>
            </a:pPr>
            <a:r>
              <a:rPr sz="2400" b="1" spc="-55" dirty="0">
                <a:solidFill>
                  <a:srgbClr val="03172F"/>
                </a:solidFill>
                <a:latin typeface="Tahoma"/>
                <a:cs typeface="Tahoma"/>
              </a:rPr>
              <a:t>Carattere:</a:t>
            </a:r>
            <a:r>
              <a:rPr sz="2400" b="1" spc="-50" dirty="0">
                <a:solidFill>
                  <a:srgbClr val="03172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0E486E"/>
                </a:solidFill>
                <a:latin typeface="Arial"/>
                <a:cs typeface="Arial"/>
              </a:rPr>
              <a:t>ARIAL</a:t>
            </a:r>
            <a:endParaRPr sz="24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1200"/>
              </a:spcBef>
            </a:pPr>
            <a:r>
              <a:rPr sz="2400" b="1" spc="-50" dirty="0">
                <a:solidFill>
                  <a:srgbClr val="0E486E"/>
                </a:solidFill>
                <a:latin typeface="Tahoma"/>
                <a:cs typeface="Tahoma"/>
              </a:rPr>
              <a:t>Altezz</a:t>
            </a:r>
            <a:r>
              <a:rPr sz="2400" b="1" spc="-55" dirty="0">
                <a:solidFill>
                  <a:srgbClr val="0E486E"/>
                </a:solidFill>
                <a:latin typeface="Tahoma"/>
                <a:cs typeface="Tahoma"/>
              </a:rPr>
              <a:t>a</a:t>
            </a:r>
            <a:r>
              <a:rPr sz="2400" b="1" spc="-204" dirty="0">
                <a:solidFill>
                  <a:srgbClr val="0E486E"/>
                </a:solidFill>
                <a:latin typeface="Tahoma"/>
                <a:cs typeface="Tahoma"/>
              </a:rPr>
              <a:t>:</a:t>
            </a:r>
            <a:r>
              <a:rPr sz="2400" b="1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0E486E"/>
                </a:solidFill>
                <a:latin typeface="Tahoma"/>
                <a:cs typeface="Tahoma"/>
              </a:rPr>
              <a:t>max</a:t>
            </a:r>
            <a:r>
              <a:rPr sz="2400" b="1" spc="-80" dirty="0">
                <a:solidFill>
                  <a:srgbClr val="0E486E"/>
                </a:solidFill>
                <a:latin typeface="Tahoma"/>
                <a:cs typeface="Tahoma"/>
              </a:rPr>
              <a:t>.</a:t>
            </a:r>
            <a:r>
              <a:rPr sz="2400" b="1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b="1" spc="-185" dirty="0">
                <a:solidFill>
                  <a:srgbClr val="0E486E"/>
                </a:solidFill>
                <a:latin typeface="Tahoma"/>
                <a:cs typeface="Tahoma"/>
              </a:rPr>
              <a:t>5</a:t>
            </a:r>
            <a:r>
              <a:rPr sz="2400" b="1" spc="-2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b="1" spc="45" dirty="0">
                <a:solidFill>
                  <a:srgbClr val="0E486E"/>
                </a:solidFill>
                <a:latin typeface="Tahoma"/>
                <a:cs typeface="Tahoma"/>
              </a:rPr>
              <a:t>cm.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41129" y="591483"/>
            <a:ext cx="5761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80" dirty="0">
                <a:solidFill>
                  <a:schemeClr val="accent2"/>
                </a:solidFill>
              </a:rPr>
              <a:t>ABBIGLIAMENTO</a:t>
            </a:r>
            <a:r>
              <a:rPr b="1" spc="-225" dirty="0">
                <a:solidFill>
                  <a:schemeClr val="accent2"/>
                </a:solidFill>
              </a:rPr>
              <a:t> </a:t>
            </a:r>
            <a:r>
              <a:rPr b="1" spc="-360" dirty="0">
                <a:solidFill>
                  <a:schemeClr val="accent2"/>
                </a:solidFill>
              </a:rPr>
              <a:t>TECNICO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62800" y="807874"/>
            <a:ext cx="316674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i="1" spc="-400" dirty="0">
                <a:solidFill>
                  <a:srgbClr val="0E486E"/>
                </a:solidFill>
                <a:latin typeface="Verdana"/>
                <a:cs typeface="Verdana"/>
              </a:rPr>
              <a:t>UW</a:t>
            </a:r>
            <a:r>
              <a:rPr sz="2000" b="1" i="1" spc="-459" dirty="0">
                <a:solidFill>
                  <a:srgbClr val="0E486E"/>
                </a:solidFill>
                <a:latin typeface="Verdana"/>
                <a:cs typeface="Verdana"/>
              </a:rPr>
              <a:t>W</a:t>
            </a:r>
            <a:r>
              <a:rPr sz="2000" b="1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lang="it-IT" sz="2000" b="1" i="1" spc="-225" dirty="0">
                <a:solidFill>
                  <a:srgbClr val="0E486E"/>
                </a:solidFill>
                <a:latin typeface="Verdana"/>
                <a:cs typeface="Verdana"/>
              </a:rPr>
              <a:t>Logo </a:t>
            </a:r>
            <a:r>
              <a:rPr sz="2000" b="1" i="1" spc="-270" dirty="0">
                <a:solidFill>
                  <a:srgbClr val="0E486E"/>
                </a:solidFill>
                <a:latin typeface="Verdana"/>
                <a:cs typeface="Verdana"/>
              </a:rPr>
              <a:t>(2.4.4)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0305" y="1060366"/>
            <a:ext cx="6614159" cy="440377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460"/>
              </a:spcBef>
            </a:pPr>
            <a:r>
              <a:rPr sz="2800" b="1" i="1" u="heavy" spc="-310" dirty="0">
                <a:solidFill>
                  <a:srgbClr val="002060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Line</a:t>
            </a:r>
            <a:r>
              <a:rPr sz="2800" b="1" i="1" u="heavy" spc="-25" dirty="0">
                <a:solidFill>
                  <a:srgbClr val="002060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r>
              <a:rPr sz="2800" b="1" i="1" u="heavy" spc="-175" dirty="0">
                <a:solidFill>
                  <a:srgbClr val="002060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guida</a:t>
            </a:r>
            <a:endParaRPr sz="2800" dirty="0">
              <a:solidFill>
                <a:srgbClr val="002060"/>
              </a:solidFill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  <a:spcBef>
                <a:spcPts val="1165"/>
              </a:spcBef>
            </a:pPr>
            <a:r>
              <a:rPr sz="2400" spc="-320" dirty="0">
                <a:solidFill>
                  <a:srgbClr val="002060"/>
                </a:solidFill>
                <a:latin typeface="Tahoma"/>
                <a:cs typeface="Tahoma"/>
              </a:rPr>
              <a:t>Il</a:t>
            </a:r>
            <a:r>
              <a:rPr sz="2400" spc="-31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002060"/>
                </a:solidFill>
                <a:latin typeface="Tahoma"/>
                <a:cs typeface="Tahoma"/>
              </a:rPr>
              <a:t>logo </a:t>
            </a:r>
            <a:r>
              <a:rPr sz="2400" spc="-60" dirty="0">
                <a:solidFill>
                  <a:srgbClr val="002060"/>
                </a:solidFill>
                <a:latin typeface="Tahoma"/>
                <a:cs typeface="Tahoma"/>
              </a:rPr>
              <a:t>ufficiale </a:t>
            </a:r>
            <a:r>
              <a:rPr sz="2400" spc="-285" dirty="0">
                <a:solidFill>
                  <a:srgbClr val="002060"/>
                </a:solidFill>
                <a:latin typeface="Tahoma"/>
                <a:cs typeface="Tahoma"/>
              </a:rPr>
              <a:t>UWW</a:t>
            </a:r>
            <a:r>
              <a:rPr sz="2400" spc="-28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Tahoma"/>
                <a:cs typeface="Tahoma"/>
              </a:rPr>
              <a:t>deve </a:t>
            </a:r>
            <a:r>
              <a:rPr sz="2400" spc="-50" dirty="0">
                <a:solidFill>
                  <a:srgbClr val="002060"/>
                </a:solidFill>
                <a:latin typeface="Tahoma"/>
                <a:cs typeface="Tahoma"/>
              </a:rPr>
              <a:t>essere </a:t>
            </a:r>
            <a:r>
              <a:rPr sz="2400" spc="20" dirty="0">
                <a:solidFill>
                  <a:srgbClr val="002060"/>
                </a:solidFill>
                <a:latin typeface="Tahoma"/>
                <a:cs typeface="Tahoma"/>
              </a:rPr>
              <a:t>collocato </a:t>
            </a:r>
            <a:r>
              <a:rPr sz="2400" spc="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145" dirty="0">
                <a:solidFill>
                  <a:srgbClr val="002060"/>
                </a:solidFill>
                <a:latin typeface="Tahoma"/>
                <a:cs typeface="Tahoma"/>
              </a:rPr>
              <a:t>sul </a:t>
            </a:r>
            <a:r>
              <a:rPr sz="2400" spc="-135" dirty="0">
                <a:solidFill>
                  <a:srgbClr val="002060"/>
                </a:solidFill>
                <a:latin typeface="Tahoma"/>
                <a:cs typeface="Tahoma"/>
              </a:rPr>
              <a:t>retro </a:t>
            </a:r>
            <a:r>
              <a:rPr sz="2400" dirty="0">
                <a:solidFill>
                  <a:srgbClr val="002060"/>
                </a:solidFill>
                <a:latin typeface="Tahoma"/>
                <a:cs typeface="Tahoma"/>
              </a:rPr>
              <a:t>della </a:t>
            </a:r>
            <a:r>
              <a:rPr sz="2400" spc="75" dirty="0">
                <a:solidFill>
                  <a:srgbClr val="002060"/>
                </a:solidFill>
                <a:latin typeface="Tahoma"/>
                <a:cs typeface="Tahoma"/>
              </a:rPr>
              <a:t>gamba </a:t>
            </a:r>
            <a:r>
              <a:rPr sz="2400" spc="-75" dirty="0">
                <a:solidFill>
                  <a:srgbClr val="002060"/>
                </a:solidFill>
                <a:latin typeface="Tahoma"/>
                <a:cs typeface="Tahoma"/>
              </a:rPr>
              <a:t>destra </a:t>
            </a:r>
            <a:r>
              <a:rPr sz="2400" spc="-120" dirty="0">
                <a:solidFill>
                  <a:srgbClr val="002060"/>
                </a:solidFill>
                <a:latin typeface="Tahoma"/>
                <a:cs typeface="Tahoma"/>
              </a:rPr>
              <a:t>in 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basso </a:t>
            </a:r>
            <a:r>
              <a:rPr sz="2400" spc="-110" dirty="0">
                <a:solidFill>
                  <a:srgbClr val="002060"/>
                </a:solidFill>
                <a:latin typeface="Tahoma"/>
                <a:cs typeface="Tahoma"/>
              </a:rPr>
              <a:t>fino </a:t>
            </a:r>
            <a:r>
              <a:rPr sz="2400" spc="145" dirty="0">
                <a:solidFill>
                  <a:srgbClr val="002060"/>
                </a:solidFill>
                <a:latin typeface="Tahoma"/>
                <a:cs typeface="Tahoma"/>
              </a:rPr>
              <a:t>a </a:t>
            </a:r>
            <a:r>
              <a:rPr sz="2400" spc="15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Tahoma"/>
                <a:cs typeface="Tahoma"/>
              </a:rPr>
              <a:t>un</a:t>
            </a:r>
            <a:r>
              <a:rPr sz="2400" spc="-15" dirty="0">
                <a:solidFill>
                  <a:srgbClr val="002060"/>
                </a:solidFill>
                <a:latin typeface="Tahoma"/>
                <a:cs typeface="Tahoma"/>
              </a:rPr>
              <a:t>a</a:t>
            </a:r>
            <a:r>
              <a:rPr sz="2400" spc="-4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dime</a:t>
            </a:r>
            <a:r>
              <a:rPr sz="2400" spc="-30" dirty="0">
                <a:solidFill>
                  <a:srgbClr val="002060"/>
                </a:solidFill>
                <a:latin typeface="Tahoma"/>
                <a:cs typeface="Tahoma"/>
              </a:rPr>
              <a:t>n</a:t>
            </a:r>
            <a:r>
              <a:rPr sz="2400" spc="-55" dirty="0">
                <a:solidFill>
                  <a:srgbClr val="002060"/>
                </a:solidFill>
                <a:latin typeface="Tahoma"/>
                <a:cs typeface="Tahoma"/>
              </a:rPr>
              <a:t>sione</a:t>
            </a:r>
            <a:r>
              <a:rPr sz="2400" spc="-5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solidFill>
                  <a:srgbClr val="002060"/>
                </a:solidFill>
                <a:latin typeface="Tahoma"/>
                <a:cs typeface="Tahoma"/>
              </a:rPr>
              <a:t>massi</a:t>
            </a:r>
            <a:r>
              <a:rPr sz="2400" spc="-114" dirty="0">
                <a:solidFill>
                  <a:srgbClr val="002060"/>
                </a:solidFill>
                <a:latin typeface="Tahoma"/>
                <a:cs typeface="Tahoma"/>
              </a:rPr>
              <a:t>m</a:t>
            </a:r>
            <a:r>
              <a:rPr sz="2400" spc="145" dirty="0">
                <a:solidFill>
                  <a:srgbClr val="002060"/>
                </a:solidFill>
                <a:latin typeface="Tahoma"/>
                <a:cs typeface="Tahoma"/>
              </a:rPr>
              <a:t>a</a:t>
            </a:r>
            <a:r>
              <a:rPr sz="2400" spc="-4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02060"/>
                </a:solidFill>
                <a:latin typeface="Tahoma"/>
                <a:cs typeface="Tahoma"/>
              </a:rPr>
              <a:t>d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i</a:t>
            </a:r>
            <a:r>
              <a:rPr sz="2400" spc="-2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190" dirty="0">
                <a:solidFill>
                  <a:srgbClr val="002060"/>
                </a:solidFill>
                <a:latin typeface="Tahoma"/>
                <a:cs typeface="Tahoma"/>
              </a:rPr>
              <a:t>3</a:t>
            </a:r>
            <a:r>
              <a:rPr sz="2400" spc="-185" dirty="0">
                <a:solidFill>
                  <a:srgbClr val="002060"/>
                </a:solidFill>
                <a:latin typeface="Tahoma"/>
                <a:cs typeface="Tahoma"/>
              </a:rPr>
              <a:t>0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002060"/>
                </a:solidFill>
                <a:latin typeface="Tahoma"/>
                <a:cs typeface="Tahoma"/>
              </a:rPr>
              <a:t>cm</a:t>
            </a:r>
            <a:r>
              <a:rPr sz="1600" spc="-135" dirty="0">
                <a:solidFill>
                  <a:srgbClr val="002060"/>
                </a:solidFill>
                <a:latin typeface="Tahoma"/>
                <a:cs typeface="Tahoma"/>
              </a:rPr>
              <a:t>2</a:t>
            </a:r>
            <a:r>
              <a:rPr sz="2400" spc="-80" dirty="0">
                <a:solidFill>
                  <a:srgbClr val="002060"/>
                </a:solidFill>
                <a:latin typeface="Tahoma"/>
                <a:cs typeface="Tahoma"/>
              </a:rPr>
              <a:t>.</a:t>
            </a:r>
            <a:endParaRPr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1180"/>
              </a:spcBef>
            </a:pPr>
            <a:r>
              <a:rPr sz="2400" spc="-85" dirty="0">
                <a:solidFill>
                  <a:srgbClr val="002060"/>
                </a:solidFill>
                <a:latin typeface="Tahoma"/>
                <a:cs typeface="Tahoma"/>
              </a:rPr>
              <a:t>La</a:t>
            </a:r>
            <a:r>
              <a:rPr sz="2400" spc="-8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solidFill>
                  <a:srgbClr val="002060"/>
                </a:solidFill>
                <a:latin typeface="Tahoma"/>
                <a:cs typeface="Tahoma"/>
              </a:rPr>
              <a:t>versione</a:t>
            </a:r>
            <a:r>
              <a:rPr sz="2400" spc="-6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002060"/>
                </a:solidFill>
                <a:latin typeface="Tahoma"/>
                <a:cs typeface="Tahoma"/>
              </a:rPr>
              <a:t>bianca </a:t>
            </a:r>
            <a:r>
              <a:rPr sz="2400" spc="5" dirty="0">
                <a:solidFill>
                  <a:srgbClr val="002060"/>
                </a:solidFill>
                <a:latin typeface="Tahoma"/>
                <a:cs typeface="Tahoma"/>
              </a:rPr>
              <a:t>del</a:t>
            </a:r>
            <a:r>
              <a:rPr sz="2400" spc="10" dirty="0">
                <a:solidFill>
                  <a:srgbClr val="002060"/>
                </a:solidFill>
                <a:latin typeface="Tahoma"/>
                <a:cs typeface="Tahoma"/>
              </a:rPr>
              <a:t> logo</a:t>
            </a:r>
            <a:r>
              <a:rPr sz="2400" spc="1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Tahoma"/>
                <a:cs typeface="Tahoma"/>
              </a:rPr>
              <a:t>deve </a:t>
            </a:r>
            <a:r>
              <a:rPr sz="2400" spc="-50" dirty="0">
                <a:solidFill>
                  <a:srgbClr val="002060"/>
                </a:solidFill>
                <a:latin typeface="Tahoma"/>
                <a:cs typeface="Tahoma"/>
              </a:rPr>
              <a:t>essere </a:t>
            </a:r>
            <a:r>
              <a:rPr sz="2400" spc="-4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25" dirty="0">
                <a:solidFill>
                  <a:srgbClr val="002060"/>
                </a:solidFill>
                <a:latin typeface="Tahoma"/>
                <a:cs typeface="Tahoma"/>
              </a:rPr>
              <a:t>applicata</a:t>
            </a:r>
            <a:r>
              <a:rPr sz="2400" spc="3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145" dirty="0">
                <a:solidFill>
                  <a:srgbClr val="002060"/>
                </a:solidFill>
                <a:latin typeface="Tahoma"/>
                <a:cs typeface="Tahoma"/>
              </a:rPr>
              <a:t>sul</a:t>
            </a:r>
            <a:r>
              <a:rPr sz="2400" spc="-14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Tahoma"/>
                <a:cs typeface="Tahoma"/>
              </a:rPr>
              <a:t>costume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02060"/>
                </a:solidFill>
                <a:latin typeface="Tahoma"/>
                <a:cs typeface="Tahoma"/>
              </a:rPr>
              <a:t>di</a:t>
            </a:r>
            <a:r>
              <a:rPr sz="2400" spc="6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002060"/>
                </a:solidFill>
                <a:latin typeface="Tahoma"/>
                <a:cs typeface="Tahoma"/>
              </a:rPr>
              <a:t>colore</a:t>
            </a:r>
            <a:r>
              <a:rPr sz="2400" spc="1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002060"/>
                </a:solidFill>
                <a:latin typeface="Tahoma"/>
                <a:cs typeface="Tahoma"/>
              </a:rPr>
              <a:t>scuro, </a:t>
            </a:r>
            <a:r>
              <a:rPr sz="2400" spc="-5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75" dirty="0">
                <a:solidFill>
                  <a:srgbClr val="002060"/>
                </a:solidFill>
                <a:latin typeface="Tahoma"/>
                <a:cs typeface="Tahoma"/>
              </a:rPr>
              <a:t>mentre</a:t>
            </a:r>
            <a:r>
              <a:rPr sz="2400" spc="-7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002060"/>
                </a:solidFill>
                <a:latin typeface="Tahoma"/>
                <a:cs typeface="Tahoma"/>
              </a:rPr>
              <a:t>la</a:t>
            </a:r>
            <a:r>
              <a:rPr sz="2400" spc="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solidFill>
                  <a:srgbClr val="002060"/>
                </a:solidFill>
                <a:latin typeface="Tahoma"/>
                <a:cs typeface="Tahoma"/>
              </a:rPr>
              <a:t>versione</a:t>
            </a:r>
            <a:r>
              <a:rPr sz="2400" spc="-6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02060"/>
                </a:solidFill>
                <a:latin typeface="Tahoma"/>
                <a:cs typeface="Tahoma"/>
              </a:rPr>
              <a:t>di</a:t>
            </a:r>
            <a:r>
              <a:rPr sz="2400" spc="-3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002060"/>
                </a:solidFill>
                <a:latin typeface="Tahoma"/>
                <a:cs typeface="Tahoma"/>
              </a:rPr>
              <a:t>colore</a:t>
            </a:r>
            <a:r>
              <a:rPr sz="2400" spc="1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02060"/>
                </a:solidFill>
                <a:latin typeface="Tahoma"/>
                <a:cs typeface="Tahoma"/>
              </a:rPr>
              <a:t>nero</a:t>
            </a:r>
            <a:r>
              <a:rPr sz="2400" spc="-5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5" dirty="0">
                <a:solidFill>
                  <a:srgbClr val="002060"/>
                </a:solidFill>
                <a:latin typeface="Tahoma"/>
                <a:cs typeface="Tahoma"/>
              </a:rPr>
              <a:t>deve </a:t>
            </a:r>
            <a:r>
              <a:rPr sz="2400" spc="6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02060"/>
                </a:solidFill>
                <a:latin typeface="Tahoma"/>
                <a:cs typeface="Tahoma"/>
              </a:rPr>
              <a:t>essere</a:t>
            </a:r>
            <a:r>
              <a:rPr sz="2400" spc="-5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25" dirty="0">
                <a:solidFill>
                  <a:srgbClr val="002060"/>
                </a:solidFill>
                <a:latin typeface="Tahoma"/>
                <a:cs typeface="Tahoma"/>
              </a:rPr>
              <a:t>applicata</a:t>
            </a:r>
            <a:r>
              <a:rPr sz="2400" spc="3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ahoma"/>
                <a:cs typeface="Tahoma"/>
              </a:rPr>
              <a:t>al</a:t>
            </a:r>
            <a:r>
              <a:rPr sz="240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Tahoma"/>
                <a:cs typeface="Tahoma"/>
              </a:rPr>
              <a:t>costume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002060"/>
                </a:solidFill>
                <a:latin typeface="Tahoma"/>
                <a:cs typeface="Tahoma"/>
              </a:rPr>
              <a:t>di</a:t>
            </a:r>
            <a:r>
              <a:rPr sz="2400" spc="6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002060"/>
                </a:solidFill>
                <a:latin typeface="Tahoma"/>
                <a:cs typeface="Tahoma"/>
              </a:rPr>
              <a:t>colore </a:t>
            </a:r>
            <a:r>
              <a:rPr sz="2400" spc="1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chiaro.</a:t>
            </a:r>
            <a:endParaRPr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180"/>
              </a:spcBef>
            </a:pPr>
            <a:r>
              <a:rPr sz="2400" spc="-90" dirty="0">
                <a:solidFill>
                  <a:srgbClr val="002060"/>
                </a:solidFill>
                <a:latin typeface="Tahoma"/>
                <a:cs typeface="Tahoma"/>
              </a:rPr>
              <a:t>La</a:t>
            </a:r>
            <a:r>
              <a:rPr sz="2400" spc="5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ahoma"/>
                <a:cs typeface="Tahoma"/>
              </a:rPr>
              <a:t>grafica</a:t>
            </a:r>
            <a:r>
              <a:rPr sz="2400" spc="7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002060"/>
                </a:solidFill>
                <a:latin typeface="Tahoma"/>
                <a:cs typeface="Tahoma"/>
              </a:rPr>
              <a:t>seguente</a:t>
            </a:r>
            <a:r>
              <a:rPr sz="2400" spc="6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95" dirty="0">
                <a:solidFill>
                  <a:srgbClr val="002060"/>
                </a:solidFill>
                <a:latin typeface="Tahoma"/>
                <a:cs typeface="Tahoma"/>
              </a:rPr>
              <a:t>mostra</a:t>
            </a:r>
            <a:r>
              <a:rPr sz="2400" spc="5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150" dirty="0">
                <a:solidFill>
                  <a:srgbClr val="002060"/>
                </a:solidFill>
                <a:latin typeface="Tahoma"/>
                <a:cs typeface="Tahoma"/>
              </a:rPr>
              <a:t>il</a:t>
            </a:r>
            <a:r>
              <a:rPr sz="2400" spc="6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02060"/>
                </a:solidFill>
                <a:latin typeface="Tahoma"/>
                <a:cs typeface="Tahoma"/>
              </a:rPr>
              <a:t>layout</a:t>
            </a:r>
            <a:r>
              <a:rPr sz="2400" spc="50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002060"/>
                </a:solidFill>
                <a:latin typeface="Tahoma"/>
                <a:cs typeface="Tahoma"/>
              </a:rPr>
              <a:t>corretto</a:t>
            </a:r>
            <a:endParaRPr sz="2400" dirty="0">
              <a:solidFill>
                <a:srgbClr val="002060"/>
              </a:solidFill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2400" spc="-40" dirty="0">
                <a:solidFill>
                  <a:srgbClr val="002060"/>
                </a:solidFill>
                <a:latin typeface="Tahoma"/>
                <a:cs typeface="Tahoma"/>
              </a:rPr>
              <a:t>pe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r</a:t>
            </a:r>
            <a:r>
              <a:rPr sz="2400" spc="-4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150" dirty="0">
                <a:solidFill>
                  <a:srgbClr val="002060"/>
                </a:solidFill>
                <a:latin typeface="Tahoma"/>
                <a:cs typeface="Tahoma"/>
              </a:rPr>
              <a:t>il</a:t>
            </a:r>
            <a:r>
              <a:rPr sz="2400" spc="-3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002060"/>
                </a:solidFill>
                <a:latin typeface="Tahoma"/>
                <a:cs typeface="Tahoma"/>
              </a:rPr>
              <a:t>logo</a:t>
            </a:r>
            <a:r>
              <a:rPr sz="2400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002060"/>
                </a:solidFill>
                <a:latin typeface="Tahoma"/>
                <a:cs typeface="Tahoma"/>
              </a:rPr>
              <a:t>ufficial</a:t>
            </a:r>
            <a:r>
              <a:rPr sz="2400" spc="-75" dirty="0">
                <a:solidFill>
                  <a:srgbClr val="002060"/>
                </a:solidFill>
                <a:latin typeface="Tahoma"/>
                <a:cs typeface="Tahoma"/>
              </a:rPr>
              <a:t>e</a:t>
            </a:r>
            <a:r>
              <a:rPr sz="2400" spc="-1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400" spc="-275" dirty="0">
                <a:solidFill>
                  <a:srgbClr val="002060"/>
                </a:solidFill>
                <a:latin typeface="Tahoma"/>
                <a:cs typeface="Tahoma"/>
              </a:rPr>
              <a:t>UW</a:t>
            </a:r>
            <a:r>
              <a:rPr sz="2400" spc="-315" dirty="0">
                <a:solidFill>
                  <a:srgbClr val="002060"/>
                </a:solidFill>
                <a:latin typeface="Tahoma"/>
                <a:cs typeface="Tahoma"/>
              </a:rPr>
              <a:t>W</a:t>
            </a:r>
            <a:r>
              <a:rPr sz="2400" spc="-80" dirty="0">
                <a:solidFill>
                  <a:srgbClr val="002060"/>
                </a:solidFill>
                <a:latin typeface="Tahoma"/>
                <a:cs typeface="Tahoma"/>
              </a:rPr>
              <a:t>.</a:t>
            </a:r>
            <a:endParaRPr sz="240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69960" y="1396746"/>
            <a:ext cx="2728722" cy="23508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7560" y="3939717"/>
            <a:ext cx="2522728" cy="2442210"/>
          </a:xfrm>
          <a:prstGeom prst="rect">
            <a:avLst/>
          </a:prstGeom>
        </p:spPr>
      </p:pic>
      <p:sp>
        <p:nvSpPr>
          <p:cNvPr id="13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0739" y="654685"/>
            <a:ext cx="5759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80" dirty="0">
                <a:solidFill>
                  <a:schemeClr val="accent2"/>
                </a:solidFill>
              </a:rPr>
              <a:t>ABBIGLIAMENTO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360" dirty="0">
                <a:solidFill>
                  <a:schemeClr val="accent2"/>
                </a:solidFill>
              </a:rPr>
              <a:t>TECNICO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705600" y="833522"/>
            <a:ext cx="20853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2000" b="1" i="1" spc="-235" dirty="0">
                <a:solidFill>
                  <a:srgbClr val="0E486E"/>
                </a:solidFill>
                <a:latin typeface="Verdana"/>
                <a:cs typeface="Verdana"/>
              </a:rPr>
              <a:t>Para orecchie </a:t>
            </a:r>
            <a:r>
              <a:rPr sz="2000" b="1" i="1" spc="-280" dirty="0">
                <a:solidFill>
                  <a:srgbClr val="0E486E"/>
                </a:solidFill>
                <a:latin typeface="Verdana"/>
                <a:cs typeface="Verdana"/>
              </a:rPr>
              <a:t>(3.)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305" y="1409744"/>
            <a:ext cx="6492240" cy="3117850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2800" b="1" i="1" u="heavy" spc="-33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Li</a:t>
            </a:r>
            <a:r>
              <a:rPr sz="2800" b="1" i="1" u="heavy" spc="-484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n</a:t>
            </a:r>
            <a:r>
              <a:rPr sz="2800" b="1" i="1" u="heavy" spc="-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</a:t>
            </a:r>
            <a:r>
              <a:rPr sz="2800" b="1" i="1" u="heavy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r>
              <a:rPr sz="2800" b="1" i="1" u="heavy" spc="-1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18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guida</a:t>
            </a:r>
            <a:endParaRPr sz="2800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1170"/>
              </a:spcBef>
            </a:pPr>
            <a:r>
              <a:rPr sz="2400" spc="-105" dirty="0">
                <a:solidFill>
                  <a:srgbClr val="0E486E"/>
                </a:solidFill>
                <a:latin typeface="Tahoma"/>
                <a:cs typeface="Tahoma"/>
              </a:rPr>
              <a:t>Le </a:t>
            </a:r>
            <a:r>
              <a:rPr sz="2400" spc="-90" dirty="0">
                <a:solidFill>
                  <a:srgbClr val="0E486E"/>
                </a:solidFill>
                <a:latin typeface="Tahoma"/>
                <a:cs typeface="Tahoma"/>
              </a:rPr>
              <a:t>protezioni 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per </a:t>
            </a:r>
            <a:r>
              <a:rPr sz="2400" spc="-20" dirty="0">
                <a:solidFill>
                  <a:srgbClr val="0E486E"/>
                </a:solidFill>
                <a:latin typeface="Tahoma"/>
                <a:cs typeface="Tahoma"/>
              </a:rPr>
              <a:t>le </a:t>
            </a:r>
            <a:r>
              <a:rPr sz="2400" spc="30" dirty="0">
                <a:solidFill>
                  <a:srgbClr val="0E486E"/>
                </a:solidFill>
                <a:latin typeface="Tahoma"/>
                <a:cs typeface="Tahoma"/>
              </a:rPr>
              <a:t>orecchie </a:t>
            </a:r>
            <a:r>
              <a:rPr sz="2400" spc="20" dirty="0">
                <a:solidFill>
                  <a:srgbClr val="0E486E"/>
                </a:solidFill>
                <a:latin typeface="Tahoma"/>
                <a:cs typeface="Tahoma"/>
              </a:rPr>
              <a:t>devono 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essere </a:t>
            </a:r>
            <a:r>
              <a:rPr sz="2400" spc="-69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solidFill>
                  <a:srgbClr val="0E486E"/>
                </a:solidFill>
                <a:latin typeface="Tahoma"/>
                <a:cs typeface="Tahoma"/>
              </a:rPr>
              <a:t>realizzate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25" dirty="0">
                <a:solidFill>
                  <a:srgbClr val="0E486E"/>
                </a:solidFill>
                <a:latin typeface="Tahoma"/>
                <a:cs typeface="Tahoma"/>
              </a:rPr>
              <a:t>in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materiale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95" dirty="0">
                <a:solidFill>
                  <a:srgbClr val="0E486E"/>
                </a:solidFill>
                <a:latin typeface="Tahoma"/>
                <a:cs typeface="Tahoma"/>
              </a:rPr>
              <a:t>flessibile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0E486E"/>
                </a:solidFill>
                <a:latin typeface="Tahoma"/>
                <a:cs typeface="Tahoma"/>
              </a:rPr>
              <a:t>ed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elastico 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senza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 fibbie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0E486E"/>
                </a:solidFill>
                <a:latin typeface="Tahoma"/>
                <a:cs typeface="Tahoma"/>
              </a:rPr>
              <a:t>rigide.</a:t>
            </a:r>
            <a:endParaRPr sz="2400" dirty="0">
              <a:latin typeface="Tahoma"/>
              <a:cs typeface="Tahoma"/>
            </a:endParaRPr>
          </a:p>
          <a:p>
            <a:pPr marL="12700" marR="186055">
              <a:lnSpc>
                <a:spcPct val="100000"/>
              </a:lnSpc>
              <a:spcBef>
                <a:spcPts val="1175"/>
              </a:spcBef>
            </a:pPr>
            <a:r>
              <a:rPr sz="2400" spc="-105" dirty="0">
                <a:solidFill>
                  <a:srgbClr val="0E486E"/>
                </a:solidFill>
                <a:latin typeface="Tahoma"/>
                <a:cs typeface="Tahoma"/>
              </a:rPr>
              <a:t>Le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150" dirty="0">
                <a:solidFill>
                  <a:srgbClr val="0E486E"/>
                </a:solidFill>
                <a:latin typeface="Tahoma"/>
                <a:cs typeface="Tahoma"/>
              </a:rPr>
              <a:t>finiture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20" dirty="0">
                <a:solidFill>
                  <a:srgbClr val="0E486E"/>
                </a:solidFill>
                <a:latin typeface="Tahoma"/>
                <a:cs typeface="Tahoma"/>
              </a:rPr>
              <a:t>devon</a:t>
            </a:r>
            <a:r>
              <a:rPr sz="2400" spc="25" dirty="0">
                <a:solidFill>
                  <a:srgbClr val="0E486E"/>
                </a:solidFill>
                <a:latin typeface="Tahoma"/>
                <a:cs typeface="Tahoma"/>
              </a:rPr>
              <a:t>o</a:t>
            </a:r>
            <a:r>
              <a:rPr sz="2400" spc="-2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essere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elastiche</a:t>
            </a:r>
            <a:r>
              <a:rPr sz="2400" spc="-1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70" dirty="0">
                <a:solidFill>
                  <a:srgbClr val="0E486E"/>
                </a:solidFill>
                <a:latin typeface="Tahoma"/>
                <a:cs typeface="Tahoma"/>
              </a:rPr>
              <a:t>e  </a:t>
            </a:r>
            <a:r>
              <a:rPr sz="2400" spc="-40" dirty="0">
                <a:solidFill>
                  <a:srgbClr val="0E486E"/>
                </a:solidFill>
                <a:latin typeface="Tahoma"/>
                <a:cs typeface="Tahoma"/>
              </a:rPr>
              <a:t>ricoperte </a:t>
            </a:r>
            <a:r>
              <a:rPr sz="2400" spc="105" dirty="0">
                <a:solidFill>
                  <a:srgbClr val="0E486E"/>
                </a:solidFill>
                <a:latin typeface="Tahoma"/>
                <a:cs typeface="Tahoma"/>
              </a:rPr>
              <a:t>da </a:t>
            </a:r>
            <a:r>
              <a:rPr sz="2400" spc="-100" dirty="0">
                <a:solidFill>
                  <a:srgbClr val="0E486E"/>
                </a:solidFill>
                <a:latin typeface="Tahoma"/>
                <a:cs typeface="Tahoma"/>
              </a:rPr>
              <a:t>un </a:t>
            </a:r>
            <a:r>
              <a:rPr sz="2400" spc="-45" dirty="0">
                <a:solidFill>
                  <a:srgbClr val="0E486E"/>
                </a:solidFill>
                <a:latin typeface="Tahoma"/>
                <a:cs typeface="Tahoma"/>
              </a:rPr>
              <a:t>materiale </a:t>
            </a:r>
            <a:r>
              <a:rPr sz="2400" spc="-130" dirty="0">
                <a:solidFill>
                  <a:srgbClr val="0E486E"/>
                </a:solidFill>
                <a:latin typeface="Tahoma"/>
                <a:cs typeface="Tahoma"/>
              </a:rPr>
              <a:t>antiurto </a:t>
            </a:r>
            <a:r>
              <a:rPr sz="2400" spc="90" dirty="0">
                <a:solidFill>
                  <a:srgbClr val="0E486E"/>
                </a:solidFill>
                <a:latin typeface="Tahoma"/>
                <a:cs typeface="Tahoma"/>
              </a:rPr>
              <a:t>che </a:t>
            </a:r>
            <a:r>
              <a:rPr sz="2400" spc="-55" dirty="0">
                <a:solidFill>
                  <a:srgbClr val="0E486E"/>
                </a:solidFill>
                <a:latin typeface="Tahoma"/>
                <a:cs typeface="Tahoma"/>
              </a:rPr>
              <a:t>non </a:t>
            </a:r>
            <a:r>
              <a:rPr sz="2400" spc="-69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90" dirty="0">
                <a:solidFill>
                  <a:srgbClr val="0E486E"/>
                </a:solidFill>
                <a:latin typeface="Tahoma"/>
                <a:cs typeface="Tahoma"/>
              </a:rPr>
              <a:t>presenti</a:t>
            </a:r>
            <a:r>
              <a:rPr sz="2400" spc="-5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0E486E"/>
                </a:solidFill>
                <a:latin typeface="Tahoma"/>
                <a:cs typeface="Tahoma"/>
              </a:rPr>
              <a:t>alcun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E486E"/>
                </a:solidFill>
                <a:latin typeface="Tahoma"/>
                <a:cs typeface="Tahoma"/>
              </a:rPr>
              <a:t>pericolo</a:t>
            </a:r>
            <a:r>
              <a:rPr sz="2400" spc="-3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0E486E"/>
                </a:solidFill>
                <a:latin typeface="Tahoma"/>
                <a:cs typeface="Tahoma"/>
              </a:rPr>
              <a:t>per</a:t>
            </a:r>
            <a:r>
              <a:rPr sz="2400" spc="-10" dirty="0">
                <a:solidFill>
                  <a:srgbClr val="0E486E"/>
                </a:solidFill>
                <a:latin typeface="Tahoma"/>
                <a:cs typeface="Tahoma"/>
              </a:rPr>
              <a:t> </a:t>
            </a:r>
            <a:r>
              <a:rPr sz="2400" spc="-210" dirty="0">
                <a:solidFill>
                  <a:srgbClr val="0E486E"/>
                </a:solidFill>
                <a:latin typeface="Verdana"/>
                <a:cs typeface="Verdana"/>
              </a:rPr>
              <a:t>l’avversario.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00" l="0" r="100000">
                        <a14:foregroundMark x1="78100" y1="4100" x2="84900" y2="33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721120"/>
            <a:ext cx="4330818" cy="43308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5932" y="384255"/>
            <a:ext cx="85966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80" dirty="0">
                <a:solidFill>
                  <a:schemeClr val="accent2"/>
                </a:solidFill>
              </a:rPr>
              <a:t>ABBIGLIAMENTO</a:t>
            </a:r>
            <a:r>
              <a:rPr spc="-225" dirty="0">
                <a:solidFill>
                  <a:schemeClr val="accent2"/>
                </a:solidFill>
              </a:rPr>
              <a:t> </a:t>
            </a:r>
            <a:r>
              <a:rPr spc="-360" dirty="0">
                <a:solidFill>
                  <a:schemeClr val="accent2"/>
                </a:solidFill>
              </a:rPr>
              <a:t>TECNICO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610854" y="571758"/>
            <a:ext cx="140118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210" dirty="0">
                <a:solidFill>
                  <a:srgbClr val="0E486E"/>
                </a:solidFill>
                <a:latin typeface="Verdana"/>
                <a:cs typeface="Verdana"/>
              </a:rPr>
              <a:t>S</a:t>
            </a:r>
            <a:r>
              <a:rPr lang="it-IT" sz="2000" b="1" i="1" spc="-210" dirty="0">
                <a:solidFill>
                  <a:srgbClr val="0E486E"/>
                </a:solidFill>
                <a:latin typeface="Verdana"/>
                <a:cs typeface="Verdana"/>
              </a:rPr>
              <a:t>carpe</a:t>
            </a:r>
            <a:r>
              <a:rPr sz="2000" b="1" i="1" spc="-16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000" b="1" i="1" spc="-280" dirty="0">
                <a:solidFill>
                  <a:srgbClr val="0E486E"/>
                </a:solidFill>
                <a:latin typeface="Verdana"/>
                <a:cs typeface="Verdana"/>
              </a:rPr>
              <a:t>(4.)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546" y="902593"/>
            <a:ext cx="8420100" cy="4189608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800" b="1" i="1" u="heavy" spc="-33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Li</a:t>
            </a:r>
            <a:r>
              <a:rPr sz="2800" b="1" i="1" u="heavy" spc="-484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n</a:t>
            </a:r>
            <a:r>
              <a:rPr sz="2800" b="1" i="1" u="heavy" spc="-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</a:t>
            </a:r>
            <a:r>
              <a:rPr sz="2800" b="1" i="1" u="heavy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r>
              <a:rPr sz="2800" b="1" i="1" u="heavy" spc="-1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21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guid</a:t>
            </a:r>
            <a:r>
              <a:rPr sz="2800" b="1" i="1" u="heavy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r>
              <a:rPr sz="2800" b="1" i="1" u="heavy" spc="-16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21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(pe</a:t>
            </a:r>
            <a:r>
              <a:rPr sz="2800" b="1" i="1" u="heavy" spc="-50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r</a:t>
            </a:r>
            <a:r>
              <a:rPr sz="2800" b="1" i="1" u="heavy" spc="-17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409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tutt</a:t>
            </a:r>
            <a:r>
              <a:rPr sz="2800" b="1" i="1" u="heavy" spc="-7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</a:t>
            </a:r>
            <a:r>
              <a:rPr sz="2800" b="1" i="1" u="heavy" spc="-1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29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l</a:t>
            </a:r>
            <a:r>
              <a:rPr sz="2800" b="1" i="1" u="heavy" spc="-7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</a:t>
            </a:r>
            <a:r>
              <a:rPr sz="2800" b="1" i="1" u="heavy" spc="-1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18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fasc</a:t>
            </a:r>
            <a:r>
              <a:rPr sz="2800" b="1" i="1" u="heavy" spc="-7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</a:t>
            </a:r>
            <a:r>
              <a:rPr sz="2800" b="1" i="1" u="heavy" spc="-16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12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d</a:t>
            </a:r>
            <a:r>
              <a:rPr sz="2800" b="1" i="1" u="heavy" spc="-29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i</a:t>
            </a:r>
            <a:r>
              <a:rPr sz="2800" b="1" i="1" u="heavy" spc="-16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254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età)</a:t>
            </a:r>
            <a:endParaRPr sz="2800" dirty="0">
              <a:latin typeface="Verdana"/>
              <a:cs typeface="Verdana"/>
            </a:endParaRPr>
          </a:p>
          <a:p>
            <a:pPr marL="12700" marR="416559">
              <a:lnSpc>
                <a:spcPct val="100000"/>
              </a:lnSpc>
              <a:spcBef>
                <a:spcPts val="1185"/>
              </a:spcBef>
            </a:pPr>
            <a:r>
              <a:rPr sz="2400" i="1" spc="-270" dirty="0">
                <a:solidFill>
                  <a:srgbClr val="0E486E"/>
                </a:solidFill>
                <a:latin typeface="Verdana"/>
                <a:cs typeface="Verdana"/>
              </a:rPr>
              <a:t>Le</a:t>
            </a:r>
            <a:r>
              <a:rPr sz="2400" i="1" spc="-16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scarpe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10" dirty="0">
                <a:solidFill>
                  <a:srgbClr val="0E486E"/>
                </a:solidFill>
                <a:latin typeface="Verdana"/>
                <a:cs typeface="Verdana"/>
              </a:rPr>
              <a:t>possono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5" dirty="0">
                <a:solidFill>
                  <a:srgbClr val="0E486E"/>
                </a:solidFill>
                <a:latin typeface="Verdana"/>
                <a:cs typeface="Verdana"/>
              </a:rPr>
              <a:t>esser</a:t>
            </a:r>
            <a:r>
              <a:rPr sz="2400" i="1" spc="-245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35" dirty="0">
                <a:solidFill>
                  <a:srgbClr val="0E486E"/>
                </a:solidFill>
                <a:latin typeface="Verdana"/>
                <a:cs typeface="Verdana"/>
              </a:rPr>
              <a:t>fatte</a:t>
            </a:r>
            <a:r>
              <a:rPr sz="2400" i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35" dirty="0">
                <a:solidFill>
                  <a:srgbClr val="0E486E"/>
                </a:solidFill>
                <a:latin typeface="Verdana"/>
                <a:cs typeface="Verdana"/>
              </a:rPr>
              <a:t>d</a:t>
            </a:r>
            <a:r>
              <a:rPr sz="2400" i="1" spc="-114" dirty="0">
                <a:solidFill>
                  <a:srgbClr val="0E486E"/>
                </a:solidFill>
                <a:latin typeface="Verdana"/>
                <a:cs typeface="Verdana"/>
              </a:rPr>
              <a:t>i</a:t>
            </a:r>
            <a:r>
              <a:rPr sz="2400" i="1" spc="-14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75" dirty="0">
                <a:solidFill>
                  <a:srgbClr val="0E486E"/>
                </a:solidFill>
                <a:latin typeface="Verdana"/>
                <a:cs typeface="Verdana"/>
              </a:rPr>
              <a:t>tessuto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35" dirty="0">
                <a:solidFill>
                  <a:srgbClr val="0E486E"/>
                </a:solidFill>
                <a:latin typeface="Verdana"/>
                <a:cs typeface="Verdana"/>
              </a:rPr>
              <a:t>d</a:t>
            </a:r>
            <a:r>
              <a:rPr sz="2400" i="1" spc="-114" dirty="0">
                <a:solidFill>
                  <a:srgbClr val="0E486E"/>
                </a:solidFill>
                <a:latin typeface="Verdana"/>
                <a:cs typeface="Verdana"/>
              </a:rPr>
              <a:t>i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10" dirty="0">
                <a:solidFill>
                  <a:srgbClr val="0E486E"/>
                </a:solidFill>
                <a:latin typeface="Verdana"/>
                <a:cs typeface="Verdana"/>
              </a:rPr>
              <a:t>o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pelle</a:t>
            </a:r>
            <a:r>
              <a:rPr sz="2400" i="1" spc="-110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04" dirty="0">
                <a:solidFill>
                  <a:srgbClr val="0E486E"/>
                </a:solidFill>
                <a:latin typeface="Verdana"/>
                <a:cs typeface="Verdana"/>
              </a:rPr>
              <a:t>Le  </a:t>
            </a:r>
            <a:r>
              <a:rPr sz="2400" i="1" spc="-180" dirty="0">
                <a:solidFill>
                  <a:srgbClr val="0E486E"/>
                </a:solidFill>
                <a:latin typeface="Verdana"/>
                <a:cs typeface="Verdana"/>
              </a:rPr>
              <a:t>cuciture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0" dirty="0">
                <a:solidFill>
                  <a:srgbClr val="0E486E"/>
                </a:solidFill>
                <a:latin typeface="Verdana"/>
                <a:cs typeface="Verdana"/>
              </a:rPr>
              <a:t>non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devono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0" dirty="0">
                <a:solidFill>
                  <a:srgbClr val="0E486E"/>
                </a:solidFill>
                <a:latin typeface="Verdana"/>
                <a:cs typeface="Verdana"/>
              </a:rPr>
              <a:t>presentare</a:t>
            </a:r>
            <a:r>
              <a:rPr sz="2400" i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25" dirty="0">
                <a:solidFill>
                  <a:srgbClr val="0E486E"/>
                </a:solidFill>
                <a:latin typeface="Verdana"/>
                <a:cs typeface="Verdana"/>
              </a:rPr>
              <a:t>alcuna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40" dirty="0">
                <a:solidFill>
                  <a:srgbClr val="0E486E"/>
                </a:solidFill>
                <a:latin typeface="Verdana"/>
                <a:cs typeface="Verdana"/>
              </a:rPr>
              <a:t>ruvidità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75" dirty="0">
                <a:solidFill>
                  <a:srgbClr val="0E486E"/>
                </a:solidFill>
                <a:latin typeface="Verdana"/>
                <a:cs typeface="Verdana"/>
              </a:rPr>
              <a:t>che </a:t>
            </a:r>
            <a:r>
              <a:rPr sz="2400" i="1" spc="-7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95" dirty="0">
                <a:solidFill>
                  <a:srgbClr val="0E486E"/>
                </a:solidFill>
                <a:latin typeface="Verdana"/>
                <a:cs typeface="Verdana"/>
              </a:rPr>
              <a:t>poss</a:t>
            </a:r>
            <a:r>
              <a:rPr sz="2400" i="1" spc="-200" dirty="0">
                <a:solidFill>
                  <a:srgbClr val="0E486E"/>
                </a:solidFill>
                <a:latin typeface="Verdana"/>
                <a:cs typeface="Verdana"/>
              </a:rPr>
              <a:t>a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60" dirty="0">
                <a:solidFill>
                  <a:srgbClr val="0E486E"/>
                </a:solidFill>
                <a:latin typeface="Verdana"/>
                <a:cs typeface="Verdana"/>
              </a:rPr>
              <a:t>ferire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15" dirty="0">
                <a:solidFill>
                  <a:srgbClr val="0E486E"/>
                </a:solidFill>
                <a:latin typeface="Verdana"/>
                <a:cs typeface="Verdana"/>
              </a:rPr>
              <a:t>l'avversari</a:t>
            </a:r>
            <a:r>
              <a:rPr sz="2400" i="1" spc="-280" dirty="0">
                <a:solidFill>
                  <a:srgbClr val="0E486E"/>
                </a:solidFill>
                <a:latin typeface="Verdana"/>
                <a:cs typeface="Verdana"/>
              </a:rPr>
              <a:t>o</a:t>
            </a:r>
            <a:r>
              <a:rPr sz="2400" i="1" spc="-200" dirty="0">
                <a:solidFill>
                  <a:srgbClr val="0E486E"/>
                </a:solidFill>
                <a:latin typeface="Verdana"/>
                <a:cs typeface="Verdana"/>
              </a:rPr>
              <a:t>.</a:t>
            </a:r>
            <a:endParaRPr sz="2400" dirty="0">
              <a:latin typeface="Verdana"/>
              <a:cs typeface="Verdana"/>
            </a:endParaRPr>
          </a:p>
          <a:p>
            <a:pPr marL="12700" marR="342265">
              <a:lnSpc>
                <a:spcPct val="100000"/>
              </a:lnSpc>
              <a:spcBef>
                <a:spcPts val="1180"/>
              </a:spcBef>
            </a:pPr>
            <a:r>
              <a:rPr sz="2400" i="1" spc="-640" dirty="0">
                <a:solidFill>
                  <a:srgbClr val="0E486E"/>
                </a:solidFill>
                <a:latin typeface="Verdana"/>
                <a:cs typeface="Verdana"/>
              </a:rPr>
              <a:t>I</a:t>
            </a:r>
            <a:r>
              <a:rPr sz="2400" i="1" spc="-16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55" dirty="0">
                <a:solidFill>
                  <a:srgbClr val="0E486E"/>
                </a:solidFill>
                <a:latin typeface="Verdana"/>
                <a:cs typeface="Verdana"/>
              </a:rPr>
              <a:t>lacci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0" dirty="0">
                <a:solidFill>
                  <a:srgbClr val="0E486E"/>
                </a:solidFill>
                <a:latin typeface="Verdana"/>
                <a:cs typeface="Verdana"/>
              </a:rPr>
              <a:t>non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14" dirty="0">
                <a:solidFill>
                  <a:srgbClr val="0E486E"/>
                </a:solidFill>
                <a:latin typeface="Verdana"/>
                <a:cs typeface="Verdana"/>
              </a:rPr>
              <a:t>dev</a:t>
            </a:r>
            <a:r>
              <a:rPr sz="2400" i="1" spc="-105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0" dirty="0">
                <a:solidFill>
                  <a:srgbClr val="0E486E"/>
                </a:solidFill>
                <a:latin typeface="Verdana"/>
                <a:cs typeface="Verdana"/>
              </a:rPr>
              <a:t>presentar</a:t>
            </a:r>
            <a:r>
              <a:rPr sz="2400" i="1" spc="-235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85" dirty="0">
                <a:solidFill>
                  <a:srgbClr val="0E486E"/>
                </a:solidFill>
                <a:latin typeface="Verdana"/>
                <a:cs typeface="Verdana"/>
              </a:rPr>
              <a:t>fori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90" dirty="0">
                <a:solidFill>
                  <a:srgbClr val="0E486E"/>
                </a:solidFill>
                <a:latin typeface="Verdana"/>
                <a:cs typeface="Verdana"/>
              </a:rPr>
              <a:t>co</a:t>
            </a:r>
            <a:r>
              <a:rPr sz="2400" i="1" spc="-95" dirty="0">
                <a:solidFill>
                  <a:srgbClr val="0E486E"/>
                </a:solidFill>
                <a:latin typeface="Verdana"/>
                <a:cs typeface="Verdana"/>
              </a:rPr>
              <a:t>n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45" dirty="0">
                <a:solidFill>
                  <a:srgbClr val="0E486E"/>
                </a:solidFill>
                <a:latin typeface="Verdana"/>
                <a:cs typeface="Verdana"/>
              </a:rPr>
              <a:t>occhiell</a:t>
            </a:r>
            <a:r>
              <a:rPr sz="2400" i="1" spc="-90" dirty="0">
                <a:solidFill>
                  <a:srgbClr val="0E486E"/>
                </a:solidFill>
                <a:latin typeface="Verdana"/>
                <a:cs typeface="Verdana"/>
              </a:rPr>
              <a:t>i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5" dirty="0">
                <a:solidFill>
                  <a:srgbClr val="0E486E"/>
                </a:solidFill>
                <a:latin typeface="Verdana"/>
                <a:cs typeface="Verdana"/>
              </a:rPr>
              <a:t>rigidi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60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30" dirty="0">
                <a:solidFill>
                  <a:srgbClr val="0E486E"/>
                </a:solidFill>
                <a:latin typeface="Verdana"/>
                <a:cs typeface="Verdana"/>
              </a:rPr>
              <a:t> le  </a:t>
            </a:r>
            <a:r>
              <a:rPr sz="2400" i="1" spc="-250" dirty="0">
                <a:solidFill>
                  <a:srgbClr val="0E486E"/>
                </a:solidFill>
                <a:latin typeface="Verdana"/>
                <a:cs typeface="Verdana"/>
              </a:rPr>
              <a:t>estremit</a:t>
            </a:r>
            <a:r>
              <a:rPr sz="2400" i="1" spc="-275" dirty="0">
                <a:solidFill>
                  <a:srgbClr val="0E486E"/>
                </a:solidFill>
                <a:latin typeface="Verdana"/>
                <a:cs typeface="Verdana"/>
              </a:rPr>
              <a:t>à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14" dirty="0">
                <a:solidFill>
                  <a:srgbClr val="0E486E"/>
                </a:solidFill>
                <a:latin typeface="Verdana"/>
                <a:cs typeface="Verdana"/>
              </a:rPr>
              <a:t>dev</a:t>
            </a:r>
            <a:r>
              <a:rPr sz="2400" i="1" spc="-105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5" dirty="0">
                <a:solidFill>
                  <a:srgbClr val="0E486E"/>
                </a:solidFill>
                <a:latin typeface="Verdana"/>
                <a:cs typeface="Verdana"/>
              </a:rPr>
              <a:t>esser</a:t>
            </a:r>
            <a:r>
              <a:rPr sz="2400" i="1" spc="-245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9" dirty="0">
                <a:solidFill>
                  <a:srgbClr val="0E486E"/>
                </a:solidFill>
                <a:latin typeface="Verdana"/>
                <a:cs typeface="Verdana"/>
              </a:rPr>
              <a:t>costituit</a:t>
            </a:r>
            <a:r>
              <a:rPr sz="2400" i="1" spc="-290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35" dirty="0">
                <a:solidFill>
                  <a:srgbClr val="0E486E"/>
                </a:solidFill>
                <a:latin typeface="Verdana"/>
                <a:cs typeface="Verdana"/>
              </a:rPr>
              <a:t>d</a:t>
            </a:r>
            <a:r>
              <a:rPr sz="2400" i="1" spc="-114" dirty="0">
                <a:solidFill>
                  <a:srgbClr val="0E486E"/>
                </a:solidFill>
                <a:latin typeface="Verdana"/>
                <a:cs typeface="Verdana"/>
              </a:rPr>
              <a:t>i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75" dirty="0">
                <a:solidFill>
                  <a:srgbClr val="0E486E"/>
                </a:solidFill>
                <a:latin typeface="Verdana"/>
                <a:cs typeface="Verdana"/>
              </a:rPr>
              <a:t>u</a:t>
            </a:r>
            <a:r>
              <a:rPr sz="2400" i="1" spc="-270" dirty="0">
                <a:solidFill>
                  <a:srgbClr val="0E486E"/>
                </a:solidFill>
                <a:latin typeface="Verdana"/>
                <a:cs typeface="Verdana"/>
              </a:rPr>
              <a:t>n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95" dirty="0">
                <a:solidFill>
                  <a:srgbClr val="0E486E"/>
                </a:solidFill>
                <a:latin typeface="Verdana"/>
                <a:cs typeface="Verdana"/>
              </a:rPr>
              <a:t>materiale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80" dirty="0">
                <a:solidFill>
                  <a:srgbClr val="0E486E"/>
                </a:solidFill>
                <a:latin typeface="Verdana"/>
                <a:cs typeface="Verdana"/>
              </a:rPr>
              <a:t>non  </a:t>
            </a:r>
            <a:r>
              <a:rPr sz="2400" i="1" spc="-204" dirty="0">
                <a:solidFill>
                  <a:srgbClr val="0E486E"/>
                </a:solidFill>
                <a:latin typeface="Verdana"/>
                <a:cs typeface="Verdana"/>
              </a:rPr>
              <a:t>lesivo.</a:t>
            </a:r>
            <a:endParaRPr sz="2400" dirty="0">
              <a:latin typeface="Verdana"/>
              <a:cs typeface="Verdana"/>
            </a:endParaRPr>
          </a:p>
          <a:p>
            <a:pPr marL="12700" marR="936625">
              <a:lnSpc>
                <a:spcPct val="100000"/>
              </a:lnSpc>
              <a:spcBef>
                <a:spcPts val="1175"/>
              </a:spcBef>
            </a:pPr>
            <a:r>
              <a:rPr sz="2400" i="1" spc="-640" dirty="0">
                <a:solidFill>
                  <a:srgbClr val="0E486E"/>
                </a:solidFill>
                <a:latin typeface="Verdana"/>
                <a:cs typeface="Verdana"/>
              </a:rPr>
              <a:t>I</a:t>
            </a:r>
            <a:r>
              <a:rPr sz="2400" i="1" spc="-50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55" dirty="0">
                <a:solidFill>
                  <a:srgbClr val="0E486E"/>
                </a:solidFill>
                <a:latin typeface="Verdana"/>
                <a:cs typeface="Verdana"/>
              </a:rPr>
              <a:t>lacci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devono</a:t>
            </a:r>
            <a:r>
              <a:rPr sz="2400" i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9" dirty="0">
                <a:solidFill>
                  <a:srgbClr val="0E486E"/>
                </a:solidFill>
                <a:latin typeface="Verdana"/>
                <a:cs typeface="Verdana"/>
              </a:rPr>
              <a:t>essere</a:t>
            </a:r>
            <a:r>
              <a:rPr sz="2400" i="1" spc="-14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80" dirty="0">
                <a:solidFill>
                  <a:srgbClr val="0E486E"/>
                </a:solidFill>
                <a:latin typeface="Verdana"/>
                <a:cs typeface="Verdana"/>
              </a:rPr>
              <a:t>coperti,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04" dirty="0">
                <a:solidFill>
                  <a:srgbClr val="0E486E"/>
                </a:solidFill>
                <a:latin typeface="Verdana"/>
                <a:cs typeface="Verdana"/>
              </a:rPr>
              <a:t>eventualmente,</a:t>
            </a:r>
            <a:r>
              <a:rPr sz="2400" i="1" spc="-13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90" dirty="0">
                <a:solidFill>
                  <a:srgbClr val="0E486E"/>
                </a:solidFill>
                <a:latin typeface="Verdana"/>
                <a:cs typeface="Verdana"/>
              </a:rPr>
              <a:t>con </a:t>
            </a:r>
            <a:r>
              <a:rPr sz="2400" i="1" spc="-81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60" dirty="0">
                <a:solidFill>
                  <a:srgbClr val="0E486E"/>
                </a:solidFill>
                <a:latin typeface="Verdana"/>
                <a:cs typeface="Verdana"/>
              </a:rPr>
              <a:t>nastro.</a:t>
            </a:r>
            <a:endParaRPr sz="2400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1180"/>
              </a:spcBef>
            </a:pPr>
            <a:r>
              <a:rPr sz="2400" i="1" spc="-270" dirty="0">
                <a:solidFill>
                  <a:srgbClr val="0E486E"/>
                </a:solidFill>
                <a:latin typeface="Verdana"/>
                <a:cs typeface="Verdana"/>
              </a:rPr>
              <a:t>Le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10" dirty="0">
                <a:solidFill>
                  <a:srgbClr val="0E486E"/>
                </a:solidFill>
                <a:latin typeface="Verdana"/>
                <a:cs typeface="Verdana"/>
              </a:rPr>
              <a:t>suole</a:t>
            </a:r>
            <a:r>
              <a:rPr sz="2400" i="1" spc="-14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devono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9" dirty="0">
                <a:solidFill>
                  <a:srgbClr val="0E486E"/>
                </a:solidFill>
                <a:latin typeface="Verdana"/>
                <a:cs typeface="Verdana"/>
              </a:rPr>
              <a:t>essere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10" dirty="0">
                <a:solidFill>
                  <a:srgbClr val="0E486E"/>
                </a:solidFill>
                <a:latin typeface="Verdana"/>
                <a:cs typeface="Verdana"/>
              </a:rPr>
              <a:t>realizzate</a:t>
            </a:r>
            <a:r>
              <a:rPr sz="2400" i="1" spc="-14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60" dirty="0">
                <a:solidFill>
                  <a:srgbClr val="0E486E"/>
                </a:solidFill>
                <a:latin typeface="Verdana"/>
                <a:cs typeface="Verdana"/>
              </a:rPr>
              <a:t>in</a:t>
            </a:r>
            <a:r>
              <a:rPr sz="2400" i="1" spc="-14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95" dirty="0">
                <a:solidFill>
                  <a:srgbClr val="0E486E"/>
                </a:solidFill>
                <a:latin typeface="Verdana"/>
                <a:cs typeface="Verdana"/>
              </a:rPr>
              <a:t>materiale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9" dirty="0">
                <a:solidFill>
                  <a:srgbClr val="0E486E"/>
                </a:solidFill>
                <a:latin typeface="Verdana"/>
                <a:cs typeface="Verdana"/>
              </a:rPr>
              <a:t>flessibile</a:t>
            </a:r>
            <a:r>
              <a:rPr sz="2400" i="1" spc="-15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60" dirty="0">
                <a:solidFill>
                  <a:srgbClr val="0E486E"/>
                </a:solidFill>
                <a:latin typeface="Verdana"/>
                <a:cs typeface="Verdana"/>
              </a:rPr>
              <a:t>e </a:t>
            </a:r>
            <a:r>
              <a:rPr sz="2400" i="1" spc="-80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20" dirty="0">
                <a:solidFill>
                  <a:srgbClr val="0E486E"/>
                </a:solidFill>
                <a:latin typeface="Verdana"/>
                <a:cs typeface="Verdana"/>
              </a:rPr>
              <a:t>non</a:t>
            </a:r>
            <a:r>
              <a:rPr sz="2400" i="1" spc="-16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devono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75" dirty="0">
                <a:solidFill>
                  <a:srgbClr val="0E486E"/>
                </a:solidFill>
                <a:latin typeface="Verdana"/>
                <a:cs typeface="Verdana"/>
              </a:rPr>
              <a:t>contenere</a:t>
            </a:r>
            <a:r>
              <a:rPr sz="2400" i="1" spc="-12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40" dirty="0">
                <a:solidFill>
                  <a:srgbClr val="0E486E"/>
                </a:solidFill>
                <a:latin typeface="Verdana"/>
                <a:cs typeface="Verdana"/>
              </a:rPr>
              <a:t>rugosità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60" dirty="0">
                <a:solidFill>
                  <a:srgbClr val="0E486E"/>
                </a:solidFill>
                <a:latin typeface="Verdana"/>
                <a:cs typeface="Verdana"/>
              </a:rPr>
              <a:t>e</a:t>
            </a:r>
            <a:r>
              <a:rPr sz="2400" i="1" spc="-150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240" dirty="0">
                <a:solidFill>
                  <a:srgbClr val="0E486E"/>
                </a:solidFill>
                <a:latin typeface="Verdana"/>
                <a:cs typeface="Verdana"/>
              </a:rPr>
              <a:t>parti</a:t>
            </a:r>
            <a:r>
              <a:rPr sz="2400" i="1" spc="-135" dirty="0">
                <a:solidFill>
                  <a:srgbClr val="0E486E"/>
                </a:solidFill>
                <a:latin typeface="Verdana"/>
                <a:cs typeface="Verdana"/>
              </a:rPr>
              <a:t> </a:t>
            </a:r>
            <a:r>
              <a:rPr sz="2400" i="1" spc="-175" dirty="0">
                <a:solidFill>
                  <a:srgbClr val="0E486E"/>
                </a:solidFill>
                <a:latin typeface="Verdana"/>
                <a:cs typeface="Verdana"/>
              </a:rPr>
              <a:t>,metalliche.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0" b="9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03" y="458723"/>
            <a:ext cx="3243073" cy="324307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333" y1="18750" x2="73750" y2="65833"/>
                        <a14:foregroundMark x1="10000" y1="56667" x2="79583" y2="34167"/>
                        <a14:foregroundMark x1="71250" y1="27917" x2="94583" y2="49167"/>
                        <a14:foregroundMark x1="92083" y1="47083" x2="47083" y2="76250"/>
                        <a14:foregroundMark x1="79167" y1="72917" x2="92500" y2="56667"/>
                        <a14:foregroundMark x1="70417" y1="45833" x2="20833" y2="69167"/>
                        <a14:foregroundMark x1="52083" y1="37083" x2="33333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44" y="2810116"/>
            <a:ext cx="3048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4509" y="272139"/>
            <a:ext cx="7239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dirty="0">
                <a:solidFill>
                  <a:schemeClr val="accent2"/>
                </a:solidFill>
              </a:rPr>
              <a:t>COSA FARE IN CASO DI BENDAGGIO: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6615" y="356615"/>
            <a:ext cx="1696720" cy="562610"/>
            <a:chOff x="356615" y="356615"/>
            <a:chExt cx="1696720" cy="5626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356615"/>
              <a:ext cx="1696212" cy="562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82" y="383489"/>
              <a:ext cx="1590802" cy="4554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6615" y="836274"/>
            <a:ext cx="9101227" cy="2533386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455"/>
              </a:spcBef>
            </a:pPr>
            <a:r>
              <a:rPr sz="2800" b="1" i="1" u="heavy" spc="-33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Li</a:t>
            </a:r>
            <a:r>
              <a:rPr sz="2800" b="1" i="1" u="heavy" spc="-484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n</a:t>
            </a:r>
            <a:r>
              <a:rPr sz="2800" b="1" i="1" u="heavy" spc="-7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e</a:t>
            </a:r>
            <a:r>
              <a:rPr sz="2800" b="1" i="1" u="heavy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r>
              <a:rPr sz="2800" b="1" i="1" u="heavy" spc="-170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 </a:t>
            </a:r>
            <a:r>
              <a:rPr sz="2800" b="1" i="1" u="heavy" spc="-204" dirty="0" err="1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gui</a:t>
            </a:r>
            <a:r>
              <a:rPr sz="2800" b="1" i="1" u="heavy" spc="-235" dirty="0" err="1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d</a:t>
            </a:r>
            <a:r>
              <a:rPr sz="2800" b="1" i="1" u="heavy" spc="-25" dirty="0" err="1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a</a:t>
            </a:r>
            <a:endParaRPr lang="it-IT" sz="2800" b="1" i="1" u="heavy" spc="-25" dirty="0">
              <a:solidFill>
                <a:srgbClr val="0E486E"/>
              </a:solidFill>
              <a:uFill>
                <a:solidFill>
                  <a:srgbClr val="0E486E"/>
                </a:solidFill>
              </a:u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455"/>
              </a:spcBef>
            </a:pPr>
            <a:r>
              <a:rPr lang="it-IT" sz="2800" spc="-25" dirty="0">
                <a:solidFill>
                  <a:srgbClr val="0E486E"/>
                </a:solidFill>
                <a:uFill>
                  <a:solidFill>
                    <a:srgbClr val="0E486E"/>
                  </a:solidFill>
                </a:uFill>
                <a:latin typeface="Verdana"/>
                <a:cs typeface="Verdana"/>
              </a:rPr>
              <a:t>Per tutti i casi nei quali dita, mani o polsi debbano essere fasciati per ragioni mediche è necessario richiedere il certificato al DOTTORE DELLA UWW presente in gara.</a:t>
            </a:r>
            <a:endParaRPr sz="2800" b="1" u="sng" dirty="0">
              <a:latin typeface="Verdana"/>
              <a:cs typeface="Verdana"/>
            </a:endParaRPr>
          </a:p>
        </p:txBody>
      </p:sp>
      <p:sp>
        <p:nvSpPr>
          <p:cNvPr id="12" name="object 17"/>
          <p:cNvSpPr txBox="1"/>
          <p:nvPr/>
        </p:nvSpPr>
        <p:spPr>
          <a:xfrm>
            <a:off x="8534400" y="6477000"/>
            <a:ext cx="337820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-50" dirty="0">
                <a:solidFill>
                  <a:srgbClr val="002060"/>
                </a:solidFill>
                <a:latin typeface="Verdana"/>
                <a:cs typeface="Verdana"/>
              </a:rPr>
              <a:t>COMMISSIONE</a:t>
            </a:r>
            <a:r>
              <a:rPr sz="12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002060"/>
                </a:solidFill>
                <a:latin typeface="Verdana"/>
                <a:cs typeface="Verdana"/>
              </a:rPr>
              <a:t>NAZIONALE</a:t>
            </a:r>
            <a:r>
              <a:rPr sz="1200" spc="-1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002060"/>
                </a:solidFill>
                <a:latin typeface="Verdana"/>
                <a:cs typeface="Verdana"/>
              </a:rPr>
              <a:t>UFFICIALI</a:t>
            </a:r>
            <a:r>
              <a:rPr sz="12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002060"/>
                </a:solidFill>
                <a:latin typeface="Verdana"/>
                <a:cs typeface="Verdana"/>
              </a:rPr>
              <a:t>DI</a:t>
            </a:r>
            <a:r>
              <a:rPr sz="1200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002060"/>
                </a:solidFill>
                <a:latin typeface="Verdana"/>
                <a:cs typeface="Verdana"/>
              </a:rPr>
              <a:t>GARA</a:t>
            </a:r>
            <a:endParaRPr sz="12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EC0CAD-2483-4BA6-9E4F-1880D8F69C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75" b="62813" l="3252" r="96206">
                        <a14:foregroundMark x1="3930" y1="47563" x2="91328" y2="51188"/>
                        <a14:foregroundMark x1="86450" y1="46875" x2="94038" y2="46750"/>
                        <a14:foregroundMark x1="95393" y1="52063" x2="89702" y2="51188"/>
                        <a14:foregroundMark x1="96341" y1="46500" x2="92412" y2="46500"/>
                        <a14:foregroundMark x1="4065" y1="53063" x2="5556" y2="47563"/>
                        <a14:foregroundMark x1="3252" y1="54563" x2="16125" y2="47000"/>
                        <a14:foregroundMark x1="3930" y1="54937" x2="16802" y2="52312"/>
                        <a14:foregroundMark x1="24526" y1="53250" x2="29539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3085" r="1310" b="33830"/>
          <a:stretch/>
        </p:blipFill>
        <p:spPr>
          <a:xfrm>
            <a:off x="914400" y="3791983"/>
            <a:ext cx="3121800" cy="2590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DF55E05-82C5-4643-9283-53554854F1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26080" r="9429" b="22808"/>
          <a:stretch/>
        </p:blipFill>
        <p:spPr>
          <a:xfrm>
            <a:off x="5715000" y="3791983"/>
            <a:ext cx="2792825" cy="2590800"/>
          </a:xfrm>
          <a:prstGeom prst="rect">
            <a:avLst/>
          </a:prstGeom>
        </p:spPr>
      </p:pic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686DB6E-3E2B-4149-9CEB-45C68BF5D5B7}"/>
              </a:ext>
            </a:extLst>
          </p:cNvPr>
          <p:cNvCxnSpPr>
            <a:cxnSpLocks/>
          </p:cNvCxnSpPr>
          <p:nvPr/>
        </p:nvCxnSpPr>
        <p:spPr>
          <a:xfrm>
            <a:off x="609600" y="3505200"/>
            <a:ext cx="3810000" cy="31705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7691FF2-CA25-4C1A-B1F0-75D1E4A31644}"/>
              </a:ext>
            </a:extLst>
          </p:cNvPr>
          <p:cNvCxnSpPr>
            <a:cxnSpLocks/>
          </p:cNvCxnSpPr>
          <p:nvPr/>
        </p:nvCxnSpPr>
        <p:spPr>
          <a:xfrm flipH="1">
            <a:off x="533400" y="3429000"/>
            <a:ext cx="3924300" cy="32467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C86306CE-97C8-4E12-9FC7-7CB75965DBDA}"/>
              </a:ext>
            </a:extLst>
          </p:cNvPr>
          <p:cNvSpPr/>
          <p:nvPr/>
        </p:nvSpPr>
        <p:spPr>
          <a:xfrm>
            <a:off x="6324600" y="3185437"/>
            <a:ext cx="21832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CORRETTA</a:t>
            </a:r>
          </a:p>
        </p:txBody>
      </p:sp>
    </p:spTree>
    <p:extLst>
      <p:ext uri="{BB962C8B-B14F-4D97-AF65-F5344CB8AC3E}">
        <p14:creationId xmlns:p14="http://schemas.microsoft.com/office/powerpoint/2010/main" val="2207279077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1840</Words>
  <Application>Microsoft Office PowerPoint</Application>
  <PresentationFormat>Widescreen</PresentationFormat>
  <Paragraphs>276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MT</vt:lpstr>
      <vt:lpstr>Tahoma</vt:lpstr>
      <vt:lpstr>TIM Sans</vt:lpstr>
      <vt:lpstr>Times New Roman</vt:lpstr>
      <vt:lpstr>Trebuchet MS</vt:lpstr>
      <vt:lpstr>Verdana</vt:lpstr>
      <vt:lpstr>Wingdings 3</vt:lpstr>
      <vt:lpstr>Sfaccettatura</vt:lpstr>
      <vt:lpstr>LOTTA GRECO-ROMANA LOTTA LIBERA LOTTA FEMMINILE </vt:lpstr>
      <vt:lpstr>LOTTA OLIMPICA</vt:lpstr>
      <vt:lpstr>ABBIGLIAMENTO TECNICO</vt:lpstr>
      <vt:lpstr>ABBIGLIAMENTO TECNICO</vt:lpstr>
      <vt:lpstr>ABBIGLIAMENTO TECNICO</vt:lpstr>
      <vt:lpstr>ABBIGLIAMENTO TECNICO</vt:lpstr>
      <vt:lpstr>ABBIGLIAMENTO TECNICO</vt:lpstr>
      <vt:lpstr>ABBIGLIAMENTO TECNICO</vt:lpstr>
      <vt:lpstr>COSA FARE IN CASO DI BENDAGGIO:</vt:lpstr>
      <vt:lpstr>ABBIGLIAMENTO TECNICO</vt:lpstr>
      <vt:lpstr>LOTTA OLIMPICA MODIFICHE AL REGOLAMENTO NAZIONALE/INTERNAZIONALE 2022</vt:lpstr>
      <vt:lpstr>TAPPETO DI GARA</vt:lpstr>
      <vt:lpstr>CATEGORIE DI COMPETIZIONE Età, peso, competizione…</vt:lpstr>
      <vt:lpstr>CATEGORIE DI COMPETIZIONE Età, peso, competizione…</vt:lpstr>
      <vt:lpstr>VALUTAZIONE DEI PUNTEGGI</vt:lpstr>
      <vt:lpstr>PowerPoint Presentation</vt:lpstr>
      <vt:lpstr>Valutazione dell’importanza dell’azione  e della presa (parte1)</vt:lpstr>
      <vt:lpstr>Valutazione dell’importanza dell’azione  e della presa (parte2)</vt:lpstr>
      <vt:lpstr>Valutazione dell’importanza dell’azione  e della presa (parte 3)</vt:lpstr>
      <vt:lpstr>Valutazione dell’importanza dell’azione e della presa (parte 4)</vt:lpstr>
      <vt:lpstr>Posizione obbligata a terra (parte 1)</vt:lpstr>
      <vt:lpstr>Posizione obbligata a terra (parte 2)</vt:lpstr>
      <vt:lpstr>Posizione obbligata a terra (parte 3)</vt:lpstr>
      <vt:lpstr>Posizione obbligata a terra (parte 4)</vt:lpstr>
      <vt:lpstr>Posizione obbligata a terra (parte 5)</vt:lpstr>
      <vt:lpstr>Procedura della passività nello SF e LF</vt:lpstr>
      <vt:lpstr>Fallo di gambe commesso dal  lottatore ATTACCANTE</vt:lpstr>
      <vt:lpstr>Fallo di gambe commesso dal  lottatore ATTACCATO</vt:lpstr>
      <vt:lpstr>Comportamento antisportivo (brutalità)</vt:lpstr>
      <vt:lpstr>Conclusioni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 ANALYSIS</dc:title>
  <dc:creator>Teskio</dc:creator>
  <cp:lastModifiedBy>De Gennaro Roberto Silvio</cp:lastModifiedBy>
  <cp:revision>32</cp:revision>
  <dcterms:created xsi:type="dcterms:W3CDTF">2021-09-20T14:34:11Z</dcterms:created>
  <dcterms:modified xsi:type="dcterms:W3CDTF">2022-03-04T10:26:10Z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2021-09-20T00:00:00Z</vt:filetime>
  </property>
  <property fmtid="{D5CDD505-2E9C-101B-9397-08002B2CF9AE}" pid="5" name="MSIP_Label_d6986fb0-3baa-42d2-89d5-89f9b25e6ac9_Enabled">
    <vt:lpwstr>true</vt:lpwstr>
  </property>
  <property fmtid="{D5CDD505-2E9C-101B-9397-08002B2CF9AE}" pid="6" name="MSIP_Label_d6986fb0-3baa-42d2-89d5-89f9b25e6ac9_SetDate">
    <vt:lpwstr>2022-03-04T10:26:10Z</vt:lpwstr>
  </property>
  <property fmtid="{D5CDD505-2E9C-101B-9397-08002B2CF9AE}" pid="7" name="MSIP_Label_d6986fb0-3baa-42d2-89d5-89f9b25e6ac9_Method">
    <vt:lpwstr>Standard</vt:lpwstr>
  </property>
  <property fmtid="{D5CDD505-2E9C-101B-9397-08002B2CF9AE}" pid="8" name="MSIP_Label_d6986fb0-3baa-42d2-89d5-89f9b25e6ac9_Name">
    <vt:lpwstr>Uso Interno</vt:lpwstr>
  </property>
  <property fmtid="{D5CDD505-2E9C-101B-9397-08002B2CF9AE}" pid="9" name="MSIP_Label_d6986fb0-3baa-42d2-89d5-89f9b25e6ac9_SiteId">
    <vt:lpwstr>6815f468-021c-48f2-a6b2-d65c8e979dfb</vt:lpwstr>
  </property>
  <property fmtid="{D5CDD505-2E9C-101B-9397-08002B2CF9AE}" pid="10" name="MSIP_Label_d6986fb0-3baa-42d2-89d5-89f9b25e6ac9_ActionId">
    <vt:lpwstr>8575679b-0b7c-4354-a2d1-aa736dc078b4</vt:lpwstr>
  </property>
  <property fmtid="{D5CDD505-2E9C-101B-9397-08002B2CF9AE}" pid="11" name="MSIP_Label_d6986fb0-3baa-42d2-89d5-89f9b25e6ac9_ContentBits">
    <vt:lpwstr>2</vt:lpwstr>
  </property>
</Properties>
</file>