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5" r:id="rId16"/>
    <p:sldId id="277" r:id="rId17"/>
    <p:sldId id="276" r:id="rId18"/>
    <p:sldId id="278" r:id="rId19"/>
    <p:sldId id="279" r:id="rId20"/>
    <p:sldId id="280" r:id="rId21"/>
    <p:sldId id="271" r:id="rId22"/>
    <p:sldId id="270" r:id="rId23"/>
    <p:sldId id="272" r:id="rId24"/>
    <p:sldId id="273" r:id="rId25"/>
    <p:sldId id="281" r:id="rId26"/>
    <p:sldId id="282" r:id="rId2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a" initials="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3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60174-39FA-4377-B611-A9C355A0DFDC}" type="datetimeFigureOut">
              <a:rPr lang="it-IT" smtClean="0"/>
              <a:t>25/05/2022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D3B79ED-D444-46D3-8639-A6F8335532EB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589213" y="1056736"/>
            <a:ext cx="8915399" cy="2262781"/>
          </a:xfrm>
        </p:spPr>
        <p:txBody>
          <a:bodyPr/>
          <a:lstStyle/>
          <a:p>
            <a:r>
              <a:rPr lang="it-IT" dirty="0" smtClean="0"/>
              <a:t>VADEMECUM M.G.A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718609" y="3319517"/>
            <a:ext cx="8915399" cy="1126283"/>
          </a:xfrm>
        </p:spPr>
        <p:txBody>
          <a:bodyPr/>
          <a:lstStyle/>
          <a:p>
            <a:r>
              <a:rPr lang="it-IT" dirty="0"/>
              <a:t>a cura di Laganà Erika, Lamolinara Mosè e Rossi </a:t>
            </a:r>
            <a:r>
              <a:rPr lang="it-IT" dirty="0" smtClean="0"/>
              <a:t>Fulvio</a:t>
            </a:r>
          </a:p>
          <a:p>
            <a:r>
              <a:rPr lang="it-IT" dirty="0" smtClean="0"/>
              <a:t>Disegni di Andrea Romani </a:t>
            </a:r>
            <a:r>
              <a:rPr lang="it-IT" dirty="0" err="1" smtClean="0"/>
              <a:t>Tabai</a:t>
            </a:r>
            <a:r>
              <a:rPr lang="it-IT" dirty="0" smtClean="0"/>
              <a:t>.</a:t>
            </a:r>
            <a:endParaRPr lang="it-IT" dirty="0"/>
          </a:p>
        </p:txBody>
      </p:sp>
      <p:pic>
        <p:nvPicPr>
          <p:cNvPr id="1026" name="Picture 2" descr="MGA DONNA OK cd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739" y="4570508"/>
            <a:ext cx="1495873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213" y="4570508"/>
            <a:ext cx="1650206" cy="1557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PRINCIPALI SCENARI DI UN'AGGRESSIONE: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L’ambiente in cui si concretizza l’aggressione può esser</a:t>
            </a:r>
            <a:r>
              <a:rPr lang="it-IT" dirty="0" smtClean="0">
                <a:solidFill>
                  <a:srgbClr val="00B050"/>
                </a:solidFill>
              </a:rPr>
              <a:t>e</a:t>
            </a:r>
            <a:r>
              <a:rPr lang="it-IT" dirty="0" smtClean="0"/>
              <a:t>: </a:t>
            </a:r>
          </a:p>
          <a:p>
            <a:pPr marL="0" indent="0">
              <a:buNone/>
            </a:pPr>
            <a:endParaRPr lang="it-IT" dirty="0" smtClean="0"/>
          </a:p>
          <a:p>
            <a:r>
              <a:rPr lang="it-IT" dirty="0" smtClean="0"/>
              <a:t>CHIUSO/APERTO </a:t>
            </a:r>
          </a:p>
          <a:p>
            <a:r>
              <a:rPr lang="it-IT" dirty="0" smtClean="0"/>
              <a:t>NOTO/IGNOTO</a:t>
            </a:r>
          </a:p>
          <a:p>
            <a:r>
              <a:rPr lang="it-IT" dirty="0" smtClean="0"/>
              <a:t>BUIO/ILLUMINATO</a:t>
            </a:r>
          </a:p>
          <a:p>
            <a:r>
              <a:rPr lang="it-IT" dirty="0" smtClean="0"/>
              <a:t>IN PRESENZ</a:t>
            </a:r>
            <a:r>
              <a:rPr lang="it-IT" dirty="0" smtClean="0">
                <a:solidFill>
                  <a:srgbClr val="00B050"/>
                </a:solidFill>
              </a:rPr>
              <a:t>A</a:t>
            </a:r>
            <a:r>
              <a:rPr lang="it-IT" dirty="0" smtClean="0"/>
              <a:t> DI PERSONE/IN ASSENZA DI PERSONE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AGGRESSIONI AL CHIUSO: CONTESTO DOMESTICO (ambiente noto)</a:t>
            </a:r>
            <a:endParaRPr lang="it-IT" dirty="0"/>
          </a:p>
        </p:txBody>
      </p:sp>
      <p:sp>
        <p:nvSpPr>
          <p:cNvPr id="5" name="Text Box 4"/>
          <p:cNvSpPr txBox="1"/>
          <p:nvPr/>
        </p:nvSpPr>
        <p:spPr>
          <a:xfrm>
            <a:off x="3187065" y="2737485"/>
            <a:ext cx="268351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altLang="en-US"/>
              <a:t>In un ambiente noto, quale può esser il contesto domestico conosco le vie di fuga e devo concentrarmi su di esse 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79" t="14140" r="14395" b="14333"/>
          <a:stretch/>
        </p:blipFill>
        <p:spPr>
          <a:xfrm>
            <a:off x="7869676" y="1905000"/>
            <a:ext cx="3413599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AGGRESSIONI AL CHIUSO IN AMBIENTE SCONOSCIUTO: IL LOCALE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074235" cy="3777622"/>
          </a:xfrm>
        </p:spPr>
        <p:txBody>
          <a:bodyPr/>
          <a:lstStyle/>
          <a:p>
            <a:pPr algn="just"/>
            <a:r>
              <a:rPr lang="it-IT" dirty="0" smtClean="0"/>
              <a:t>In un ambiente sconosciuto diventa determinate avere una visione panoramica del contesto che ci circonda al fine di individuare potenziali ostacoli alla fuga</a:t>
            </a:r>
            <a:endParaRPr lang="it-IT" dirty="0"/>
          </a:p>
          <a:p>
            <a:pPr marL="0" indent="0">
              <a:buNone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8" t="14345" r="14409" b="14179"/>
          <a:stretch/>
        </p:blipFill>
        <p:spPr>
          <a:xfrm>
            <a:off x="7801583" y="1819071"/>
            <a:ext cx="3418243" cy="48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r>
              <a:rPr lang="it-IT" dirty="0">
                <a:solidFill>
                  <a:schemeClr val="tx1"/>
                </a:solidFill>
              </a:rPr>
              <a:t>Ad esempio aggressioni in un parco (HO DELLE VIE DI FUGA DA POTER INDIVIDUARE, PROBABILMENTE NON SONO </a:t>
            </a:r>
            <a:r>
              <a:rPr lang="it-IT" dirty="0" smtClean="0">
                <a:solidFill>
                  <a:schemeClr val="tx1"/>
                </a:solidFill>
              </a:rPr>
              <a:t>SOLA), cerco di attirare l’attenzione dei passanti</a:t>
            </a:r>
          </a:p>
          <a:p>
            <a:endParaRPr lang="it-IT" dirty="0" smtClean="0">
              <a:solidFill>
                <a:schemeClr val="tx1"/>
              </a:solidFill>
            </a:endParaRPr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AGGRESSIONI </a:t>
            </a:r>
            <a:r>
              <a:rPr lang="it-IT" dirty="0" smtClean="0"/>
              <a:t>ALL’APERTO: IL PARCO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64" t="14061" r="14935" b="14389"/>
          <a:stretch/>
        </p:blipFill>
        <p:spPr>
          <a:xfrm>
            <a:off x="8132099" y="1574411"/>
            <a:ext cx="3372512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TIPOLOGIA DI AGGRESSIONI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/>
              <a:t>1.LITI CHE DEGENERANO IN AGGRESSIONI</a:t>
            </a:r>
            <a:br>
              <a:rPr lang="it-IT" b="1" dirty="0"/>
            </a:br>
            <a:r>
              <a:rPr lang="it-IT" b="1" dirty="0"/>
              <a:t>2. AGGRESSIONI DA PARTE DI MALVIVENTI</a:t>
            </a:r>
            <a:br>
              <a:rPr lang="it-IT" b="1" dirty="0"/>
            </a:br>
            <a:r>
              <a:rPr lang="it-IT" b="1" dirty="0"/>
              <a:t>3. AGGRESSIONI A SCOPO DI RAPINA</a:t>
            </a:r>
            <a:br>
              <a:rPr lang="it-IT" b="1" dirty="0"/>
            </a:br>
            <a:r>
              <a:rPr lang="it-IT" b="1" dirty="0"/>
              <a:t>4. AGGRESSIONI DA PARTE DI UBRIACHI O DROGATI</a:t>
            </a:r>
            <a:br>
              <a:rPr lang="it-IT" b="1" dirty="0"/>
            </a:br>
            <a:r>
              <a:rPr lang="it-IT" b="1" dirty="0"/>
              <a:t>5. AGGRESSIONI DA PARTE DI MANIACI</a:t>
            </a:r>
            <a:br>
              <a:rPr lang="it-IT" b="1" dirty="0"/>
            </a:br>
            <a:r>
              <a:rPr lang="it-IT" b="1" dirty="0"/>
              <a:t>6. AGGRESSIONI FINALIZZATE A NUOCERE LA PERSONA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</a:t>
            </a:r>
            <a:r>
              <a:rPr lang="it-IT" dirty="0" smtClean="0"/>
              <a:t>AGGRESSIONI(1/6)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it-IT" dirty="0"/>
              <a:t>1) LITI CHE DEGENERANO IN </a:t>
            </a:r>
            <a:r>
              <a:rPr lang="it-IT" dirty="0" smtClean="0"/>
              <a:t>AGGRESSIONI: </a:t>
            </a:r>
            <a:r>
              <a:rPr lang="it-IT" dirty="0" smtClean="0">
                <a:solidFill>
                  <a:schemeClr val="tx1"/>
                </a:solidFill>
              </a:rPr>
              <a:t>E’ </a:t>
            </a:r>
            <a:r>
              <a:rPr lang="it-IT" dirty="0" smtClean="0"/>
              <a:t>sufficiente </a:t>
            </a:r>
            <a:r>
              <a:rPr lang="it-IT" dirty="0"/>
              <a:t>controllare il primo stato emotivo, oltre che quello della controparte, e ragionare pacatamente per evitare lo scontro</a:t>
            </a:r>
            <a:r>
              <a:rPr lang="it-IT" dirty="0" smtClean="0"/>
              <a:t>.</a:t>
            </a:r>
            <a:r>
              <a:rPr lang="it-IT" dirty="0"/>
              <a:t> La pericolosità cresce se la lite che minaccia di degenerare avviene con sconosciuti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" name="Segnaposto contenuto 8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9" t="14169" r="14016" b="13082"/>
          <a:stretch/>
        </p:blipFill>
        <p:spPr>
          <a:xfrm>
            <a:off x="8472792" y="1904999"/>
            <a:ext cx="3427202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</a:t>
            </a:r>
            <a:r>
              <a:rPr lang="it-IT" dirty="0" smtClean="0"/>
              <a:t>AGGRESSIONI(2/6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</a:pPr>
            <a:r>
              <a:rPr lang="it-IT" dirty="0"/>
              <a:t>2) AGGRESSIONI  DA   PARTE  DI   </a:t>
            </a:r>
            <a:r>
              <a:rPr lang="it-IT" dirty="0" smtClean="0"/>
              <a:t>MALVIVENTE:  aggressioni da parte di teppisti, che spesso agiscono in branco.</a:t>
            </a:r>
            <a:r>
              <a:rPr lang="it-IT" dirty="0"/>
              <a:t> Il fine ultimo dei teppisti non è tanto fare del male a noi, quanto cercare di dimostrare qualcosa a se stessi e al branco cui appartengono</a:t>
            </a:r>
            <a:r>
              <a:rPr lang="it-IT" dirty="0" smtClean="0"/>
              <a:t>. Nel </a:t>
            </a:r>
            <a:r>
              <a:rPr lang="it-IT" dirty="0"/>
              <a:t>caso siate soli contro più teppisti, ricordatevi di stare sempre in movimento, per non farvi immobilizzare.</a:t>
            </a:r>
          </a:p>
          <a:p>
            <a:pPr>
              <a:lnSpc>
                <a:spcPct val="107000"/>
              </a:lnSpc>
            </a:pPr>
            <a:endParaRPr lang="it-IT" dirty="0"/>
          </a:p>
        </p:txBody>
      </p:sp>
      <p:pic>
        <p:nvPicPr>
          <p:cNvPr id="8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162" y="1712027"/>
            <a:ext cx="3454449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</a:t>
            </a:r>
            <a:r>
              <a:rPr lang="it-IT" dirty="0" smtClean="0"/>
              <a:t>AGGRESSIONI(3/6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2) AGGRESSIONI  </a:t>
            </a:r>
            <a:r>
              <a:rPr lang="it-IT" dirty="0" smtClean="0"/>
              <a:t>A SCOPO DI RAPINA: </a:t>
            </a:r>
            <a:r>
              <a:rPr lang="it-IT" dirty="0"/>
              <a:t>potenzialmente pericolose perché generalmente sono organizzate da professionisti che tendono a programmarle per ridurre al minimo i </a:t>
            </a:r>
            <a:r>
              <a:rPr lang="it-IT" dirty="0" smtClean="0"/>
              <a:t>rischi; </a:t>
            </a:r>
            <a:r>
              <a:rPr lang="it-IT" dirty="0"/>
              <a:t>consegnare al rapinatore quello che pretende da noi sarà quasi sempre il metodo migliore per uscire incolumi </a:t>
            </a:r>
            <a:r>
              <a:rPr lang="it-IT" dirty="0" smtClean="0"/>
              <a:t>dall’avventura. Usare accorgimenti preventivi (secondo portafoglio ad esempio)</a:t>
            </a: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8" t="13983" r="14935" b="13707"/>
          <a:stretch/>
        </p:blipFill>
        <p:spPr>
          <a:xfrm>
            <a:off x="8128948" y="1809344"/>
            <a:ext cx="3375663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</a:t>
            </a:r>
            <a:r>
              <a:rPr lang="it-IT" dirty="0" smtClean="0"/>
              <a:t>AGGRESSIONI(4/6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it-IT" dirty="0"/>
          </a:p>
          <a:p>
            <a:r>
              <a:rPr lang="it-IT" dirty="0"/>
              <a:t>4) AGGRESSIONI DA PARTE DI UBRIACHI O </a:t>
            </a:r>
            <a:r>
              <a:rPr lang="it-IT" dirty="0" smtClean="0"/>
              <a:t>DROGATI: </a:t>
            </a:r>
            <a:r>
              <a:rPr lang="it-IT" dirty="0"/>
              <a:t>L’aggressore alterato da alcol o da altra droga è da un lato pericolosissimo, giacché le sostanze ingerite tendono ad allentare ogni freno inibitorio; dall’altro lato, tuttavia, potrebbero essere in condizioni fisiche non ottimali (riflessi rallentati, scarsa coordinazione ecc.),</a:t>
            </a:r>
          </a:p>
          <a:p>
            <a:pPr algn="just"/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4" t="13918" r="14549" b="14357"/>
          <a:stretch/>
        </p:blipFill>
        <p:spPr>
          <a:xfrm>
            <a:off x="8086903" y="1574411"/>
            <a:ext cx="3417708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</a:t>
            </a:r>
            <a:r>
              <a:rPr lang="it-IT" dirty="0" smtClean="0"/>
              <a:t>AGGRESSIONI(5/6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it-IT" dirty="0"/>
              <a:t>5) AGGRESSIONI DA PARTE DI </a:t>
            </a:r>
            <a:r>
              <a:rPr lang="it-IT" dirty="0" smtClean="0"/>
              <a:t>MANIACI:  le azioni </a:t>
            </a:r>
            <a:r>
              <a:rPr lang="it-IT" dirty="0"/>
              <a:t>possono essere finalizzate a nuocere alla nostra </a:t>
            </a:r>
            <a:r>
              <a:rPr lang="it-IT" dirty="0" smtClean="0"/>
              <a:t>persona</a:t>
            </a:r>
            <a:r>
              <a:rPr lang="it-IT" dirty="0" smtClean="0">
                <a:solidFill>
                  <a:srgbClr val="00B050"/>
                </a:solidFill>
              </a:rPr>
              <a:t>;</a:t>
            </a:r>
            <a:r>
              <a:rPr lang="it-IT" dirty="0" smtClean="0"/>
              <a:t> il </a:t>
            </a:r>
            <a:r>
              <a:rPr lang="it-IT" dirty="0"/>
              <a:t>raptus aggressivo potrebbe essere calmato da un tono di </a:t>
            </a:r>
            <a:r>
              <a:rPr lang="it-IT" dirty="0" smtClean="0"/>
              <a:t>voce </a:t>
            </a:r>
            <a:r>
              <a:rPr lang="it-IT" dirty="0"/>
              <a:t>dolce e </a:t>
            </a:r>
            <a:r>
              <a:rPr lang="it-IT" dirty="0" smtClean="0"/>
              <a:t>conciliante</a:t>
            </a:r>
            <a:r>
              <a:rPr lang="it-IT" dirty="0" smtClean="0">
                <a:solidFill>
                  <a:srgbClr val="00B050"/>
                </a:solidFill>
              </a:rPr>
              <a:t>;</a:t>
            </a:r>
            <a:r>
              <a:rPr lang="it-IT" dirty="0" smtClean="0"/>
              <a:t>  il </a:t>
            </a:r>
            <a:r>
              <a:rPr lang="it-IT" dirty="0"/>
              <a:t>dialogo ha sempre la possibilità di allentare la tensione interna del nostro assalitore.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3" t="14232" r="15349" b="14252"/>
          <a:stretch/>
        </p:blipFill>
        <p:spPr>
          <a:xfrm>
            <a:off x="8113176" y="1663429"/>
            <a:ext cx="3391435" cy="48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Prefazione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b="1" dirty="0"/>
              <a:t>Cos'è il VADEMECUM M.G.A.?</a:t>
            </a:r>
            <a:endParaRPr lang="it-IT" dirty="0"/>
          </a:p>
          <a:p>
            <a:r>
              <a:rPr lang="it-IT" dirty="0"/>
              <a:t>Il Vademecum è un opuscolo  illustrato, che si propone di spiegare per </a:t>
            </a:r>
            <a:r>
              <a:rPr lang="it-IT" dirty="0" smtClean="0"/>
              <a:t>macro-linee,  </a:t>
            </a:r>
            <a:r>
              <a:rPr lang="it-IT" dirty="0"/>
              <a:t>ad una platea più ampia possibile, gli scenari più comuni  nei quali può esser necessario il ricorso alla difesa personale, </a:t>
            </a:r>
            <a:r>
              <a:rPr lang="it-IT" dirty="0" smtClean="0">
                <a:solidFill>
                  <a:schemeClr val="tx1"/>
                </a:solidFill>
              </a:rPr>
              <a:t>nonché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/>
              <a:t>le modalità di difesa "preventiva", dando qualche spunto utile in termini di "allenamento alla difesa" ed aspetti giuridici della difesa personale.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b="1" dirty="0"/>
              <a:t>COS'E' UN CORSO DI DIFESA PERSONALE SECONDO IL METODO M.G.A?</a:t>
            </a:r>
            <a:endParaRPr lang="it-IT" dirty="0"/>
          </a:p>
          <a:p>
            <a:r>
              <a:rPr lang="it-IT" dirty="0" smtClean="0"/>
              <a:t>Si tratta di un </a:t>
            </a:r>
            <a:r>
              <a:rPr lang="it-IT" dirty="0"/>
              <a:t>corso proposto da u</a:t>
            </a:r>
            <a:r>
              <a:rPr lang="it-IT" dirty="0">
                <a:solidFill>
                  <a:schemeClr val="tx1"/>
                </a:solidFill>
              </a:rPr>
              <a:t>n </a:t>
            </a:r>
            <a:r>
              <a:rPr lang="it-IT" dirty="0" smtClean="0">
                <a:solidFill>
                  <a:schemeClr val="tx1"/>
                </a:solidFill>
              </a:rPr>
              <a:t>insegnante tecnico</a:t>
            </a:r>
            <a:r>
              <a:rPr lang="it-IT" dirty="0" smtClean="0">
                <a:solidFill>
                  <a:srgbClr val="00B050"/>
                </a:solidFill>
              </a:rPr>
              <a:t> </a:t>
            </a:r>
            <a:r>
              <a:rPr lang="it-IT" dirty="0" smtClean="0"/>
              <a:t>F.I.J.L.K.A.M., </a:t>
            </a:r>
            <a:r>
              <a:rPr lang="it-IT" dirty="0"/>
              <a:t>caratterizzato da un programma  multidisciplinare che sintetizza le  più efficaci tecniche derivate dalle discipline di combattimento volte alla difesa, trasformando a proprio vantaggio le energie impiegate dall'aggressore.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TIPOLOGIA DI </a:t>
            </a:r>
            <a:r>
              <a:rPr lang="it-IT" dirty="0" smtClean="0"/>
              <a:t>AGGRESSIONI(6/6</a:t>
            </a:r>
            <a:r>
              <a:rPr lang="it-IT" dirty="0"/>
              <a:t>)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88895" y="2133600"/>
            <a:ext cx="4707255" cy="4410075"/>
          </a:xfrm>
        </p:spPr>
        <p:txBody>
          <a:bodyPr>
            <a:normAutofit/>
          </a:bodyPr>
          <a:lstStyle/>
          <a:p>
            <a:pPr algn="dist">
              <a:lnSpc>
                <a:spcPct val="100000"/>
              </a:lnSpc>
            </a:pPr>
            <a:r>
              <a:rPr lang="it-IT" dirty="0"/>
              <a:t>6) AGGRESSIONI  FINALIZZATE  A  NUOCERE </a:t>
            </a:r>
            <a:r>
              <a:rPr lang="it-IT" dirty="0">
                <a:solidFill>
                  <a:schemeClr val="tx1"/>
                </a:solidFill>
              </a:rPr>
              <a:t> </a:t>
            </a:r>
            <a:r>
              <a:rPr lang="it-IT" dirty="0" smtClean="0">
                <a:solidFill>
                  <a:schemeClr val="tx1"/>
                </a:solidFill>
              </a:rPr>
              <a:t>ALLA  </a:t>
            </a:r>
            <a:r>
              <a:rPr lang="it-IT" dirty="0" smtClean="0"/>
              <a:t>PERSONA: si tratta di situazioni al limite e pericolosissime. </a:t>
            </a:r>
            <a:r>
              <a:rPr lang="it-IT" dirty="0"/>
              <a:t>Una volta valutato che ci troviamo di fronte a una serissima minaccia per la nostra incolumità e per la nostra stessa vita, occorre reagire con la massima </a:t>
            </a:r>
            <a:r>
              <a:rPr lang="it-IT" dirty="0" err="1"/>
              <a:t>decisione. </a:t>
            </a:r>
            <a:r>
              <a:rPr lang="it-IT" dirty="0"/>
              <a:t>Qui c’è una sola regola da tener presente: sopravvivere a tutti i costi</a:t>
            </a:r>
            <a:r>
              <a:rPr lang="it-IT" dirty="0" smtClean="0"/>
              <a:t>. Occorre </a:t>
            </a:r>
            <a:r>
              <a:rPr lang="it-IT" dirty="0"/>
              <a:t>dunque cercare subito la fuga. Se questa non è possibile, bisogna ricorrere ai colpi più efficaci.</a:t>
            </a:r>
          </a:p>
          <a:p>
            <a:pPr algn="dist"/>
            <a:endParaRPr lang="it-IT" dirty="0"/>
          </a:p>
          <a:p>
            <a:pPr algn="dist"/>
            <a:endParaRPr lang="it-IT" dirty="0" smtClean="0"/>
          </a:p>
          <a:p>
            <a:pPr algn="dist"/>
            <a:endParaRPr lang="it-IT" dirty="0"/>
          </a:p>
          <a:p>
            <a:pPr algn="dist"/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4304" r="15083" b="14203"/>
          <a:stretch/>
        </p:blipFill>
        <p:spPr>
          <a:xfrm>
            <a:off x="8124958" y="1342417"/>
            <a:ext cx="3379654" cy="4896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DELLA FORMA FISICA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Per frequentare un corso di difesa personale, </a:t>
            </a:r>
            <a:r>
              <a:rPr lang="it-IT" dirty="0"/>
              <a:t>non </a:t>
            </a:r>
            <a:r>
              <a:rPr lang="it-IT" dirty="0" smtClean="0"/>
              <a:t>sono  richieste  prestazioni  atletiche di livello, </a:t>
            </a:r>
            <a:r>
              <a:rPr lang="it-IT" dirty="0"/>
              <a:t>tuttavia è fondamentale che </a:t>
            </a:r>
            <a:r>
              <a:rPr lang="it-IT" dirty="0" smtClean="0"/>
              <a:t>i praticanti curino </a:t>
            </a:r>
            <a:r>
              <a:rPr lang="it-IT" dirty="0"/>
              <a:t>la propria forma fisica al fine di ottimizzare l'esecuzione delle tecniche multidisciplinari apprese durante il </a:t>
            </a:r>
            <a:r>
              <a:rPr lang="it-IT" dirty="0" smtClean="0"/>
              <a:t>corso; un’adeguata preparazione atletica può far la differenza nella conclusione di un’azione di difesa.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L’IMPORTANZA DELLA FORMA FISICA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FUORI ALLENAMENTO 	</a:t>
            </a:r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it-IT" dirty="0" smtClean="0"/>
              <a:t>ALLENATO </a:t>
            </a:r>
            <a:endParaRPr lang="it-IT" dirty="0"/>
          </a:p>
        </p:txBody>
      </p:sp>
      <p:sp>
        <p:nvSpPr>
          <p:cNvPr id="8" name="Text Box 7"/>
          <p:cNvSpPr txBox="1"/>
          <p:nvPr/>
        </p:nvSpPr>
        <p:spPr>
          <a:xfrm>
            <a:off x="2608580" y="5871845"/>
            <a:ext cx="9133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/>
              <a:t>nel caso in cui sia necessario ricorrere alla fuga, il soggetto allenato avrà maggiori possibilità di successo.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755" y="2633214"/>
            <a:ext cx="4243668" cy="2952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ELEMENTI FONDAMENTALI DELLA DIFESA </a:t>
            </a:r>
            <a:r>
              <a:rPr lang="it-IT" b="1" dirty="0" smtClean="0"/>
              <a:t>PERSONALE 1/2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it-IT" dirty="0" smtClean="0"/>
              <a:t>EQUILIBRIO 	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718216" y="1949443"/>
            <a:ext cx="3999001" cy="576262"/>
          </a:xfrm>
        </p:spPr>
        <p:txBody>
          <a:bodyPr/>
          <a:lstStyle/>
          <a:p>
            <a:r>
              <a:rPr lang="it-IT" dirty="0" smtClean="0"/>
              <a:t>STABILITA’</a:t>
            </a:r>
            <a:endParaRPr lang="it-IT" dirty="0"/>
          </a:p>
        </p:txBody>
      </p:sp>
      <p:sp>
        <p:nvSpPr>
          <p:cNvPr id="4" name="Text Box 3"/>
          <p:cNvSpPr txBox="1"/>
          <p:nvPr/>
        </p:nvSpPr>
        <p:spPr>
          <a:xfrm>
            <a:off x="2326005" y="5676900"/>
            <a:ext cx="891032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 dirty="0"/>
              <a:t>L</a:t>
            </a:r>
            <a:r>
              <a:rPr lang="en-US" dirty="0"/>
              <a:t>'</a:t>
            </a:r>
            <a:r>
              <a:rPr lang="en-US" dirty="0" err="1"/>
              <a:t>equilibrio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riferisce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di </a:t>
            </a:r>
            <a:r>
              <a:rPr lang="en-US" dirty="0" err="1"/>
              <a:t>mantenere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corpo</a:t>
            </a:r>
            <a:r>
              <a:rPr lang="en-US" dirty="0"/>
              <a:t> in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posizione</a:t>
            </a:r>
            <a:r>
              <a:rPr lang="en-US" dirty="0"/>
              <a:t> immobile </a:t>
            </a:r>
            <a:r>
              <a:rPr lang="en-US" dirty="0" err="1"/>
              <a:t>mentre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la</a:t>
            </a:r>
            <a:r>
              <a:rPr lang="en-US" dirty="0" smtClean="0"/>
              <a:t> </a:t>
            </a:r>
            <a:r>
              <a:rPr lang="en-US" dirty="0" err="1" smtClean="0"/>
              <a:t>stabilità</a:t>
            </a:r>
            <a:r>
              <a:rPr lang="en-US" dirty="0" smtClean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riferisce</a:t>
            </a:r>
            <a:r>
              <a:rPr lang="en-US" dirty="0"/>
              <a:t> </a:t>
            </a:r>
            <a:r>
              <a:rPr lang="en-US" dirty="0" err="1"/>
              <a:t>alla</a:t>
            </a:r>
            <a:r>
              <a:rPr lang="en-US" dirty="0"/>
              <a:t> </a:t>
            </a:r>
            <a:r>
              <a:rPr lang="en-US" dirty="0" err="1"/>
              <a:t>capacità</a:t>
            </a:r>
            <a:r>
              <a:rPr lang="en-US" dirty="0"/>
              <a:t> di </a:t>
            </a:r>
            <a:r>
              <a:rPr lang="en-US" dirty="0" err="1"/>
              <a:t>mantenere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/>
              <a:t>controllo</a:t>
            </a:r>
            <a:r>
              <a:rPr lang="en-US" dirty="0"/>
              <a:t> del </a:t>
            </a:r>
            <a:r>
              <a:rPr lang="en-US" dirty="0" err="1"/>
              <a:t>corpo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</a:t>
            </a:r>
            <a:r>
              <a:rPr lang="en-US" dirty="0" err="1"/>
              <a:t>il</a:t>
            </a:r>
            <a:r>
              <a:rPr lang="en-US" dirty="0"/>
              <a:t> </a:t>
            </a:r>
            <a:r>
              <a:rPr lang="en-US" dirty="0" err="1" smtClean="0"/>
              <a:t>movimento</a:t>
            </a:r>
            <a:r>
              <a:rPr lang="en-US" dirty="0" smtClean="0">
                <a:solidFill>
                  <a:srgbClr val="00B050"/>
                </a:solidFill>
              </a:rPr>
              <a:t>.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107" y="2525705"/>
            <a:ext cx="4554180" cy="316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b="1" dirty="0" smtClean="0"/>
              <a:t>ELEMENTI FONDAMENTALI DELLA DIFESA PERSONALE 2/2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310956" cy="576262"/>
          </a:xfrm>
        </p:spPr>
        <p:txBody>
          <a:bodyPr/>
          <a:lstStyle/>
          <a:p>
            <a:pPr algn="r"/>
            <a:r>
              <a:rPr lang="it-IT" dirty="0" smtClean="0"/>
              <a:t>SENSIBILITA’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250329" y="1969475"/>
            <a:ext cx="3999001" cy="576262"/>
          </a:xfrm>
        </p:spPr>
        <p:txBody>
          <a:bodyPr/>
          <a:lstStyle/>
          <a:p>
            <a:r>
              <a:rPr lang="it-IT" dirty="0" smtClean="0"/>
              <a:t>VELOCITA’ DI REAZIONE </a:t>
            </a:r>
            <a:endParaRPr lang="it-IT" dirty="0"/>
          </a:p>
        </p:txBody>
      </p:sp>
      <p:sp>
        <p:nvSpPr>
          <p:cNvPr id="7" name="Text Box 6"/>
          <p:cNvSpPr txBox="1"/>
          <p:nvPr/>
        </p:nvSpPr>
        <p:spPr>
          <a:xfrm>
            <a:off x="2287270" y="5375275"/>
            <a:ext cx="74980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en-US"/>
              <a:t>più è elevata la sensibilità, più rapida sarà la reazione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084" y="2545737"/>
            <a:ext cx="3881404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ALCUNE INDICAZIONI PRATICHE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454442" y="1764631"/>
            <a:ext cx="9050170" cy="4796589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it-IT" dirty="0"/>
              <a:t>Se assisti ad episodi di violenza  registra o filma   quello che vedi o anche soltanto  senti.</a:t>
            </a:r>
          </a:p>
          <a:p>
            <a:pPr algn="just"/>
            <a:r>
              <a:rPr lang="it-IT" dirty="0"/>
              <a:t>Usa l‘applicazione </a:t>
            </a:r>
            <a:r>
              <a:rPr lang="it-IT" b="1" dirty="0" err="1"/>
              <a:t>You</a:t>
            </a:r>
            <a:r>
              <a:rPr lang="it-IT" b="1" dirty="0"/>
              <a:t> </a:t>
            </a:r>
            <a:r>
              <a:rPr lang="it-IT" b="1" dirty="0" err="1"/>
              <a:t>pol</a:t>
            </a:r>
            <a:r>
              <a:rPr lang="it-IT" b="1" dirty="0"/>
              <a:t>, </a:t>
            </a:r>
            <a:r>
              <a:rPr lang="it-IT" dirty="0"/>
              <a:t> che documenterà chi   e contro chi fa qualcosa, dove, come  e quando la fa. Memorizza i numeri di emergenza : </a:t>
            </a:r>
            <a:r>
              <a:rPr lang="it-IT" b="1" dirty="0"/>
              <a:t>112 </a:t>
            </a:r>
            <a:r>
              <a:rPr lang="it-IT" dirty="0"/>
              <a:t>( numero unico),  </a:t>
            </a:r>
            <a:r>
              <a:rPr lang="it-IT" b="1" dirty="0"/>
              <a:t>1522 </a:t>
            </a:r>
            <a:r>
              <a:rPr lang="it-IT" dirty="0"/>
              <a:t>( numero antiviolenza),</a:t>
            </a:r>
            <a:r>
              <a:rPr lang="it-IT" b="1" dirty="0"/>
              <a:t>118 (</a:t>
            </a:r>
            <a:r>
              <a:rPr lang="it-IT" dirty="0"/>
              <a:t> numero servizio sanitario di urgenza ).</a:t>
            </a:r>
          </a:p>
          <a:p>
            <a:pPr algn="just"/>
            <a:r>
              <a:rPr lang="it-IT" dirty="0"/>
              <a:t>Lo sapevi che queste registrazioni sono non solo  consentite ma addirittura preziose  e che puoi farle utilizzare dalle Forze dell’ordine e dalla Giustizia senza esporti alle reazioni del  partner nei tuoi rapporti intimi ( es. di coppia) o in quelli della tua vita di relazione fuori dalle mura di casa(es. col compagno di scuola prepotente)?</a:t>
            </a:r>
          </a:p>
          <a:p>
            <a:pPr algn="just"/>
            <a:r>
              <a:rPr lang="it-IT" dirty="0"/>
              <a:t>Di fronte a qualunque episodio di violenza ( fisica, psicologica, economica), </a:t>
            </a:r>
            <a:r>
              <a:rPr lang="it-IT" b="1" dirty="0"/>
              <a:t>ferma la memoria</a:t>
            </a:r>
            <a:r>
              <a:rPr lang="it-IT" dirty="0"/>
              <a:t>  e cerca di raccogliere ( sull’agenda cartacea o su quella del cellulare) le prove che renderanno più agile e veloce la scoperta e la condanna del colpevole.</a:t>
            </a:r>
          </a:p>
          <a:p>
            <a:pPr algn="just"/>
            <a:r>
              <a:rPr lang="it-IT" dirty="0"/>
              <a:t>Se poi a vittima di violenza sei tu,  la raccolta di queste prove renderà molto più credibile    la tua eventuale testimonianza in qualunque processo , civile ( es. processo civile  per  separazione con addebito all’altro coniuge) o penale ( es. processo penale  per atti persecutori o violenze  di ogni genere in famiglia, verso te o i tuoi figli).In altre parole, la raccolta di queste prove  gioverà a dimostrare la verità dei fatti  e ti renderà attendibile fonte di prova , impedendo  a  chi ti ha commesso  violenza di( cercare di) renderti  non credibile   addirittura di calunniarti.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NOSTRO CONTRIBUTO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037347" y="1487905"/>
            <a:ext cx="9467265" cy="4816642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Noi ti possiamo aiutare a </a:t>
            </a:r>
            <a:r>
              <a:rPr lang="it-IT" b="1" dirty="0"/>
              <a:t>prevenire e contrastare la </a:t>
            </a:r>
            <a:r>
              <a:rPr lang="it-IT" b="1" dirty="0" smtClean="0"/>
              <a:t>violenza</a:t>
            </a:r>
            <a:r>
              <a:rPr lang="it-IT" dirty="0" smtClean="0"/>
              <a:t>.  </a:t>
            </a:r>
            <a:r>
              <a:rPr lang="it-IT" dirty="0"/>
              <a:t>Ti suggeriremo proposte e </a:t>
            </a:r>
            <a:r>
              <a:rPr lang="it-IT" dirty="0" smtClean="0"/>
              <a:t>risposte </a:t>
            </a:r>
            <a:r>
              <a:rPr lang="it-IT" dirty="0"/>
              <a:t>per prevedere  ed eludere la </a:t>
            </a:r>
            <a:r>
              <a:rPr lang="it-IT" dirty="0" smtClean="0"/>
              <a:t>violenza (che </a:t>
            </a:r>
            <a:r>
              <a:rPr lang="it-IT" dirty="0"/>
              <a:t>spesso è preannunciata da indici rilevatori ) e, se necessario , per anticipare la risposta legittima  prima che l’aggressione  si compia.</a:t>
            </a:r>
          </a:p>
          <a:p>
            <a:r>
              <a:rPr lang="it-IT" dirty="0"/>
              <a:t>I nostri insegnanti della FIJLKAM-CONI </a:t>
            </a:r>
            <a:r>
              <a:rPr lang="it-IT" dirty="0" smtClean="0"/>
              <a:t>non solo sono impegnati nella formazione di atleti agonisti di rilievo nazionale ed internazionale , </a:t>
            </a:r>
            <a:r>
              <a:rPr lang="it-IT" dirty="0"/>
              <a:t>ma </a:t>
            </a:r>
            <a:r>
              <a:rPr lang="it-IT" dirty="0" smtClean="0"/>
              <a:t>ormai</a:t>
            </a:r>
            <a:r>
              <a:rPr lang="it-IT" dirty="0" smtClean="0">
                <a:solidFill>
                  <a:srgbClr val="00B050"/>
                </a:solidFill>
              </a:rPr>
              <a:t>,</a:t>
            </a:r>
            <a:r>
              <a:rPr lang="it-IT" dirty="0" smtClean="0"/>
              <a:t> da decenni, studiano </a:t>
            </a:r>
            <a:r>
              <a:rPr lang="it-IT" dirty="0"/>
              <a:t>e  </a:t>
            </a:r>
            <a:r>
              <a:rPr lang="it-IT" dirty="0" smtClean="0"/>
              <a:t>consigliano</a:t>
            </a:r>
            <a:r>
              <a:rPr lang="it-IT" dirty="0"/>
              <a:t>  agli </a:t>
            </a:r>
            <a:r>
              <a:rPr lang="it-IT" dirty="0" smtClean="0"/>
              <a:t>allievi</a:t>
            </a:r>
            <a:r>
              <a:rPr lang="it-IT" dirty="0" smtClean="0">
                <a:solidFill>
                  <a:srgbClr val="00B050"/>
                </a:solidFill>
              </a:rPr>
              <a:t>  </a:t>
            </a:r>
            <a:r>
              <a:rPr lang="it-IT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il</a:t>
            </a:r>
            <a:r>
              <a:rPr lang="it-IT" dirty="0" smtClean="0"/>
              <a:t> </a:t>
            </a:r>
            <a:r>
              <a:rPr lang="it-IT" dirty="0"/>
              <a:t>Metodo Globale Autodifesa </a:t>
            </a:r>
            <a:r>
              <a:rPr lang="it-IT" b="1" dirty="0"/>
              <a:t>(</a:t>
            </a:r>
            <a:r>
              <a:rPr lang="it-IT" b="1" dirty="0" smtClean="0"/>
              <a:t>M</a:t>
            </a:r>
            <a:r>
              <a:rPr lang="it-IT" b="1" dirty="0" smtClean="0">
                <a:solidFill>
                  <a:srgbClr val="00B050"/>
                </a:solidFill>
              </a:rPr>
              <a:t>.</a:t>
            </a:r>
            <a:r>
              <a:rPr lang="it-IT" b="1" dirty="0" smtClean="0"/>
              <a:t>G</a:t>
            </a:r>
            <a:r>
              <a:rPr lang="it-IT" b="1" dirty="0" smtClean="0">
                <a:solidFill>
                  <a:srgbClr val="00B050"/>
                </a:solidFill>
              </a:rPr>
              <a:t>.</a:t>
            </a:r>
            <a:r>
              <a:rPr lang="it-IT" b="1" dirty="0" smtClean="0"/>
              <a:t>A</a:t>
            </a:r>
            <a:r>
              <a:rPr lang="it-IT" b="1" dirty="0" smtClean="0">
                <a:solidFill>
                  <a:srgbClr val="00B050"/>
                </a:solidFill>
              </a:rPr>
              <a:t>.</a:t>
            </a:r>
            <a:r>
              <a:rPr lang="it-IT" b="1" dirty="0" smtClean="0"/>
              <a:t>)</a:t>
            </a:r>
            <a:r>
              <a:rPr lang="it-IT" dirty="0" smtClean="0"/>
              <a:t> , insegnando tecniche </a:t>
            </a:r>
            <a:r>
              <a:rPr lang="it-IT" dirty="0"/>
              <a:t>che   consentano  loro di  difendere se’ stessi o gli </a:t>
            </a:r>
            <a:r>
              <a:rPr lang="it-IT" dirty="0" smtClean="0"/>
              <a:t>altri </a:t>
            </a:r>
            <a:r>
              <a:rPr lang="it-IT" dirty="0"/>
              <a:t>adeguatamente ,senza essere esposti   a responsabilità penali o risarcitorie.</a:t>
            </a:r>
          </a:p>
          <a:p>
            <a:r>
              <a:rPr lang="it-IT" dirty="0"/>
              <a:t> Se  quando fai la spesa  hai dei dubbi  su prodotti di ogni tipo ( da alimentari ad estetici) di  apparente uguale qu</a:t>
            </a:r>
            <a:r>
              <a:rPr lang="it-IT" dirty="0">
                <a:solidFill>
                  <a:schemeClr val="tx1"/>
                </a:solidFill>
              </a:rPr>
              <a:t>alità, orienta la tua scelta verso quelli prodotti o distribuiti da aziende che contrastano </a:t>
            </a:r>
            <a:r>
              <a:rPr lang="it-IT" dirty="0" smtClean="0">
                <a:solidFill>
                  <a:schemeClr val="tx1"/>
                </a:solidFill>
              </a:rPr>
              <a:t>ogni forma  di  </a:t>
            </a:r>
            <a:r>
              <a:rPr lang="it-IT" dirty="0">
                <a:solidFill>
                  <a:schemeClr val="tx1"/>
                </a:solidFill>
              </a:rPr>
              <a:t>violenza </a:t>
            </a:r>
            <a:r>
              <a:rPr lang="it-IT" dirty="0" smtClean="0">
                <a:solidFill>
                  <a:schemeClr val="tx1"/>
                </a:solidFill>
              </a:rPr>
              <a:t>( fisica, psicologica, economica)</a:t>
            </a:r>
            <a:r>
              <a:rPr lang="it-IT" dirty="0">
                <a:solidFill>
                  <a:schemeClr val="tx1"/>
                </a:solidFill>
              </a:rPr>
              <a:t>  di </a:t>
            </a:r>
            <a:r>
              <a:rPr lang="it-IT" dirty="0" smtClean="0">
                <a:solidFill>
                  <a:schemeClr val="tx1"/>
                </a:solidFill>
              </a:rPr>
              <a:t>  genere   in ogni contesto (familiare, lavorativo, sociale). </a:t>
            </a:r>
            <a:r>
              <a:rPr lang="it-IT" dirty="0">
                <a:solidFill>
                  <a:schemeClr val="tx1"/>
                </a:solidFill>
              </a:rPr>
              <a:t>Chi osserva la cultura del rispetto verso chiunque è più probabile che sia più attento di altri al tuo benessere psico-fisico ed estetico.</a:t>
            </a:r>
          </a:p>
          <a:p>
            <a:r>
              <a:rPr lang="it-IT" dirty="0"/>
              <a:t>Se vuoi approfondire  questi argomenti, troverai sul sito  le perle giuridiche del nostro archivio tematico con ”istruzioni per l’uso” anche per non perdere eventuali cause ( come sai chi rischia di più  nei processi è chi ha ragione ( chi ha torto, al massimo , rischia di essere condannato)…</a:t>
            </a:r>
          </a:p>
          <a:p>
            <a:endParaRPr lang="it-IT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LA DIFFERENZA TRA RISCHIO E PERICOLO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Nel gergo comune molto spesso i concetti di rischio e pericolo vengono utilizzati come </a:t>
            </a:r>
            <a:r>
              <a:rPr lang="it-IT" dirty="0" smtClean="0"/>
              <a:t>sinonimo</a:t>
            </a:r>
            <a:r>
              <a:rPr lang="it-IT" dirty="0" smtClean="0">
                <a:solidFill>
                  <a:srgbClr val="00B050"/>
                </a:solidFill>
              </a:rPr>
              <a:t>;</a:t>
            </a:r>
            <a:r>
              <a:rPr lang="it-IT" dirty="0" smtClean="0"/>
              <a:t> </a:t>
            </a:r>
            <a:r>
              <a:rPr lang="it-IT" dirty="0"/>
              <a:t>in realtà si tratta di due termini correlati ma associabili a scenari distinti. </a:t>
            </a:r>
          </a:p>
          <a:p>
            <a:r>
              <a:rPr lang="it-IT" b="1" u="sng" dirty="0"/>
              <a:t>Pericolo</a:t>
            </a:r>
            <a:endParaRPr lang="it-IT" dirty="0"/>
          </a:p>
          <a:p>
            <a:r>
              <a:rPr lang="it-IT" dirty="0"/>
              <a:t>Proprietà o qualità intrinseca di un determinato fattore avente il potenziale di causare danni.</a:t>
            </a:r>
          </a:p>
          <a:p>
            <a:r>
              <a:rPr lang="it-IT" b="1" u="sng" dirty="0"/>
              <a:t>Rischio</a:t>
            </a:r>
            <a:endParaRPr lang="it-IT" dirty="0"/>
          </a:p>
          <a:p>
            <a:r>
              <a:rPr lang="it-IT" dirty="0"/>
              <a:t>Probabilità di raggiungimento del livello potenziale di “danno” nelle condizioni d’impiego o di esposizione  ad un determinato fattore o agente o loro combinazione.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Pericolo e rischio a confronto </a:t>
            </a:r>
            <a:endParaRPr lang="it-IT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dirty="0"/>
              <a:t> </a:t>
            </a:r>
          </a:p>
          <a:p>
            <a:endParaRPr lang="it-IT" sz="7200" b="1" dirty="0"/>
          </a:p>
          <a:p>
            <a:r>
              <a:rPr lang="it-IT" sz="7200" b="1" dirty="0" smtClean="0"/>
              <a:t>INTRAPRENDERE </a:t>
            </a:r>
            <a:r>
              <a:rPr lang="it-IT" sz="7200" b="1" dirty="0"/>
              <a:t>UNA STRADA BUIA DI  NOTTE E' PERICOLOSO.....</a:t>
            </a:r>
          </a:p>
          <a:p>
            <a:endParaRPr lang="it-IT" dirty="0"/>
          </a:p>
        </p:txBody>
      </p:sp>
      <p:sp>
        <p:nvSpPr>
          <p:cNvPr id="7" name="Segnaposto tes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25000" lnSpcReduction="20000"/>
          </a:bodyPr>
          <a:lstStyle/>
          <a:p>
            <a:r>
              <a:rPr lang="it-IT" dirty="0"/>
              <a:t> </a:t>
            </a:r>
          </a:p>
          <a:p>
            <a:r>
              <a:rPr lang="it-IT" dirty="0"/>
              <a:t> </a:t>
            </a:r>
          </a:p>
          <a:p>
            <a:endParaRPr lang="it-IT" sz="7200" b="1" dirty="0" smtClean="0"/>
          </a:p>
          <a:p>
            <a:endParaRPr lang="it-IT" sz="7200" b="1" dirty="0"/>
          </a:p>
          <a:p>
            <a:endParaRPr lang="it-IT" sz="7200" b="1" dirty="0" smtClean="0"/>
          </a:p>
          <a:p>
            <a:endParaRPr lang="it-IT" sz="7200" b="1" dirty="0"/>
          </a:p>
          <a:p>
            <a:endParaRPr lang="it-IT" sz="7200" b="1" dirty="0" smtClean="0"/>
          </a:p>
          <a:p>
            <a:r>
              <a:rPr lang="it-IT" sz="7200" b="1" dirty="0" smtClean="0"/>
              <a:t>......</a:t>
            </a:r>
            <a:r>
              <a:rPr lang="it-IT" sz="7200" b="1" dirty="0"/>
              <a:t>CORRO IL RISCHIO DI INCONTRARE UN </a:t>
            </a:r>
            <a:r>
              <a:rPr lang="it-IT" sz="7200" b="1" dirty="0" smtClean="0"/>
              <a:t>MALINTENZIONATO</a:t>
            </a:r>
            <a:endParaRPr lang="it-IT" sz="7200" b="1" dirty="0"/>
          </a:p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721" y="2984249"/>
            <a:ext cx="3398815" cy="2347163"/>
          </a:xfrm>
          <a:ln w="3175">
            <a:solidFill>
              <a:schemeClr val="tx1"/>
            </a:solidFill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58" y="2984249"/>
            <a:ext cx="3398815" cy="24386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QUALI SONO I PRINCIPALI ERRORI DA EVITARE</a:t>
            </a:r>
            <a:r>
              <a:rPr lang="it-IT" b="1" dirty="0" smtClean="0"/>
              <a:t>?(1/5)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it-IT" dirty="0"/>
              <a:t>AGIRE D'IMPULSO MOSSI DALLA PAURA: c'è la probabilità di una reazione sproporzionata rispetto all'offesa </a:t>
            </a:r>
          </a:p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138" y="1662676"/>
            <a:ext cx="3315932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QUALI SONO I PRINCIPALI ERRORI DA EVITARE?(2/5)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it-IT" dirty="0"/>
              <a:t>PARALIZZARSI PER LA PAURA: non si riesce nè ad affrontare la minaccia che si ha di fronte nè a fuggire dalla stessa rimanendo completamente inermi ed immobili davanti all’aggressore.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2574" y="1574411"/>
            <a:ext cx="3522037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QUALI SONO I PRINCIPALI ERRORI DA EVITARE?(3/5)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just"/>
            <a:r>
              <a:rPr lang="it-IT" dirty="0"/>
              <a:t>DISTRARSI: è dimostrato che gli aggressori studiano le vittime prediligendo quelle che in quel frangente non si dimostrano attente.</a:t>
            </a:r>
          </a:p>
          <a:p>
            <a:endParaRPr lang="it-IT" dirty="0"/>
          </a:p>
        </p:txBody>
      </p:sp>
      <p:cxnSp>
        <p:nvCxnSpPr>
          <p:cNvPr id="8" name="Connettore 2 7"/>
          <p:cNvCxnSpPr/>
          <p:nvPr/>
        </p:nvCxnSpPr>
        <p:spPr>
          <a:xfrm>
            <a:off x="8706255" y="3463047"/>
            <a:ext cx="768485" cy="55174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0" t="15147" r="15262" b="14558"/>
          <a:stretch/>
        </p:blipFill>
        <p:spPr>
          <a:xfrm>
            <a:off x="8433881" y="1574411"/>
            <a:ext cx="3474567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QUALI SONO I PRINCIPALI ERRORI DA EVITARE?(4/5)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just"/>
            <a:r>
              <a:rPr lang="it-IT" dirty="0"/>
              <a:t>INOLTRARSI IN AMBIENTI </a:t>
            </a:r>
            <a:r>
              <a:rPr lang="it-IT" dirty="0" smtClean="0"/>
              <a:t>SCONOSCIUTI DA </a:t>
            </a:r>
            <a:r>
              <a:rPr lang="it-IT" dirty="0"/>
              <a:t>SOLI: sarebbe opportuno farsi accompagnare o quanto meno non entrare per primi in ambienti non noti.</a:t>
            </a:r>
          </a:p>
          <a:p>
            <a:endParaRPr lang="it-IT" dirty="0"/>
          </a:p>
        </p:txBody>
      </p:sp>
      <p:pic>
        <p:nvPicPr>
          <p:cNvPr id="5" name="Segnaposto contenuto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14241" r="14515" b="14006"/>
          <a:stretch/>
        </p:blipFill>
        <p:spPr>
          <a:xfrm>
            <a:off x="7908587" y="1653702"/>
            <a:ext cx="3430992" cy="490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/>
              <a:t>QUALI SONO I PRINCIPALI ERRORI DA EVITARE?(5/5)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 algn="just"/>
            <a:r>
              <a:rPr lang="it-IT" dirty="0"/>
              <a:t>FERMARSI IN LUOGHI AL BUIO E PRIVI DI PASSAGGIO: ad esempio evitare di parcheggiare la propria vettura in una via priva di illuminazione oppure aspettare l’autobus in una fermata buia, cercare di spostarsi sempre verso la zona più illuminata </a:t>
            </a:r>
          </a:p>
          <a:p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1" t="14223" r="14951" b="13661"/>
          <a:stretch/>
        </p:blipFill>
        <p:spPr>
          <a:xfrm>
            <a:off x="8394971" y="1574411"/>
            <a:ext cx="3353092" cy="48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lo">
  <a:themeElements>
    <a:clrScheme name="Filo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Filo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159</TotalTime>
  <Words>1093</Words>
  <Application>Microsoft Office PowerPoint</Application>
  <PresentationFormat>Widescreen</PresentationFormat>
  <Paragraphs>101</Paragraphs>
  <Slides>26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Filo</vt:lpstr>
      <vt:lpstr>VADEMECUM M.G.A</vt:lpstr>
      <vt:lpstr>Prefazione</vt:lpstr>
      <vt:lpstr>LA DIFFERENZA TRA RISCHIO E PERICOLO  </vt:lpstr>
      <vt:lpstr>Pericolo e rischio a confronto </vt:lpstr>
      <vt:lpstr>QUALI SONO I PRINCIPALI ERRORI DA EVITARE?(1/5) </vt:lpstr>
      <vt:lpstr>QUALI SONO I PRINCIPALI ERRORI DA EVITARE?(2/5) </vt:lpstr>
      <vt:lpstr>QUALI SONO I PRINCIPALI ERRORI DA EVITARE?(3/5) </vt:lpstr>
      <vt:lpstr>QUALI SONO I PRINCIPALI ERRORI DA EVITARE?(4/5) </vt:lpstr>
      <vt:lpstr>QUALI SONO I PRINCIPALI ERRORI DA EVITARE?(5/5) </vt:lpstr>
      <vt:lpstr>PRINCIPALI SCENARI DI UN'AGGRESSIONE: </vt:lpstr>
      <vt:lpstr>AGGRESSIONI AL CHIUSO: CONTESTO DOMESTICO (ambiente noto)</vt:lpstr>
      <vt:lpstr>AGGRESSIONI AL CHIUSO IN AMBIENTE SCONOSCIUTO: IL LOCALE </vt:lpstr>
      <vt:lpstr>AGGRESSIONI ALL’APERTO: IL PARCO</vt:lpstr>
      <vt:lpstr>TIPOLOGIA DI AGGRESSIONI</vt:lpstr>
      <vt:lpstr>TIPOLOGIA DI AGGRESSIONI(1/6)</vt:lpstr>
      <vt:lpstr>TIPOLOGIA DI AGGRESSIONI(2/6)</vt:lpstr>
      <vt:lpstr>TIPOLOGIA DI AGGRESSIONI(3/6)</vt:lpstr>
      <vt:lpstr>TIPOLOGIA DI AGGRESSIONI(4/6)</vt:lpstr>
      <vt:lpstr>TIPOLOGIA DI AGGRESSIONI(5/6)</vt:lpstr>
      <vt:lpstr>TIPOLOGIA DI AGGRESSIONI(6/6)</vt:lpstr>
      <vt:lpstr>L’IMPORTANZA DELLA FORMA FISICA</vt:lpstr>
      <vt:lpstr>L’IMPORTANZA DELLA FORMA FISICA</vt:lpstr>
      <vt:lpstr>ELEMENTI FONDAMENTALI DELLA DIFESA PERSONALE 1/2 </vt:lpstr>
      <vt:lpstr>ELEMENTI FONDAMENTALI DELLA DIFESA PERSONALE 2/2</vt:lpstr>
      <vt:lpstr>ALCUNE INDICAZIONI PRATICHE</vt:lpstr>
      <vt:lpstr>IL NOSTRO CONTRIBUTO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VADEMECUM M.G.A</dc:title>
  <dc:creator>Erika</dc:creator>
  <cp:lastModifiedBy>Utente</cp:lastModifiedBy>
  <cp:revision>131</cp:revision>
  <dcterms:created xsi:type="dcterms:W3CDTF">2022-01-22T18:04:00Z</dcterms:created>
  <dcterms:modified xsi:type="dcterms:W3CDTF">2022-05-25T12:53:48Z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A6723168A9FF4140893D982E62EBD6EC</vt:lpwstr>
  </property>
  <property fmtid="{D5CDD505-2E9C-101B-9397-08002B2CF9AE}" pid="3" name="KSOProductBuildVer">
    <vt:lpwstr>1033-11.2.0.10445</vt:lpwstr>
  </property>
</Properties>
</file>