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0" r:id="rId2"/>
    <p:sldId id="264" r:id="rId3"/>
    <p:sldId id="261" r:id="rId4"/>
    <p:sldId id="265" r:id="rId5"/>
    <p:sldId id="266" r:id="rId6"/>
    <p:sldId id="267" r:id="rId7"/>
    <p:sldId id="268" r:id="rId8"/>
    <p:sldId id="275" r:id="rId9"/>
    <p:sldId id="279" r:id="rId10"/>
    <p:sldId id="273" r:id="rId11"/>
    <p:sldId id="274" r:id="rId12"/>
    <p:sldId id="269" r:id="rId13"/>
    <p:sldId id="270" r:id="rId14"/>
    <p:sldId id="262" r:id="rId15"/>
    <p:sldId id="271" r:id="rId16"/>
    <p:sldId id="263" r:id="rId17"/>
    <p:sldId id="299" r:id="rId18"/>
    <p:sldId id="277" r:id="rId19"/>
    <p:sldId id="256" r:id="rId20"/>
    <p:sldId id="257" r:id="rId21"/>
    <p:sldId id="259" r:id="rId22"/>
    <p:sldId id="292" r:id="rId23"/>
    <p:sldId id="278" r:id="rId24"/>
    <p:sldId id="272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8" r:id="rId36"/>
    <p:sldId id="295" r:id="rId37"/>
    <p:sldId id="300" r:id="rId38"/>
    <p:sldId id="297" r:id="rId39"/>
    <p:sldId id="301" r:id="rId40"/>
    <p:sldId id="302" r:id="rId41"/>
    <p:sldId id="293" r:id="rId42"/>
    <p:sldId id="276" r:id="rId43"/>
    <p:sldId id="280" r:id="rId4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23" autoAdjust="0"/>
  </p:normalViewPr>
  <p:slideViewPr>
    <p:cSldViewPr>
      <p:cViewPr varScale="1">
        <p:scale>
          <a:sx n="100" d="100"/>
          <a:sy n="100" d="100"/>
        </p:scale>
        <p:origin x="-19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13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408A2-33ED-4E43-B3AD-680065CB097D}" type="datetimeFigureOut">
              <a:rPr lang="it-IT" smtClean="0"/>
              <a:pPr/>
              <a:t>27/06/2016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D4CF5-32B0-4808-8F86-EA3A329E78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2115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D4CF5-32B0-4808-8F86-EA3A329E78B8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922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D4CF5-32B0-4808-8F86-EA3A329E78B8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03437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D4CF5-32B0-4808-8F86-EA3A329E78B8}" type="slidenum">
              <a:rPr lang="it-IT" smtClean="0"/>
              <a:pPr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2482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98C-971C-4D06-9BB1-09537F6AE8A5}" type="datetimeFigureOut">
              <a:rPr lang="it-IT" smtClean="0"/>
              <a:pPr/>
              <a:t>27/06/2016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29D1-4699-4FE6-B034-05DBE87C9B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891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98C-971C-4D06-9BB1-09537F6AE8A5}" type="datetimeFigureOut">
              <a:rPr lang="it-IT" smtClean="0"/>
              <a:pPr/>
              <a:t>27/06/2016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29D1-4699-4FE6-B034-05DBE87C9B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3456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98C-971C-4D06-9BB1-09537F6AE8A5}" type="datetimeFigureOut">
              <a:rPr lang="it-IT" smtClean="0"/>
              <a:pPr/>
              <a:t>27/06/2016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29D1-4699-4FE6-B034-05DBE87C9B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88233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98C-971C-4D06-9BB1-09537F6AE8A5}" type="datetimeFigureOut">
              <a:rPr lang="it-IT" smtClean="0"/>
              <a:pPr/>
              <a:t>27/06/2016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29D1-4699-4FE6-B034-05DBE87C9B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6915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98C-971C-4D06-9BB1-09537F6AE8A5}" type="datetimeFigureOut">
              <a:rPr lang="it-IT" smtClean="0"/>
              <a:pPr/>
              <a:t>27/06/2016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29D1-4699-4FE6-B034-05DBE87C9B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1648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98C-971C-4D06-9BB1-09537F6AE8A5}" type="datetimeFigureOut">
              <a:rPr lang="it-IT" smtClean="0"/>
              <a:pPr/>
              <a:t>27/06/2016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29D1-4699-4FE6-B034-05DBE87C9B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9313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98C-971C-4D06-9BB1-09537F6AE8A5}" type="datetimeFigureOut">
              <a:rPr lang="it-IT" smtClean="0"/>
              <a:pPr/>
              <a:t>27/06/2016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29D1-4699-4FE6-B034-05DBE87C9B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285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98C-971C-4D06-9BB1-09537F6AE8A5}" type="datetimeFigureOut">
              <a:rPr lang="it-IT" smtClean="0"/>
              <a:pPr/>
              <a:t>27/06/2016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29D1-4699-4FE6-B034-05DBE87C9B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9472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98C-971C-4D06-9BB1-09537F6AE8A5}" type="datetimeFigureOut">
              <a:rPr lang="it-IT" smtClean="0"/>
              <a:pPr/>
              <a:t>27/06/2016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29D1-4699-4FE6-B034-05DBE87C9B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4089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98C-971C-4D06-9BB1-09537F6AE8A5}" type="datetimeFigureOut">
              <a:rPr lang="it-IT" smtClean="0"/>
              <a:pPr/>
              <a:t>27/06/2016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29D1-4699-4FE6-B034-05DBE87C9B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8973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98C-971C-4D06-9BB1-09537F6AE8A5}" type="datetimeFigureOut">
              <a:rPr lang="it-IT" smtClean="0"/>
              <a:pPr/>
              <a:t>27/06/2016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29D1-4699-4FE6-B034-05DBE87C9B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3412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DD98C-971C-4D06-9BB1-09537F6AE8A5}" type="datetimeFigureOut">
              <a:rPr lang="it-IT" smtClean="0"/>
              <a:pPr/>
              <a:t>27/06/2016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629D1-4699-4FE6-B034-05DBE87C9B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9309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r.search.yahoo.com/_ylt=A0WTTcj0__pWKyoA3LTO5olQ;_ylu=X3oDMTBxNG1oMmE2BHNlYwNmcC1hdHRyaWIEc2xrA3J1cmwEaXQD/RV=2/RE=1459318900/RO=11/RU=http:/www.francescoocchetta.it/wordpress/?p=17205/RK=0/RS=lmkbwlEFDElwDR.meQWnoXsyI24-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.search.yahoo.com/_ylt=A7x9Unmo5_pWljwAxKpHDwx.;_ylu=X3oDMTBtdXBkbHJyBHNlYwNmcC1hdHRyaWIEc2xrA3J1cmw-/RV=2/RE=1459312680/RO=10/RU=http:/expolatinos.blogspot.com/2013/01/allarme-per-la-violenza-sulle-donne-in.html/RK=0/RS=462rzZP6A_1mHqcWzDHgZOrgyuE-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it/url?sa=i&amp;rct=j&amp;q=&amp;esrc=s&amp;source=images&amp;cd=&amp;cad=rja&amp;uact=8&amp;ved=0ahUKEwjNndmM4vzLAhUJliwKHVAHA5sQjRwIBw&amp;url=http://www.scuolissima.com/2015/10/differenza-furto-rapina-scippo-appropriazione-indebita.html&amp;psig=AFQjCNF7G4yxKwPqi71wcYiELPTeLkNqTw&amp;ust=1460126663287046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r.search.yahoo.com/_ylt=A0LEVvvWrQhXuJcATKdHDwx.;_ylu=X3oDMTBtdXBkbHJyBHNlYwNmcC1hdHRyaWIEc2xrA3J1cmw-/RV=2/RE=1460215383/RO=10/RU=http:/www.folhavitoria.com.br/entretenimento/blogs/interacao/2014/02/12/paulo-coelho-chega-ao-publico-pelo-celular-e-internet-com-o-servico-vivo-reflexoes/RK=0/RS=SUux1UNtW8I8FzsTAX4m_XmF1nA-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47664" y="-1179512"/>
            <a:ext cx="4248472" cy="4176464"/>
          </a:xfrm>
        </p:spPr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67544" y="5013176"/>
            <a:ext cx="8208912" cy="1772816"/>
          </a:xfrm>
        </p:spPr>
        <p:txBody>
          <a:bodyPr>
            <a:normAutofit lnSpcReduction="10000"/>
          </a:bodyPr>
          <a:lstStyle/>
          <a:p>
            <a:r>
              <a:rPr lang="it-IT" sz="5600" b="1" dirty="0" smtClean="0">
                <a:solidFill>
                  <a:srgbClr val="002060"/>
                </a:solidFill>
              </a:rPr>
              <a:t>LA LEGITTIMA DIFESA SOLIDARISTICA</a:t>
            </a:r>
            <a:endParaRPr lang="it-IT" sz="5600" dirty="0" smtClean="0">
              <a:solidFill>
                <a:srgbClr val="00206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" name="Picture 2" descr="http://files.fijlkamkaratecalabria.webnode.it/200000117-7d0ba7e064/Logo%20FIJLKAM%20TRASP.%20Perfetto%20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89003"/>
            <a:ext cx="4032448" cy="39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01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9208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DIFENDERE SE’ E GLI ALTRI E’ UN DIRITTO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15121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3500" dirty="0" smtClean="0"/>
              <a:t>NON E’ RESPONSABILE CHI CAGIONA IL DANNO PER LEGITTIMA DIFESA DI SE’ O DI ALTRI</a:t>
            </a:r>
          </a:p>
          <a:p>
            <a:pPr marL="0" indent="0" algn="ctr">
              <a:buNone/>
            </a:pPr>
            <a:r>
              <a:rPr lang="it-IT" sz="3500" dirty="0" smtClean="0"/>
              <a:t>(ART.2044 CODICE CIVILE).</a:t>
            </a:r>
          </a:p>
          <a:p>
            <a:pPr marL="0" indent="0">
              <a:buNone/>
            </a:pPr>
            <a:endParaRPr lang="it-IT" sz="2800" b="1" dirty="0" smtClean="0"/>
          </a:p>
          <a:p>
            <a:pPr marL="0" indent="0">
              <a:buNone/>
            </a:pPr>
            <a:endParaRPr lang="it-IT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4904"/>
            <a:ext cx="745999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7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863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LA SOLIDARIETA’ E’ LA REGOLA ANCHE NEL DIRITTO INTERNAZIONALE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2104256"/>
            <a:ext cx="9144000" cy="406104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it-IT" sz="4400" b="1" dirty="0" smtClean="0"/>
              <a:t>NEL DIRITTO </a:t>
            </a:r>
            <a:r>
              <a:rPr lang="it-IT" sz="4400" b="1" dirty="0"/>
              <a:t>INTERNAZIONALE CONTEMPORANEO È DATO </a:t>
            </a:r>
            <a:r>
              <a:rPr lang="it-IT" sz="4400" b="1" dirty="0" smtClean="0"/>
              <a:t>REGISTRARE L’AFFERMAZIONE DIFFUSA </a:t>
            </a:r>
            <a:r>
              <a:rPr lang="it-IT" sz="4400" b="1" dirty="0"/>
              <a:t>DI UNA </a:t>
            </a:r>
            <a:r>
              <a:rPr lang="it-IT" sz="4400" b="1" dirty="0" smtClean="0"/>
              <a:t>VISIONE SOLIDARISTICA, CON IL </a:t>
            </a:r>
            <a:r>
              <a:rPr lang="it-IT" sz="4400" b="1" dirty="0"/>
              <a:t>RICONOSCIMENTO DI VALORI CONDIVISI E </a:t>
            </a:r>
            <a:r>
              <a:rPr lang="it-IT" sz="4400" b="1" dirty="0" smtClean="0"/>
              <a:t>TUTELATI SUL </a:t>
            </a:r>
            <a:r>
              <a:rPr lang="it-IT" sz="4400" b="1" dirty="0"/>
              <a:t>PIANO NORMATIVO</a:t>
            </a:r>
            <a:r>
              <a:rPr lang="it-IT" sz="4400" b="1" dirty="0" smtClean="0"/>
              <a:t>.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xmlns="" val="39519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IL DIRITTO AD ESSERE  TUTELATI DELLE DONNE E DEI FANCIULLI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14116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b="1" dirty="0"/>
              <a:t>LA CONVENZIONE INTERNAZIONALE SUI DIRITTI DELL'INFANZIA È STATA APPROVATA DALL'ASSEMBLEA GENERALE DELLE NAZIONI UNITE IL 20 NOVEMBRE 1989 A NEW YORK ED È STATA RATIFICATA DA 191 PAESI, TRA I QUALI L'ITALIA CON LA LEGGE N.176 DEL 27 MAGGIO 1991. </a:t>
            </a:r>
            <a:endParaRPr lang="it-IT" dirty="0"/>
          </a:p>
          <a:p>
            <a:pPr marL="0" indent="0" algn="just">
              <a:buNone/>
            </a:pPr>
            <a:r>
              <a:rPr lang="it-IT" b="1" dirty="0" smtClean="0"/>
              <a:t>LA LEGGE </a:t>
            </a:r>
            <a:r>
              <a:rPr lang="it-IT" b="1" dirty="0"/>
              <a:t>15 ottobre 2013, n. 119 </a:t>
            </a:r>
            <a:r>
              <a:rPr lang="it-IT" b="1" dirty="0" smtClean="0"/>
              <a:t>HA OPERATO  LA CONVERSIONE </a:t>
            </a:r>
            <a:r>
              <a:rPr lang="it-IT" b="1" dirty="0"/>
              <a:t>IN LEGGE, CON MODIFICAZIONI, DEL DECRETO-LEGGE 14 AGOSTO 2013, N. 93, RECANTE DISPOSIZIONI URGENTI IN MATERIA DI SICUREZZA E PER IL CONTRASTO DELLA VIOLENZA DI </a:t>
            </a:r>
            <a:r>
              <a:rPr lang="it-IT" b="1" dirty="0" smtClean="0"/>
              <a:t>GENERE.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23575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I SOGGETTI DESTINATARI DELLA LEGITTIMA DIFESA SOLIDARISTICA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b="1" dirty="0"/>
              <a:t>LA SOLIDARIETÀ VIENE IN CONSIDERAZIONE, NELLA LEGITTIMA DIFESA, IN PRIMO LUOGO, DALL’ANGOLO VISUALE DEL SOGGETTO </a:t>
            </a:r>
            <a:r>
              <a:rPr lang="it-IT" b="1" dirty="0" smtClean="0"/>
              <a:t>DEBOLE NELLA </a:t>
            </a:r>
            <a:r>
              <a:rPr lang="it-IT" b="1" dirty="0"/>
              <a:t>LEGISLAZIONE INTERNA ED </a:t>
            </a:r>
            <a:r>
              <a:rPr lang="it-IT" b="1" dirty="0" smtClean="0"/>
              <a:t>INTERNAZIONALE: I FANCIULLI </a:t>
            </a:r>
            <a:r>
              <a:rPr lang="it-IT" b="1" dirty="0"/>
              <a:t>NELLA FAMIGLIA ED IN </a:t>
            </a:r>
            <a:r>
              <a:rPr lang="it-IT" b="1" dirty="0" smtClean="0"/>
              <a:t>SOCIETÀ, </a:t>
            </a:r>
            <a:r>
              <a:rPr lang="it-IT" b="1" dirty="0"/>
              <a:t>LE DONNE </a:t>
            </a:r>
            <a:r>
              <a:rPr lang="it-IT" b="1" dirty="0" smtClean="0"/>
              <a:t>NELLE RELAZIONI DI INTIMITA’ </a:t>
            </a:r>
            <a:r>
              <a:rPr lang="it-IT" b="1" dirty="0"/>
              <a:t>, SUL LAVORO, IN OGNI CONTESTO SOCIALE, GLI   ANZIANI ED I PORTATORI DI </a:t>
            </a:r>
            <a:r>
              <a:rPr lang="it-IT" b="1" dirty="0" smtClean="0"/>
              <a:t>HANDICAP, </a:t>
            </a:r>
            <a:r>
              <a:rPr lang="it-IT" b="1" dirty="0"/>
              <a:t>I SOGGETTI BISOGNOSI DI  CURE E DI ASSISTENZA </a:t>
            </a:r>
            <a:r>
              <a:rPr lang="it-IT" b="1" dirty="0" smtClean="0"/>
              <a:t>SANITARIA, LE VITTIME DI VIOLENZA ECONOMICA.</a:t>
            </a:r>
            <a:endParaRPr lang="it-IT" dirty="0"/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18782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90770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SECONDO AUTOREVOLI  GIURISTI</a:t>
            </a:r>
            <a:br>
              <a:rPr lang="it-IT" dirty="0" smtClean="0"/>
            </a:br>
            <a:r>
              <a:rPr lang="it-IT" u="sng" dirty="0" smtClean="0">
                <a:solidFill>
                  <a:srgbClr val="FF0000"/>
                </a:solidFill>
              </a:rPr>
              <a:t>LA SOLIDARIETA’ E’ </a:t>
            </a:r>
            <a:r>
              <a:rPr lang="it-IT" u="sng" dirty="0">
                <a:solidFill>
                  <a:srgbClr val="FF0000"/>
                </a:solidFill>
              </a:rPr>
              <a:t>ANCHE UN </a:t>
            </a:r>
            <a:r>
              <a:rPr lang="it-IT" u="sng" dirty="0" smtClean="0">
                <a:solidFill>
                  <a:srgbClr val="FF0000"/>
                </a:solidFill>
              </a:rPr>
              <a:t>DIRITTO DI CHI NE NECESSITA</a:t>
            </a:r>
            <a:endParaRPr lang="it-IT" u="sng" dirty="0">
              <a:solidFill>
                <a:srgbClr val="FF0000"/>
              </a:solidFill>
            </a:endParaRPr>
          </a:p>
        </p:txBody>
      </p:sp>
      <p:pic>
        <p:nvPicPr>
          <p:cNvPr id="4" name="yui_3_10_0_1_1459290085443_381" descr="http://www.francescoocchetta.it/wordpress/wp-content/uploads/2013/10/miss-e-anziani-solidarietà-terza-età.jpg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46850"/>
            <a:ext cx="7056784" cy="4622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6296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768752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 BENI CHE POSSONO ESSERE PROTETTI PER SOLIDARIETA’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9971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b="1" dirty="0"/>
              <a:t>I BENI CHE GIUSTIFICANO LA LEGITTIMA DIFESA SOLIDARISTICA SONO IN PRIMO LUOGO LA </a:t>
            </a:r>
            <a:r>
              <a:rPr lang="it-IT" b="1" dirty="0">
                <a:solidFill>
                  <a:srgbClr val="FF0000"/>
                </a:solidFill>
              </a:rPr>
              <a:t>VITA E LA </a:t>
            </a:r>
            <a:r>
              <a:rPr lang="it-IT" b="1" dirty="0" smtClean="0">
                <a:solidFill>
                  <a:srgbClr val="FF0000"/>
                </a:solidFill>
              </a:rPr>
              <a:t>SALUTE</a:t>
            </a:r>
            <a:r>
              <a:rPr lang="it-IT" b="1" dirty="0" smtClean="0"/>
              <a:t>, OGGETTI </a:t>
            </a:r>
            <a:r>
              <a:rPr lang="it-IT" b="1" dirty="0"/>
              <a:t>DI DIRITTI COSTITUZIONALMENTE </a:t>
            </a:r>
            <a:r>
              <a:rPr lang="it-IT" b="1" dirty="0" smtClean="0"/>
              <a:t>PROTETTI.</a:t>
            </a:r>
            <a:endParaRPr lang="it-IT" dirty="0"/>
          </a:p>
          <a:p>
            <a:pPr marL="0" indent="0" algn="ctr">
              <a:buNone/>
            </a:pPr>
            <a:endParaRPr lang="it-IT" b="1" dirty="0" smtClean="0"/>
          </a:p>
          <a:p>
            <a:pPr marL="0" indent="0" algn="ctr">
              <a:buNone/>
            </a:pPr>
            <a:r>
              <a:rPr lang="it-IT" b="1" dirty="0" smtClean="0"/>
              <a:t>ANCHE </a:t>
            </a:r>
            <a:r>
              <a:rPr lang="it-IT" b="1" dirty="0"/>
              <a:t>IL </a:t>
            </a:r>
            <a:r>
              <a:rPr lang="it-IT" b="1" dirty="0">
                <a:solidFill>
                  <a:srgbClr val="FF0000"/>
                </a:solidFill>
              </a:rPr>
              <a:t>PATRIMONIO </a:t>
            </a:r>
            <a:r>
              <a:rPr lang="it-IT" b="1" dirty="0"/>
              <a:t>È UN BENE CHE LEGITTIMA </a:t>
            </a:r>
            <a:r>
              <a:rPr lang="it-IT" b="1" dirty="0" smtClean="0"/>
              <a:t>LA DIFESA SOLIDARISTICA</a:t>
            </a:r>
            <a:r>
              <a:rPr lang="it-IT" b="1" dirty="0"/>
              <a:t>, </a:t>
            </a:r>
            <a:r>
              <a:rPr lang="it-IT" b="1" dirty="0" smtClean="0"/>
              <a:t>PERALTRO CONSIDERANDO CHE </a:t>
            </a:r>
            <a:r>
              <a:rPr lang="it-IT" b="1" dirty="0"/>
              <a:t>LA SUA AGGRESSIONE </a:t>
            </a:r>
            <a:r>
              <a:rPr lang="it-IT" b="1" dirty="0" smtClean="0"/>
              <a:t>PUO’  SOVENTE DEGENERARE IN VIOLENZA SULLE PERSONE.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39142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496944" cy="4968552"/>
          </a:xfrm>
        </p:spPr>
        <p:txBody>
          <a:bodyPr>
            <a:normAutofit/>
          </a:bodyPr>
          <a:lstStyle/>
          <a:p>
            <a:r>
              <a:rPr lang="it-IT" b="1" dirty="0"/>
              <a:t>SITUAZIONI CHE LEGITTIMANO LA DIFESA SOLIDARISTICA</a:t>
            </a:r>
            <a:r>
              <a:rPr lang="it-IT" dirty="0"/>
              <a:t/>
            </a:r>
            <a:br>
              <a:rPr lang="it-IT" dirty="0"/>
            </a:br>
            <a:r>
              <a:rPr lang="it-IT" b="1" dirty="0"/>
              <a:t>IN OGNI CONTESTO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30066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80068" y="188640"/>
            <a:ext cx="6635080" cy="778098"/>
          </a:xfrm>
        </p:spPr>
        <p:txBody>
          <a:bodyPr/>
          <a:lstStyle/>
          <a:p>
            <a:r>
              <a:rPr lang="it-IT" dirty="0" smtClean="0"/>
              <a:t>LA VIOLENZA SUI FANCIULLI</a:t>
            </a:r>
            <a:endParaRPr lang="it-I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83025"/>
            <a:ext cx="6963984" cy="521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67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95736" y="548680"/>
            <a:ext cx="4032448" cy="3184525"/>
          </a:xfrm>
        </p:spPr>
        <p:txBody>
          <a:bodyPr>
            <a:normAutofit/>
          </a:bodyPr>
          <a:lstStyle/>
          <a:p>
            <a:pPr algn="l"/>
            <a:r>
              <a:rPr lang="it-IT" dirty="0" smtClean="0"/>
              <a:t>  </a:t>
            </a:r>
            <a:endParaRPr lang="it-IT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914400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690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94620" y="116632"/>
            <a:ext cx="3754760" cy="778098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solidFill>
                  <a:srgbClr val="002060"/>
                </a:solidFill>
              </a:rPr>
              <a:t>SOLIDARIETA’</a:t>
            </a:r>
            <a:endParaRPr lang="it-IT" sz="4800" b="1" dirty="0">
              <a:solidFill>
                <a:srgbClr val="002060"/>
              </a:solidFill>
            </a:endParaRPr>
          </a:p>
        </p:txBody>
      </p:sp>
      <p:pic>
        <p:nvPicPr>
          <p:cNvPr id="4" name="yui_3_5_1_2_1459292411690_1349" descr="https://lagiraffa.files.wordpress.com/2010/01/solidarieta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640960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3274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db91oC4Qg7Y/UQBD-8d-fJI/AAAAAAAAFiA/ZKCExfhH0oU/s1600/violenzadon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15915"/>
            <a:ext cx="6768752" cy="45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6764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VIOLENZA SULLE DONNE , SULLE PERSONE BISOGNOSE DI CURE </a:t>
            </a:r>
            <a:r>
              <a:rPr lang="it-IT" sz="4000" dirty="0" smtClean="0"/>
              <a:t>O </a:t>
            </a:r>
            <a:r>
              <a:rPr lang="it-IT" dirty="0" smtClean="0"/>
              <a:t>VITTIME DI VIOLENZA ECONOMICA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19049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olenza sulle donne | Stop violenza donne | 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3902"/>
            <a:ext cx="9180732" cy="599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42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talki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867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12928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8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62" y="764704"/>
            <a:ext cx="9116438" cy="547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863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ttps://encrypted-tbn2.gstatic.com/images?q=tbn:ANd9GcTaErjmDN1L5RJam1ZnsZCUXqy2SUW_tFLpDRBLQbnuv13OZ-fQUw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541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941" y="-73189"/>
            <a:ext cx="8498532" cy="700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91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124" y="446557"/>
            <a:ext cx="9195124" cy="565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070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7651"/>
            <a:ext cx="9144000" cy="640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42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75" y="404665"/>
            <a:ext cx="908326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740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800" b="1" dirty="0"/>
              <a:t>PER </a:t>
            </a:r>
            <a:r>
              <a:rPr lang="it-IT" sz="4800" b="1" dirty="0" smtClean="0">
                <a:solidFill>
                  <a:srgbClr val="002060"/>
                </a:solidFill>
              </a:rPr>
              <a:t>SOLIDARIETA’</a:t>
            </a:r>
            <a:r>
              <a:rPr lang="it-IT" sz="4800" b="1" dirty="0" smtClean="0"/>
              <a:t> SI INTENDE L’IMPEGNO </a:t>
            </a:r>
            <a:r>
              <a:rPr lang="it-IT" sz="4800" b="1" dirty="0"/>
              <a:t>PROFUSO PER CONTRASTARE O RIMUOVERE GLI OSTACOLI CHE IMPEDISCONO O METTONO A REPENTAGLIO IL PIENO SVILUPPO DELLA PERSONALITA’ UMANA.</a:t>
            </a:r>
            <a:endParaRPr lang="it-IT" sz="4800" dirty="0"/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16676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31" y="691109"/>
            <a:ext cx="9086738" cy="547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57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rostituzione minorile (foto simbolo)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604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7938"/>
            <a:ext cx="9071994" cy="721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23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100" y="332656"/>
            <a:ext cx="926220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83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827" y="623568"/>
            <a:ext cx="9158068" cy="561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748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23" t="30739" r="23691" b="30918"/>
          <a:stretch/>
        </p:blipFill>
        <p:spPr bwMode="auto">
          <a:xfrm>
            <a:off x="-10819" y="692696"/>
            <a:ext cx="915481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59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620688"/>
            <a:ext cx="91085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/>
              <a:t>IL LEGISLATORE SOSTIENE A TAL PUNTO LA LEGITTIMA DIFESA SOLIDARISTICA, DA </a:t>
            </a:r>
            <a:r>
              <a:rPr lang="it-IT" sz="4400" b="1" dirty="0" smtClean="0"/>
              <a:t>ATTRIBUIRE, ANCHE AL PRIVATO,  </a:t>
            </a:r>
            <a:r>
              <a:rPr lang="it-IT" sz="4400" b="1" dirty="0"/>
              <a:t>IL POTERE DI </a:t>
            </a:r>
            <a:r>
              <a:rPr lang="it-IT" sz="4400" b="1" dirty="0" smtClean="0"/>
              <a:t>DISPORRE</a:t>
            </a:r>
          </a:p>
          <a:p>
            <a:pPr algn="ctr"/>
            <a:r>
              <a:rPr lang="it-IT" sz="4400" b="1" dirty="0" smtClean="0">
                <a:solidFill>
                  <a:srgbClr val="C00000"/>
                </a:solidFill>
              </a:rPr>
              <a:t>L’ARRESTO </a:t>
            </a:r>
            <a:r>
              <a:rPr lang="it-IT" sz="4400" b="1" dirty="0">
                <a:solidFill>
                  <a:srgbClr val="C00000"/>
                </a:solidFill>
              </a:rPr>
              <a:t>IN FLAGRANZA DI </a:t>
            </a:r>
            <a:r>
              <a:rPr lang="it-IT" sz="4400" b="1" dirty="0" smtClean="0">
                <a:solidFill>
                  <a:srgbClr val="C00000"/>
                </a:solidFill>
              </a:rPr>
              <a:t>REATO</a:t>
            </a:r>
            <a:r>
              <a:rPr lang="it-IT" sz="4400" b="1" dirty="0" smtClean="0"/>
              <a:t>, </a:t>
            </a:r>
            <a:r>
              <a:rPr lang="it-IT" sz="4400" b="1" dirty="0"/>
              <a:t>QUANDO PER QUESTO E’ PREVISTO L’ARRESTO OBBLIGATORIO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xmlns="" val="3425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/>
              <a:t>ARTICOLO 383. C.P.P.</a:t>
            </a:r>
          </a:p>
          <a:p>
            <a:pPr algn="ctr"/>
            <a:endParaRPr lang="it-IT" sz="1600" dirty="0" smtClean="0"/>
          </a:p>
          <a:p>
            <a:pPr algn="ctr"/>
            <a:r>
              <a:rPr lang="it-IT" sz="4000" b="1" dirty="0" smtClean="0"/>
              <a:t> </a:t>
            </a:r>
            <a:r>
              <a:rPr lang="it-IT" sz="3600" b="1" u="sng" dirty="0" smtClean="0"/>
              <a:t>1.</a:t>
            </a:r>
            <a:r>
              <a:rPr lang="it-IT" sz="3600" b="1" dirty="0" smtClean="0"/>
              <a:t> NEI CASI PREVISTI DALL’ARTICOLO 380 OGNI PERSONA È AUTORIZZATA A PROCEDERE ALL’ARRESTO IN FLAGRANZA, QUANDO SI TRATTA DI DELITTI PERSEGUIBILI DI UFFICIO.</a:t>
            </a:r>
            <a:endParaRPr lang="it-IT" sz="3600" dirty="0" smtClean="0"/>
          </a:p>
          <a:p>
            <a:pPr algn="ctr"/>
            <a:r>
              <a:rPr lang="it-IT" sz="3600" b="1" u="sng" dirty="0" smtClean="0"/>
              <a:t>2.</a:t>
            </a:r>
            <a:r>
              <a:rPr lang="it-IT" sz="3600" b="1" dirty="0" smtClean="0"/>
              <a:t> LA PERSONA CHE HA ESEGUITO L’ARRESTO DEVE </a:t>
            </a:r>
            <a:r>
              <a:rPr lang="it-IT" sz="3600" b="1" u="sng" dirty="0" smtClean="0"/>
              <a:t>SENZA RITARDO</a:t>
            </a:r>
            <a:r>
              <a:rPr lang="it-IT" sz="3600" b="1" dirty="0" smtClean="0"/>
              <a:t> CONSEGNARE L’ARRESTATO E LE COSE COSTITUENTI IL CORPO DEL REATO ALLA POLIZIA GIUDIZIARIA LA QUALE REDIGE IL VERBALE DELLA CONSEGNA E NE RILASCIA COPIA.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xmlns="" val="191593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QUESTO E’ PREVISTO PER </a:t>
            </a:r>
            <a:r>
              <a:rPr lang="it-IT" sz="3200" b="1" dirty="0"/>
              <a:t>I DELITTI NON COLPOSI PUNITI CON PENA NON INFERIORE NEL MINIMO A CINQUE ANNI E NEL MASSIMO A 20 ANNI E COMUNQUE NEL CASO DI </a:t>
            </a:r>
            <a:r>
              <a:rPr lang="it-IT" sz="3200" b="1" dirty="0" smtClean="0"/>
              <a:t>DELITTI COMMESSI CON FINALITA’ DI TERRORISMO, RIDUZIONE </a:t>
            </a:r>
            <a:r>
              <a:rPr lang="it-IT" sz="3200" b="1" dirty="0"/>
              <a:t>IN SCHIAVITÙ, RAPINA, ESTORSIONE, PROSTITUZIONE </a:t>
            </a:r>
            <a:r>
              <a:rPr lang="it-IT" sz="3200" b="1" dirty="0" smtClean="0"/>
              <a:t>MINORILE (</a:t>
            </a:r>
            <a:r>
              <a:rPr lang="it-IT" sz="3200" b="1" dirty="0"/>
              <a:t>600 C.P.), PORNOGRAFIA MINORILE </a:t>
            </a:r>
            <a:r>
              <a:rPr lang="it-IT" sz="3200" b="1" dirty="0" smtClean="0"/>
              <a:t>(600 TER, </a:t>
            </a:r>
            <a:r>
              <a:rPr lang="it-IT" sz="3200" b="1" dirty="0"/>
              <a:t>COMMI PRIMO E SECONDO),   INIZIATIVE TURISTICHE VOLTE ALLO SFRUTTAMENTO DELLA PROSTITUZIONE MINORILE PREVISTO DALL'ARTICOLO 600 QUINQUIES DEL CODICE PENALE</a:t>
            </a:r>
            <a:r>
              <a:rPr lang="it-IT" sz="3200" b="1" dirty="0" smtClean="0"/>
              <a:t>, VIOLENZA </a:t>
            </a:r>
            <a:r>
              <a:rPr lang="it-IT" sz="3200" b="1" dirty="0"/>
              <a:t>SESSUALE ( 609 C.P.), VIOLENZA SESSUALE DI GRUPPO PREVISTO </a:t>
            </a:r>
            <a:r>
              <a:rPr lang="it-IT" sz="3200" b="1" dirty="0" smtClean="0"/>
              <a:t>DALL'ARTICOLO 609 OCTIES </a:t>
            </a:r>
            <a:r>
              <a:rPr lang="it-IT" sz="3200" b="1" dirty="0"/>
              <a:t>DEL CODICE </a:t>
            </a:r>
            <a:r>
              <a:rPr lang="it-IT" sz="3200" b="1" dirty="0" smtClean="0"/>
              <a:t>PENALE…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xmlns="" val="265148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411043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/>
              <a:t>…FURTO </a:t>
            </a:r>
            <a:r>
              <a:rPr lang="it-IT" sz="3600" b="1" dirty="0"/>
              <a:t>IN ABITAZIONE E SCIPPO </a:t>
            </a:r>
            <a:r>
              <a:rPr lang="it-IT" sz="3600" b="1" dirty="0" smtClean="0"/>
              <a:t>(624 </a:t>
            </a:r>
            <a:r>
              <a:rPr lang="it-IT" sz="3600" b="1" dirty="0"/>
              <a:t>BIS </a:t>
            </a:r>
            <a:r>
              <a:rPr lang="it-IT" sz="3600" b="1" dirty="0" smtClean="0"/>
              <a:t>C.P.), FURTO </a:t>
            </a:r>
            <a:r>
              <a:rPr lang="it-IT" sz="3600" b="1" dirty="0"/>
              <a:t>AGGRAVATO</a:t>
            </a:r>
            <a:r>
              <a:rPr lang="it-IT" sz="3600" b="1" dirty="0" smtClean="0"/>
              <a:t>, COMMESSO </a:t>
            </a:r>
            <a:r>
              <a:rPr lang="it-IT" sz="3600" b="1" dirty="0"/>
              <a:t>CON POSSESSO DI ARMI O DA TRE O PIU’ PERSONE O DA PERSONA TRAVISATA, QUANDO IL DANNO ARRECATO O IL LUCRO CONSEGUITO NON SIA DI NON RILEVANTE ENTITÀ, FURTO DI ARMI ( ART  4 DELLA L. 8 AGOSTO 1977 N. 533</a:t>
            </a:r>
            <a:r>
              <a:rPr lang="it-IT" sz="3600" b="1" dirty="0" smtClean="0"/>
              <a:t>),</a:t>
            </a:r>
            <a:r>
              <a:rPr lang="it-IT" sz="3600" dirty="0" smtClean="0"/>
              <a:t> </a:t>
            </a:r>
            <a:r>
              <a:rPr lang="it-IT" sz="3600" b="1" dirty="0"/>
              <a:t>O SU BENI DESTINATI ALL'EROGAZIONE DI ENERGIA, DI SERVIZI DI TRASPORTO, DI TELECOMUNICAZIONI O DI ALTRI SERVIZI </a:t>
            </a:r>
            <a:r>
              <a:rPr lang="it-IT" sz="3600" b="1" dirty="0" smtClean="0"/>
              <a:t>PUBBLICI.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xmlns="" val="427146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43000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</a:rPr>
              <a:t>COME SI PUO’ ESSERE SOLIDALI?</a:t>
            </a:r>
            <a:endParaRPr lang="it-IT" sz="48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4400" b="1" dirty="0" smtClean="0"/>
              <a:t>E’ </a:t>
            </a:r>
            <a:r>
              <a:rPr lang="it-IT" sz="4400" b="1" dirty="0"/>
              <a:t>FACILE ESPRIMERE IL CONCETTO, MODULANDO IN POSITIVO UN FAMOSO </a:t>
            </a:r>
            <a:r>
              <a:rPr lang="it-IT" sz="4400" b="1" dirty="0" smtClean="0"/>
              <a:t>SERMONE:</a:t>
            </a:r>
          </a:p>
          <a:p>
            <a:pPr marL="0" indent="0" algn="ctr">
              <a:buNone/>
            </a:pPr>
            <a:endParaRPr lang="it-IT" sz="4400" b="1" dirty="0" smtClean="0"/>
          </a:p>
          <a:p>
            <a:pPr marL="0" indent="0" algn="ctr">
              <a:buNone/>
            </a:pPr>
            <a:r>
              <a:rPr lang="it-IT" sz="4400" b="1" dirty="0" smtClean="0">
                <a:solidFill>
                  <a:srgbClr val="FF0000"/>
                </a:solidFill>
              </a:rPr>
              <a:t>NON </a:t>
            </a:r>
            <a:r>
              <a:rPr lang="it-IT" sz="4400" b="1" dirty="0">
                <a:solidFill>
                  <a:srgbClr val="FF0000"/>
                </a:solidFill>
              </a:rPr>
              <a:t>FAR FARE </a:t>
            </a:r>
            <a:r>
              <a:rPr lang="it-IT" sz="4400" b="1" i="1" dirty="0">
                <a:solidFill>
                  <a:srgbClr val="FF0000"/>
                </a:solidFill>
              </a:rPr>
              <a:t> AGLI ALTRI QUELLO CHE NON VORRESTI FOSSE FATTO A TE NELLE STESSE CONDIZIONI</a:t>
            </a:r>
            <a:r>
              <a:rPr lang="it-IT" sz="4400" b="1" dirty="0">
                <a:solidFill>
                  <a:srgbClr val="FF0000"/>
                </a:solidFill>
              </a:rPr>
              <a:t>.</a:t>
            </a:r>
            <a:endParaRPr lang="it-IT" sz="4400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2998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1560" y="605001"/>
            <a:ext cx="80283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/>
              <a:t>… DELITTI </a:t>
            </a:r>
            <a:r>
              <a:rPr lang="it-IT" sz="3600" b="1" dirty="0"/>
              <a:t>CONCERNENTI SOSTANZE STUPEFACENTI O PSICOTROPE, DEVASTAZIONE E SACCHEGGIO, RICETTAZIONE AGGRAVATA </a:t>
            </a:r>
            <a:r>
              <a:rPr lang="it-IT" sz="3600" b="1" dirty="0" smtClean="0"/>
              <a:t>(ART.648, </a:t>
            </a:r>
            <a:r>
              <a:rPr lang="it-IT" sz="3600" b="1" dirty="0"/>
              <a:t>PRIMO COMMA, SECONDO PERIODO, DEL CODICE  PENALE , DELITTI DI MALTRATTAMENTI CONTRO FAMILIARI E CONVIVENTI E DI ATTI </a:t>
            </a:r>
            <a:r>
              <a:rPr lang="it-IT" sz="3600" b="1" dirty="0" smtClean="0"/>
              <a:t>PERSECUTORI, PREVISTI DAGLI ARTT. 572 E 612 BIS </a:t>
            </a:r>
            <a:r>
              <a:rPr lang="it-IT" sz="3600" b="1" u="sng" dirty="0"/>
              <a:t>DEL </a:t>
            </a:r>
            <a:r>
              <a:rPr lang="it-IT" sz="3600" b="1" u="sng" dirty="0" smtClean="0"/>
              <a:t>CODICE PENALE.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xmlns="" val="3318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739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/>
              <a:t>LA LEGITTIMA DIFESA </a:t>
            </a:r>
            <a:r>
              <a:rPr lang="it-IT" sz="4000" b="1" dirty="0" smtClean="0"/>
              <a:t>SOLIDARISTICA</a:t>
            </a:r>
          </a:p>
          <a:p>
            <a:pPr algn="ctr"/>
            <a:r>
              <a:rPr lang="it-IT" sz="4000" b="1" dirty="0" smtClean="0"/>
              <a:t>DEVE ESSERE:</a:t>
            </a:r>
          </a:p>
          <a:p>
            <a:pPr algn="ctr"/>
            <a:endParaRPr lang="it-IT" sz="3600" b="1" dirty="0" smtClean="0"/>
          </a:p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TEMPESTIVA</a:t>
            </a:r>
            <a:r>
              <a:rPr lang="it-IT" sz="3600" b="1" dirty="0">
                <a:solidFill>
                  <a:srgbClr val="FF0000"/>
                </a:solidFill>
              </a:rPr>
              <a:t>, ADEGUATA, EFFICACE, TALE DA </a:t>
            </a:r>
            <a:r>
              <a:rPr lang="it-IT" sz="3600" b="1" dirty="0" smtClean="0">
                <a:solidFill>
                  <a:srgbClr val="FF0000"/>
                </a:solidFill>
              </a:rPr>
              <a:t>CONTENERE, </a:t>
            </a:r>
            <a:r>
              <a:rPr lang="it-IT" sz="3600" b="1" dirty="0">
                <a:solidFill>
                  <a:srgbClr val="FF0000"/>
                </a:solidFill>
              </a:rPr>
              <a:t>NEI LIMITI DEL </a:t>
            </a:r>
            <a:r>
              <a:rPr lang="it-IT" sz="3600" b="1" dirty="0" smtClean="0">
                <a:solidFill>
                  <a:srgbClr val="FF0000"/>
                </a:solidFill>
              </a:rPr>
              <a:t>POSSIBILE, OGNI </a:t>
            </a:r>
            <a:r>
              <a:rPr lang="it-IT" sz="3600" b="1" dirty="0">
                <a:solidFill>
                  <a:srgbClr val="FF0000"/>
                </a:solidFill>
              </a:rPr>
              <a:t>LESIVITA’ E DA  NON ESPORRE CHI INTERVIENE A CONSEGUENZE </a:t>
            </a:r>
            <a:r>
              <a:rPr lang="it-IT" sz="3600" b="1" dirty="0" smtClean="0">
                <a:solidFill>
                  <a:srgbClr val="FF0000"/>
                </a:solidFill>
              </a:rPr>
              <a:t>PENALI (</a:t>
            </a:r>
            <a:r>
              <a:rPr lang="it-IT" sz="3600" b="1" dirty="0">
                <a:solidFill>
                  <a:srgbClr val="FF0000"/>
                </a:solidFill>
              </a:rPr>
              <a:t>QUALE IL  RISCHIO DI </a:t>
            </a:r>
            <a:r>
              <a:rPr lang="it-IT" sz="3600" b="1" dirty="0" smtClean="0">
                <a:solidFill>
                  <a:srgbClr val="FF0000"/>
                </a:solidFill>
              </a:rPr>
              <a:t>COINVOLGIMENTO IN UNA  </a:t>
            </a:r>
            <a:r>
              <a:rPr lang="it-IT" sz="3600" b="1" dirty="0">
                <a:solidFill>
                  <a:srgbClr val="FF0000"/>
                </a:solidFill>
              </a:rPr>
              <a:t>RISSA) O  RISARCITORIE</a:t>
            </a:r>
            <a:r>
              <a:rPr lang="it-IT" sz="3600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it-IT" sz="3600" dirty="0">
              <a:solidFill>
                <a:srgbClr val="FF0000"/>
              </a:solidFill>
            </a:endParaRPr>
          </a:p>
          <a:p>
            <a:pPr algn="ctr"/>
            <a:r>
              <a:rPr lang="it-IT" sz="3600" b="1" dirty="0"/>
              <a:t>SI TRATTA DI UN VALORE INDISPENSABILE SE VOGLIAMO MIGLIORARE IL NOSTRO MONDO.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xmlns="" val="311761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83568" y="332656"/>
            <a:ext cx="77768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 </a:t>
            </a:r>
            <a:endParaRPr lang="it-IT" dirty="0"/>
          </a:p>
          <a:p>
            <a:pPr algn="ctr"/>
            <a:r>
              <a:rPr lang="it-IT" sz="4000" b="1" dirty="0"/>
              <a:t>CHI SUBISCE </a:t>
            </a:r>
            <a:r>
              <a:rPr lang="it-IT" sz="4000" b="1" u="sng" dirty="0"/>
              <a:t>VIOLENZA</a:t>
            </a:r>
            <a:r>
              <a:rPr lang="it-IT" sz="4000" b="1" dirty="0"/>
              <a:t> HA BISOGNO DI AIUTO, NON DI CONSIGLI PERCHÉ </a:t>
            </a:r>
            <a:r>
              <a:rPr lang="it-IT" sz="4000" b="1" dirty="0" smtClean="0"/>
              <a:t>«IL </a:t>
            </a:r>
            <a:r>
              <a:rPr lang="it-IT" sz="4000" b="1" dirty="0"/>
              <a:t>MONDO SI CAMBIA CON L’ESEMPIO E NON CON LE </a:t>
            </a:r>
            <a:r>
              <a:rPr lang="it-IT" sz="4000" b="1" dirty="0" smtClean="0"/>
              <a:t>OPINIONI»</a:t>
            </a:r>
          </a:p>
          <a:p>
            <a:pPr algn="ctr"/>
            <a:endParaRPr lang="it-IT" sz="4000" b="1" dirty="0"/>
          </a:p>
          <a:p>
            <a:pPr algn="ctr"/>
            <a:r>
              <a:rPr lang="it-IT" sz="4000" dirty="0" smtClean="0"/>
              <a:t> </a:t>
            </a:r>
            <a:r>
              <a:rPr lang="it-IT" sz="4000" b="1" dirty="0"/>
              <a:t>( PAOLO COELHO, SCRITTORE E POETA BRASILIANO)</a:t>
            </a:r>
            <a:endParaRPr lang="it-IT" sz="4000" dirty="0"/>
          </a:p>
          <a:p>
            <a:pPr algn="ctr"/>
            <a:r>
              <a:rPr lang="it-IT" sz="4000" dirty="0"/>
              <a:t> </a:t>
            </a:r>
          </a:p>
        </p:txBody>
      </p:sp>
      <p:pic>
        <p:nvPicPr>
          <p:cNvPr id="4" name="yui_3_10_0_1_1460186606681_300" descr="http://www.folhavitoria.com.br/entretenimento/blogs/interacao/wp-content/uploads/2014/02/foto-paulo_coelho.png">
            <a:hlinkClick r:id="rId3" tgtFrame="&quot;_blank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97345"/>
            <a:ext cx="1979712" cy="2561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6526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39552" y="260648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/>
              <a:t>PER ULTERIORI APPROFONDIMENTI </a:t>
            </a:r>
          </a:p>
          <a:p>
            <a:pPr algn="ctr"/>
            <a:r>
              <a:rPr lang="it-IT" sz="4000" dirty="0" smtClean="0"/>
              <a:t>http</a:t>
            </a:r>
            <a:r>
              <a:rPr lang="it-IT" sz="4000" dirty="0"/>
              <a:t>://www.nonpiuindifesa.com/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9435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17632" cy="1728192"/>
          </a:xfrm>
        </p:spPr>
        <p:txBody>
          <a:bodyPr>
            <a:noAutofit/>
          </a:bodyPr>
          <a:lstStyle/>
          <a:p>
            <a:r>
              <a:rPr lang="it-IT" dirty="0" smtClean="0"/>
              <a:t>E’ UN </a:t>
            </a:r>
            <a:r>
              <a:rPr lang="it-IT" dirty="0"/>
              <a:t>P</a:t>
            </a:r>
            <a:r>
              <a:rPr lang="it-IT" dirty="0" smtClean="0"/>
              <a:t>RINCIPIO SEMPLICE: CONSISTE NEL </a:t>
            </a:r>
            <a:r>
              <a:rPr lang="it-IT" b="1" dirty="0" smtClean="0">
                <a:solidFill>
                  <a:srgbClr val="FF0000"/>
                </a:solidFill>
              </a:rPr>
              <a:t>DARSI UNA MANO </a:t>
            </a:r>
            <a:r>
              <a:rPr lang="it-IT" dirty="0" smtClean="0"/>
              <a:t>IN CASO DI NECESSITA’</a:t>
            </a:r>
            <a:endParaRPr lang="it-IT" dirty="0"/>
          </a:p>
        </p:txBody>
      </p:sp>
      <p:pic>
        <p:nvPicPr>
          <p:cNvPr id="4" name="yui_3_5_1_2_1459292900444_729" descr="http://www.arcidiocesibaribitonto.it/pubblicazioni/articoli-on-line/fondo-solidarieta-mutui-sospensione-rate.jpg/image_preview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7776864" cy="4406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3483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1143000"/>
          </a:xfrm>
        </p:spPr>
        <p:txBody>
          <a:bodyPr>
            <a:no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LA LEZIONE DEI PADRI COSTITUENTI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556792"/>
            <a:ext cx="8686800" cy="4536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4000" b="1" dirty="0"/>
              <a:t>LA SOLIDARIETA’  NON E’ ALTRO CHE </a:t>
            </a:r>
            <a:r>
              <a:rPr lang="it-IT" sz="4000" b="1" dirty="0" smtClean="0"/>
              <a:t>L’ASSUNZIONE PERSONALE </a:t>
            </a:r>
            <a:r>
              <a:rPr lang="it-IT" sz="4000" b="1" dirty="0"/>
              <a:t>DI RESPONSABILITA’ NEI CONFRONTI DELLA DIGNITA’ DI OGNI ESSERE </a:t>
            </a:r>
            <a:r>
              <a:rPr lang="it-IT" sz="4000" b="1" dirty="0" smtClean="0"/>
              <a:t>UMANO. QUESTA </a:t>
            </a:r>
            <a:r>
              <a:rPr lang="it-IT" sz="4000" b="1" dirty="0"/>
              <a:t>E’ L’ESPRESSIONE USATA DA GIORGIO LA PIRA, UNO DEI NOSTRI PADRI COSTITUENTI</a:t>
            </a:r>
            <a:r>
              <a:rPr lang="it-IT" sz="4000" b="1" dirty="0" smtClean="0"/>
              <a:t>, NEL 1946.</a:t>
            </a:r>
            <a:endParaRPr lang="it-IT" sz="4000" dirty="0"/>
          </a:p>
          <a:p>
            <a:pPr algn="ctr"/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xmlns="" val="289148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4440" y="188640"/>
            <a:ext cx="6995120" cy="792088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L’ART. 2 DELLA COSTITUZIONE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2565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3600" b="1" dirty="0" smtClean="0"/>
              <a:t>QUESTA REGOLA DI CIVILTA’ E’ STATA TRASFUSA </a:t>
            </a:r>
            <a:r>
              <a:rPr lang="it-IT" sz="3600" b="1" dirty="0"/>
              <a:t>NELLA </a:t>
            </a:r>
            <a:r>
              <a:rPr lang="it-IT" sz="3600" b="1" dirty="0" smtClean="0"/>
              <a:t>COSTITUZIONE ITALIANA, CHE CHIEDE </a:t>
            </a:r>
            <a:r>
              <a:rPr lang="it-IT" sz="3600" b="1" dirty="0"/>
              <a:t>AI CITTADINI DI COLTIVARE IL VALORE DELLA SOLIDARIETA’ </a:t>
            </a:r>
            <a:r>
              <a:rPr lang="it-IT" sz="3600" b="1" dirty="0" smtClean="0"/>
              <a:t>SOCIALE E </a:t>
            </a:r>
            <a:r>
              <a:rPr lang="it-IT" sz="3600" b="1" dirty="0"/>
              <a:t>DELLA </a:t>
            </a:r>
            <a:r>
              <a:rPr lang="it-IT" sz="3600" b="1" dirty="0" smtClean="0"/>
              <a:t>RESPONSABILITÀ, COME</a:t>
            </a:r>
          </a:p>
          <a:p>
            <a:pPr marL="0" indent="0" algn="ctr">
              <a:buNone/>
            </a:pPr>
            <a:r>
              <a:rPr lang="it-IT" sz="3600" b="1" dirty="0" smtClean="0">
                <a:solidFill>
                  <a:srgbClr val="FF0000"/>
                </a:solidFill>
              </a:rPr>
              <a:t>«</a:t>
            </a:r>
            <a:r>
              <a:rPr lang="it-IT" sz="3600" b="1" i="1" u="sng" dirty="0" smtClean="0">
                <a:solidFill>
                  <a:srgbClr val="FF0000"/>
                </a:solidFill>
              </a:rPr>
              <a:t>ADEMPIMENTO DI DOVERI INDEROGABILI</a:t>
            </a:r>
            <a:r>
              <a:rPr lang="it-IT" sz="3600" b="1" i="1" dirty="0" smtClean="0">
                <a:solidFill>
                  <a:srgbClr val="FF0000"/>
                </a:solidFill>
              </a:rPr>
              <a:t>»</a:t>
            </a:r>
          </a:p>
          <a:p>
            <a:pPr marL="0" indent="0" algn="ctr">
              <a:buNone/>
            </a:pPr>
            <a:r>
              <a:rPr lang="it-IT" sz="3600" b="1" dirty="0" smtClean="0"/>
              <a:t>A TUTELA DEI «</a:t>
            </a:r>
            <a:r>
              <a:rPr lang="it-IT" sz="3600" b="1" i="1" dirty="0" smtClean="0">
                <a:solidFill>
                  <a:srgbClr val="FF0000"/>
                </a:solidFill>
              </a:rPr>
              <a:t>DIRITTI INVIOLABILI DELL’UOMO, SIA COME SINGOLO CHE NELLE FORMAZIONI SOCIALI OVE SI SVOLGE LA SUA ATTIVITA’</a:t>
            </a:r>
            <a:r>
              <a:rPr lang="it-IT" sz="3600" b="1" i="1" dirty="0" smtClean="0"/>
              <a:t>»</a:t>
            </a:r>
            <a:r>
              <a:rPr lang="it-IT" sz="3600" b="1" i="1" dirty="0" smtClean="0">
                <a:solidFill>
                  <a:srgbClr val="FF0000"/>
                </a:solidFill>
              </a:rPr>
              <a:t> </a:t>
            </a:r>
            <a:r>
              <a:rPr lang="it-IT" sz="3600" b="1" i="1" dirty="0" smtClean="0"/>
              <a:t> </a:t>
            </a:r>
            <a:r>
              <a:rPr lang="it-IT" sz="3600" b="1" dirty="0" smtClean="0"/>
              <a:t>(ART.2</a:t>
            </a:r>
            <a:r>
              <a:rPr lang="it-IT" sz="3600" b="1" dirty="0"/>
              <a:t>).</a:t>
            </a:r>
            <a:endParaRPr lang="it-IT" sz="3600" dirty="0"/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04321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36970" cy="646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209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OGNUNO</a:t>
            </a:r>
            <a:r>
              <a:rPr lang="it-IT" b="1" dirty="0" smtClean="0"/>
              <a:t> </a:t>
            </a:r>
            <a:r>
              <a:rPr lang="it-IT" b="1" dirty="0" smtClean="0">
                <a:solidFill>
                  <a:srgbClr val="FF0000"/>
                </a:solidFill>
              </a:rPr>
              <a:t>DI NOI PUO’ FARE LA DIFFERENZA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600" dirty="0" smtClean="0">
                <a:solidFill>
                  <a:srgbClr val="FF0000"/>
                </a:solidFill>
              </a:rPr>
              <a:t>CONSOLIDIAMO DAL BASSO IL PATTO SOCIALE FRA CITTADINI E FORZE DELL’ORDINE</a:t>
            </a:r>
          </a:p>
          <a:p>
            <a:pPr marL="0" indent="0" algn="ctr">
              <a:buNone/>
            </a:pPr>
            <a:r>
              <a:rPr lang="it-IT" sz="3600" dirty="0" smtClean="0"/>
              <a:t>DEL NOSTRO PAESE, CHE SONO, COME RICONOSCIUTO DAL MINISTRO DELLA GIUSTIZIA ORLANDO, LE MIGLIORI DEL MONDO, </a:t>
            </a:r>
            <a:r>
              <a:rPr lang="it-IT" sz="3600" dirty="0" smtClean="0">
                <a:solidFill>
                  <a:srgbClr val="FF0000"/>
                </a:solidFill>
              </a:rPr>
              <a:t>SEGNALANDO IMMEDIATAMENTE COMPORTAMENTI IN CONTRASTO CON LA NORMALITA’ E CON LE REGOLE DEL RISPETTO, BASE DI OGNI CONVIVENZA.</a:t>
            </a:r>
            <a:endParaRPr lang="it-IT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93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1000</Words>
  <Application>Microsoft Office PowerPoint</Application>
  <PresentationFormat>Presentazione su schermo (4:3)</PresentationFormat>
  <Paragraphs>67</Paragraphs>
  <Slides>43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Tema di Office</vt:lpstr>
      <vt:lpstr> </vt:lpstr>
      <vt:lpstr>SOLIDARIETA’</vt:lpstr>
      <vt:lpstr>Diapositiva 3</vt:lpstr>
      <vt:lpstr>COME SI PUO’ ESSERE SOLIDALI?</vt:lpstr>
      <vt:lpstr>E’ UN PRINCIPIO SEMPLICE: CONSISTE NEL DARSI UNA MANO IN CASO DI NECESSITA’</vt:lpstr>
      <vt:lpstr>LA LEZIONE DEI PADRI COSTITUENTI</vt:lpstr>
      <vt:lpstr>L’ART. 2 DELLA COSTITUZIONE</vt:lpstr>
      <vt:lpstr>Diapositiva 8</vt:lpstr>
      <vt:lpstr>OGNUNO DI NOI PUO’ FARE LA DIFFERENZA</vt:lpstr>
      <vt:lpstr>DIFENDERE SE’ E GLI ALTRI E’ UN DIRITTO</vt:lpstr>
      <vt:lpstr>Diapositiva 11</vt:lpstr>
      <vt:lpstr>LA SOLIDARIETA’ E’ LA REGOLA ANCHE NEL DIRITTO INTERNAZIONALE</vt:lpstr>
      <vt:lpstr>IL DIRITTO AD ESSERE  TUTELATI DELLE DONNE E DEI FANCIULLI</vt:lpstr>
      <vt:lpstr>I SOGGETTI DESTINATARI DELLA LEGITTIMA DIFESA SOLIDARISTICA</vt:lpstr>
      <vt:lpstr>SECONDO AUTOREVOLI  GIURISTI LA SOLIDARIETA’ E’ ANCHE UN DIRITTO DI CHI NE NECESSITA</vt:lpstr>
      <vt:lpstr>I BENI CHE POSSONO ESSERE PROTETTI PER SOLIDARIETA’</vt:lpstr>
      <vt:lpstr>SITUAZIONI CHE LEGITTIMANO LA DIFESA SOLIDARISTICA IN OGNI CONTESTO </vt:lpstr>
      <vt:lpstr>LA VIOLENZA SUI FANCIULLI</vt:lpstr>
      <vt:lpstr>  </vt:lpstr>
      <vt:lpstr>LA VIOLENZA SULLE DONNE , SULLE PERSONE BISOGNOSE DI CURE O VITTIME DI VIOLENZA ECONOMICA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LEGITTIMA DIFESA SOLIDARISTICA</dc:title>
  <dc:creator>Administrator</dc:creator>
  <cp:lastModifiedBy>anna</cp:lastModifiedBy>
  <cp:revision>60</cp:revision>
  <dcterms:created xsi:type="dcterms:W3CDTF">2016-03-29T20:33:01Z</dcterms:created>
  <dcterms:modified xsi:type="dcterms:W3CDTF">2016-06-27T09:56:04Z</dcterms:modified>
</cp:coreProperties>
</file>